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sldIdLst>
    <p:sldId id="256" r:id="rId2"/>
    <p:sldId id="288" r:id="rId3"/>
    <p:sldId id="259" r:id="rId4"/>
    <p:sldId id="260" r:id="rId5"/>
    <p:sldId id="306" r:id="rId6"/>
    <p:sldId id="307" r:id="rId7"/>
    <p:sldId id="315" r:id="rId8"/>
    <p:sldId id="296" r:id="rId9"/>
    <p:sldId id="297" r:id="rId10"/>
    <p:sldId id="298" r:id="rId11"/>
    <p:sldId id="317" r:id="rId12"/>
    <p:sldId id="318" r:id="rId13"/>
    <p:sldId id="302" r:id="rId14"/>
    <p:sldId id="319" r:id="rId15"/>
    <p:sldId id="310" r:id="rId16"/>
  </p:sldIdLst>
  <p:sldSz cx="10080625" cy="7559675"/>
  <p:notesSz cx="7772400" cy="10058400"/>
  <p:defaultTextStyle>
    <a:defPPr>
      <a:defRPr lang="en-GB"/>
    </a:defPPr>
    <a:lvl1pPr algn="l" defTabSz="457200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1pPr>
    <a:lvl2pPr marL="457200" algn="l" defTabSz="457200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2pPr>
    <a:lvl3pPr marL="914400" algn="l" defTabSz="457200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3pPr>
    <a:lvl4pPr marL="1371600" algn="l" defTabSz="457200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4pPr>
    <a:lvl5pPr marL="1828800" algn="l" defTabSz="457200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33CCFF"/>
    <a:srgbClr val="66FFFF"/>
    <a:srgbClr val="000066"/>
    <a:srgbClr val="FFFFFF"/>
    <a:srgbClr val="FF9966"/>
    <a:srgbClr val="FFFF00"/>
    <a:srgbClr val="00FFFF"/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590" autoAdjust="0"/>
  </p:normalViewPr>
  <p:slideViewPr>
    <p:cSldViewPr>
      <p:cViewPr varScale="1">
        <p:scale>
          <a:sx n="69" d="100"/>
          <a:sy n="69" d="100"/>
        </p:scale>
        <p:origin x="-996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223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483" name="Rectangle 2"/>
          <p:cNvSpPr>
            <a:spLocks noChangeArrowheads="1"/>
          </p:cNvSpPr>
          <p:nvPr>
            <p:ph type="body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47" name="Rectangle 2"/>
          <p:cNvSpPr>
            <a:spLocks noChangeArrowheads="1"/>
          </p:cNvSpPr>
          <p:nvPr>
            <p:ph type="body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771" name="Rectangle 2"/>
          <p:cNvSpPr>
            <a:spLocks noChangeArrowheads="1"/>
          </p:cNvSpPr>
          <p:nvPr>
            <p:ph type="body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795" name="Rectangle 2"/>
          <p:cNvSpPr>
            <a:spLocks noChangeArrowheads="1"/>
          </p:cNvSpPr>
          <p:nvPr>
            <p:ph type="body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4819" name="Rectangle 2"/>
          <p:cNvSpPr>
            <a:spLocks noChangeArrowheads="1"/>
          </p:cNvSpPr>
          <p:nvPr>
            <p:ph type="body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843" name="Rectangle 2"/>
          <p:cNvSpPr>
            <a:spLocks noChangeArrowheads="1"/>
          </p:cNvSpPr>
          <p:nvPr>
            <p:ph type="body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867" name="Rectangle 2"/>
          <p:cNvSpPr>
            <a:spLocks noChangeArrowheads="1"/>
          </p:cNvSpPr>
          <p:nvPr>
            <p:ph type="body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507" name="Rectangle 2"/>
          <p:cNvSpPr>
            <a:spLocks noChangeArrowheads="1"/>
          </p:cNvSpPr>
          <p:nvPr>
            <p:ph type="body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531" name="Rectangle 2"/>
          <p:cNvSpPr>
            <a:spLocks noChangeArrowheads="1"/>
          </p:cNvSpPr>
          <p:nvPr>
            <p:ph type="body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555" name="Rectangle 2"/>
          <p:cNvSpPr>
            <a:spLocks noChangeArrowheads="1"/>
          </p:cNvSpPr>
          <p:nvPr>
            <p:ph type="body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587500" y="1006475"/>
            <a:ext cx="4595813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579" name="Rectangle 1027"/>
          <p:cNvSpPr>
            <a:spLocks noChangeArrowheads="1"/>
          </p:cNvSpPr>
          <p:nvPr>
            <p:ph type="body" idx="1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603" name="Rectangle 2"/>
          <p:cNvSpPr>
            <a:spLocks noChangeArrowheads="1"/>
          </p:cNvSpPr>
          <p:nvPr>
            <p:ph type="body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r>
              <a:rPr lang="en-US" altLang="zh-CN" smtClean="0"/>
              <a:t>SNRs: PKS 0646+06, Monoceros Nebula, PKS 0607+17, IC 443. </a:t>
            </a:r>
          </a:p>
          <a:p>
            <a:r>
              <a:rPr lang="en-US" altLang="zh-CN" smtClean="0"/>
              <a:t>Nebulae: Seagull nebula, rosette nebula, fox fur nebula, 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75" name="Rectangle 2"/>
          <p:cNvSpPr>
            <a:spLocks noChangeArrowheads="1"/>
          </p:cNvSpPr>
          <p:nvPr>
            <p:ph type="body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r>
              <a:rPr lang="en-US" altLang="zh-CN" smtClean="0"/>
              <a:t>SNRs: PKS 0646+06, Monoceros Nebula, PKS 0607+17, IC 443. </a:t>
            </a:r>
          </a:p>
          <a:p>
            <a:r>
              <a:rPr lang="en-US" altLang="zh-CN" smtClean="0"/>
              <a:t>Nebulae: Seagull nebula, rosette nebula, fox fur nebula, 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699" name="Rectangle 2"/>
          <p:cNvSpPr>
            <a:spLocks noChangeArrowheads="1"/>
          </p:cNvSpPr>
          <p:nvPr>
            <p:ph type="body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23" name="Rectangle 2"/>
          <p:cNvSpPr>
            <a:spLocks noChangeArrowheads="1"/>
          </p:cNvSpPr>
          <p:nvPr>
            <p:ph type="body"/>
          </p:nvPr>
        </p:nvSpPr>
        <p:spPr>
          <a:xfrm>
            <a:off x="1185863" y="4787900"/>
            <a:ext cx="5407025" cy="3827463"/>
          </a:xfrm>
          <a:noFill/>
          <a:ln/>
        </p:spPr>
        <p:txBody>
          <a:bodyPr wrap="none" anchor="ctr"/>
          <a:lstStyle/>
          <a:p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51062" cy="62357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2357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4250" cy="12588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4250" cy="12588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39775" y="2101850"/>
            <a:ext cx="8604250" cy="476091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4250" cy="12588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739775" y="2101850"/>
            <a:ext cx="4225925" cy="47609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8100" y="2101850"/>
            <a:ext cx="4225925" cy="47609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4250" cy="12588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739775" y="2101850"/>
            <a:ext cx="4225925" cy="47609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118100" y="2101850"/>
            <a:ext cx="4225925" cy="23034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118100" y="4557713"/>
            <a:ext cx="4225925" cy="2305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5925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8100" y="2101850"/>
            <a:ext cx="4225925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4250" cy="1258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4250" cy="4760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outline text format</a:t>
            </a:r>
          </a:p>
          <a:p>
            <a:pPr lvl="1"/>
            <a:r>
              <a:rPr lang="en-GB" altLang="zh-CN" smtClean="0"/>
              <a:t>Second Outline Level</a:t>
            </a:r>
          </a:p>
          <a:p>
            <a:pPr lvl="2"/>
            <a:r>
              <a:rPr lang="en-GB" altLang="zh-CN" smtClean="0"/>
              <a:t>Third Outline Level</a:t>
            </a:r>
          </a:p>
          <a:p>
            <a:pPr lvl="3"/>
            <a:r>
              <a:rPr lang="en-GB" altLang="zh-CN" smtClean="0"/>
              <a:t>Fourth Outline Level</a:t>
            </a:r>
          </a:p>
          <a:p>
            <a:pPr lvl="4"/>
            <a:r>
              <a:rPr lang="en-GB" altLang="zh-CN" smtClean="0"/>
              <a:t>Fifth Outline Level</a:t>
            </a:r>
          </a:p>
          <a:p>
            <a:pPr lvl="4"/>
            <a:r>
              <a:rPr lang="en-GB" altLang="zh-CN" smtClean="0"/>
              <a:t>Sixth Outline Level</a:t>
            </a:r>
          </a:p>
          <a:p>
            <a:pPr lvl="4"/>
            <a:r>
              <a:rPr lang="en-GB" altLang="zh-CN" smtClean="0"/>
              <a:t>Seventh Outline Level</a:t>
            </a:r>
          </a:p>
          <a:p>
            <a:pPr lvl="4"/>
            <a:r>
              <a:rPr lang="en-GB" altLang="zh-CN" smtClean="0"/>
              <a:t>Eighth Outline Level</a:t>
            </a:r>
          </a:p>
          <a:p>
            <a:pPr lvl="4"/>
            <a:r>
              <a:rPr lang="en-GB" altLang="zh-CN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cs typeface="Arial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cs typeface="Arial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cs typeface="Arial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cs typeface="Arial" charset="0"/>
        </a:defRPr>
      </a:lvl5pPr>
      <a:lvl6pPr marL="4572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cs typeface="Arial" charset="0"/>
        </a:defRPr>
      </a:lvl6pPr>
      <a:lvl7pPr marL="9144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cs typeface="Arial" charset="0"/>
        </a:defRPr>
      </a:lvl7pPr>
      <a:lvl8pPr marL="1371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cs typeface="Arial" charset="0"/>
        </a:defRPr>
      </a:lvl8pPr>
      <a:lvl9pPr marL="18288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Times New Roman" pitchFamily="18" charset="0"/>
          <a:cs typeface="Arial" charset="0"/>
        </a:defRPr>
      </a:lvl9pPr>
    </p:titleStyle>
    <p:bodyStyle>
      <a:lvl1pPr marL="430213" indent="-323850" algn="l" defTabSz="457200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45000"/>
        <a:buFont typeface="Wingdings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25"/>
        </a:spcAft>
        <a:buClr>
          <a:srgbClr val="000000"/>
        </a:buClr>
        <a:buSzPct val="75000"/>
        <a:buFont typeface="Symbol" pitchFamily="18" charset="2"/>
        <a:buChar char=""/>
        <a:defRPr sz="2800">
          <a:solidFill>
            <a:srgbClr val="000000"/>
          </a:solidFill>
          <a:latin typeface="+mn-lt"/>
          <a:cs typeface="+mn-cs"/>
        </a:defRPr>
      </a:lvl2pPr>
      <a:lvl3pPr marL="1293813" indent="-2159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+mn-lt"/>
          <a:cs typeface="+mn-cs"/>
        </a:defRPr>
      </a:lvl3pPr>
      <a:lvl4pPr marL="1725613" indent="-214313" algn="l" defTabSz="457200" rtl="0" eaLnBrk="0" fontAlgn="base" hangingPunct="0">
        <a:lnSpc>
          <a:spcPct val="93000"/>
        </a:lnSpc>
        <a:spcBef>
          <a:spcPct val="0"/>
        </a:spcBef>
        <a:spcAft>
          <a:spcPts val="563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+mn-lt"/>
          <a:cs typeface="+mn-cs"/>
        </a:defRPr>
      </a:lvl4pPr>
      <a:lvl5pPr marL="2157413" indent="-215900" algn="l" defTabSz="457200" rtl="0" eaLnBrk="0" fontAlgn="base" hangingPunct="0">
        <a:lnSpc>
          <a:spcPct val="93000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  <a:cs typeface="+mn-cs"/>
        </a:defRPr>
      </a:lvl5pPr>
      <a:lvl6pPr marL="2614613" indent="-215900" algn="l" defTabSz="457200" rtl="0" fontAlgn="base" hangingPunct="0">
        <a:lnSpc>
          <a:spcPct val="93000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  <a:cs typeface="+mn-cs"/>
        </a:defRPr>
      </a:lvl6pPr>
      <a:lvl7pPr marL="3071813" indent="-215900" algn="l" defTabSz="457200" rtl="0" fontAlgn="base" hangingPunct="0">
        <a:lnSpc>
          <a:spcPct val="93000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  <a:cs typeface="+mn-cs"/>
        </a:defRPr>
      </a:lvl7pPr>
      <a:lvl8pPr marL="3529013" indent="-215900" algn="l" defTabSz="457200" rtl="0" fontAlgn="base" hangingPunct="0">
        <a:lnSpc>
          <a:spcPct val="93000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  <a:cs typeface="+mn-cs"/>
        </a:defRPr>
      </a:lvl8pPr>
      <a:lvl9pPr marL="3986213" indent="-215900" algn="l" defTabSz="457200" rtl="0" fontAlgn="base" hangingPunct="0">
        <a:lnSpc>
          <a:spcPct val="93000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b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80625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1"/>
          <p:cNvSpPr>
            <a:spLocks noGrp="1" noChangeArrowheads="1"/>
          </p:cNvSpPr>
          <p:nvPr>
            <p:ph type="title"/>
          </p:nvPr>
        </p:nvSpPr>
        <p:spPr>
          <a:xfrm>
            <a:off x="360363" y="198438"/>
            <a:ext cx="9432925" cy="2906712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altLang="zh-CN" b="1" smtClean="0">
                <a:solidFill>
                  <a:schemeClr val="bg1"/>
                </a:solidFill>
                <a:ea typeface="宋体" pitchFamily="2" charset="-122"/>
              </a:rPr>
              <a:t>The Sino-German 6cm polarization survey of the Galactic plane</a:t>
            </a: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925513" y="6827838"/>
            <a:ext cx="8607425" cy="542925"/>
          </a:xfrm>
        </p:spPr>
        <p:txBody>
          <a:bodyPr anchor="ctr"/>
          <a:lstStyle/>
          <a:p>
            <a:pPr marL="0" indent="0" algn="ctr" eaLnBrk="1">
              <a:lnSpc>
                <a:spcPct val="150000"/>
              </a:lnSpc>
              <a:spcAft>
                <a:spcPct val="0"/>
              </a:spcAft>
              <a:buFont typeface="Wingdings" pitchFamily="2" charset="2"/>
              <a:buNone/>
              <a:tabLst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en-GB" altLang="zh-CN" sz="2800" b="1" smtClean="0">
                <a:solidFill>
                  <a:srgbClr val="FFFF00"/>
                </a:solidFill>
                <a:ea typeface="宋体" pitchFamily="2" charset="-122"/>
              </a:rPr>
              <a:t>http://159.226.88.6/zmtt/6cm</a:t>
            </a:r>
          </a:p>
        </p:txBody>
      </p:sp>
      <p:pic>
        <p:nvPicPr>
          <p:cNvPr id="2053" name="图片 4" descr="6cmi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713" y="5772150"/>
            <a:ext cx="961231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图片 5" descr="6cmpi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713" y="6216650"/>
            <a:ext cx="96123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7313" y="5761038"/>
            <a:ext cx="1524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>
              <a:lnSpc>
                <a:spcPct val="150000"/>
              </a:lnSpc>
              <a:buSzPct val="45000"/>
              <a:buFont typeface="Wingdings" pitchFamily="2" charset="2"/>
              <a:buNone/>
              <a:tabLst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GB" altLang="zh-CN" sz="1400" b="1" kern="0" dirty="0">
                <a:solidFill>
                  <a:srgbClr val="FF0000"/>
                </a:solidFill>
                <a:latin typeface="+mn-lt"/>
                <a:ea typeface="宋体" pitchFamily="2" charset="-122"/>
                <a:cs typeface="+mn-cs"/>
              </a:rPr>
              <a:t>Total intensity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39713" y="6218238"/>
            <a:ext cx="1524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>
              <a:lnSpc>
                <a:spcPct val="150000"/>
              </a:lnSpc>
              <a:buSzPct val="45000"/>
              <a:buFont typeface="Wingdings" pitchFamily="2" charset="2"/>
              <a:buNone/>
              <a:tabLst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GB" altLang="zh-CN" sz="1400" b="1" kern="0" dirty="0">
                <a:solidFill>
                  <a:srgbClr val="66FFFF"/>
                </a:solidFill>
                <a:latin typeface="+mn-lt"/>
                <a:ea typeface="宋体" pitchFamily="2" charset="-122"/>
                <a:cs typeface="+mn-cs"/>
              </a:rPr>
              <a:t>Polarized intensity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763713" y="4541838"/>
            <a:ext cx="6705600" cy="99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>
              <a:lnSpc>
                <a:spcPct val="150000"/>
              </a:lnSpc>
              <a:buSzPct val="45000"/>
              <a:buFont typeface="Wingdings" pitchFamily="2" charset="2"/>
              <a:buNone/>
              <a:tabLst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GB" altLang="zh-CN" sz="2800" b="1" kern="0" dirty="0" err="1">
                <a:solidFill>
                  <a:srgbClr val="FF0000"/>
                </a:solidFill>
                <a:latin typeface="+mn-lt"/>
                <a:ea typeface="宋体" pitchFamily="2" charset="-122"/>
                <a:cs typeface="+mn-cs"/>
              </a:rPr>
              <a:t>Xiaohui</a:t>
            </a:r>
            <a:r>
              <a:rPr lang="en-GB" altLang="zh-CN" sz="2800" b="1" kern="0" dirty="0">
                <a:solidFill>
                  <a:srgbClr val="FF0000"/>
                </a:solidFill>
                <a:latin typeface="+mn-lt"/>
                <a:ea typeface="宋体" pitchFamily="2" charset="-122"/>
                <a:cs typeface="+mn-cs"/>
              </a:rPr>
              <a:t> Sun</a:t>
            </a:r>
          </a:p>
          <a:p>
            <a:pPr algn="ctr" eaLnBrk="1">
              <a:lnSpc>
                <a:spcPct val="150000"/>
              </a:lnSpc>
              <a:buSzPct val="45000"/>
              <a:buFont typeface="Wingdings" pitchFamily="2" charset="2"/>
              <a:buNone/>
              <a:tabLst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GB" altLang="zh-CN" sz="2800" b="1" kern="0" dirty="0">
                <a:solidFill>
                  <a:srgbClr val="FF0000"/>
                </a:solidFill>
                <a:latin typeface="+mn-lt"/>
                <a:ea typeface="宋体" pitchFamily="2" charset="-122"/>
                <a:cs typeface="+mn-cs"/>
              </a:rPr>
              <a:t>NAOC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>
          <a:xfrm>
            <a:off x="544513" y="122238"/>
            <a:ext cx="9220200" cy="720725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b="1" smtClean="0">
                <a:solidFill>
                  <a:schemeClr val="bg1"/>
                </a:solidFill>
                <a:ea typeface="宋体" pitchFamily="2" charset="-122"/>
              </a:rPr>
              <a:t>FS G146.4-3.0</a:t>
            </a:r>
            <a:endParaRPr lang="en-GB" altLang="zh-CN" b="1" smtClean="0">
              <a:solidFill>
                <a:schemeClr val="bg1"/>
              </a:solidFill>
              <a:ea typeface="宋体" pitchFamily="2" charset="-122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lum bright="-72000" contrast="72000"/>
          </a:blip>
          <a:srcRect l="16966" t="20604" r="28659" b="10396"/>
          <a:stretch>
            <a:fillRect/>
          </a:stretch>
        </p:blipFill>
        <p:spPr bwMode="auto">
          <a:xfrm>
            <a:off x="239713" y="1112838"/>
            <a:ext cx="480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>
            <a:lum bright="-48000" contrast="24000"/>
          </a:blip>
          <a:srcRect l="18124" t="22000" r="30624" b="9000"/>
          <a:stretch>
            <a:fillRect/>
          </a:stretch>
        </p:blipFill>
        <p:spPr bwMode="auto">
          <a:xfrm>
            <a:off x="5192713" y="1112838"/>
            <a:ext cx="472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24"/>
          <p:cNvSpPr txBox="1">
            <a:spLocks noChangeArrowheads="1"/>
          </p:cNvSpPr>
          <p:nvPr/>
        </p:nvSpPr>
        <p:spPr bwMode="auto">
          <a:xfrm>
            <a:off x="315913" y="6446838"/>
            <a:ext cx="9317037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1313" indent="-341313" eaLnBrk="1">
              <a:lnSpc>
                <a:spcPct val="100000"/>
              </a:lnSpc>
              <a:spcBef>
                <a:spcPts val="6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altLang="zh-CN" b="1">
                <a:solidFill>
                  <a:srgbClr val="00FFFF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GB" altLang="zh-CN" b="1">
                <a:solidFill>
                  <a:srgbClr val="00FFFF"/>
                </a:solidFill>
                <a:ea typeface="宋体" pitchFamily="2" charset="-122"/>
              </a:rPr>
              <a:t>Excessive RMs found for two EGSs in catalogue of Taylor et al. (2009)</a:t>
            </a:r>
            <a:endParaRPr lang="en-GB" altLang="zh-CN" b="1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87313" y="6675438"/>
            <a:ext cx="4735512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zh-CN" b="1" kern="0" dirty="0">
                <a:solidFill>
                  <a:srgbClr val="FF9966"/>
                </a:solidFill>
                <a:latin typeface="+mj-lt"/>
                <a:ea typeface="+mj-ea"/>
                <a:cs typeface="+mj-cs"/>
              </a:rPr>
              <a:t>G</a:t>
            </a:r>
            <a:r>
              <a:rPr lang="en-US" altLang="zh-CN" b="1" kern="0" dirty="0" err="1">
                <a:solidFill>
                  <a:srgbClr val="FF9966"/>
                </a:solidFill>
                <a:latin typeface="+mj-lt"/>
                <a:ea typeface="+mj-ea"/>
                <a:cs typeface="+mj-cs"/>
              </a:rPr>
              <a:t>ao</a:t>
            </a:r>
            <a:r>
              <a:rPr lang="en-US" altLang="zh-CN" b="1" kern="0" dirty="0">
                <a:solidFill>
                  <a:srgbClr val="FF9966"/>
                </a:solidFill>
                <a:latin typeface="+mj-lt"/>
                <a:ea typeface="+mj-ea"/>
                <a:cs typeface="+mj-cs"/>
              </a:rPr>
              <a:t> et al. 2010, A&amp;A, in press</a:t>
            </a:r>
            <a:endParaRPr lang="en-GB" altLang="zh-CN" sz="4000" b="1" kern="0" dirty="0">
              <a:solidFill>
                <a:srgbClr val="FF9966"/>
              </a:solidFill>
              <a:latin typeface="+mj-lt"/>
              <a:ea typeface="宋体" pitchFamily="2" charset="-122"/>
              <a:cs typeface="+mj-cs"/>
            </a:endParaRPr>
          </a:p>
        </p:txBody>
      </p:sp>
      <p:sp>
        <p:nvSpPr>
          <p:cNvPr id="8" name="加号 7"/>
          <p:cNvSpPr/>
          <p:nvPr/>
        </p:nvSpPr>
        <p:spPr bwMode="auto">
          <a:xfrm>
            <a:off x="6107113" y="2484438"/>
            <a:ext cx="381000" cy="381000"/>
          </a:xfrm>
          <a:prstGeom prst="mathPl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9" name="加号 8"/>
          <p:cNvSpPr/>
          <p:nvPr/>
        </p:nvSpPr>
        <p:spPr bwMode="auto">
          <a:xfrm>
            <a:off x="6107113" y="4389438"/>
            <a:ext cx="381000" cy="381000"/>
          </a:xfrm>
          <a:prstGeom prst="mathPl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ea typeface="宋体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392113" y="122238"/>
            <a:ext cx="9688512" cy="728662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zh-CN" sz="4000" b="1" smtClean="0">
                <a:solidFill>
                  <a:schemeClr val="bg1"/>
                </a:solidFill>
                <a:ea typeface="宋体" pitchFamily="2" charset="-122"/>
              </a:rPr>
              <a:t>Faraday Screens</a:t>
            </a:r>
          </a:p>
        </p:txBody>
      </p:sp>
      <p:sp>
        <p:nvSpPr>
          <p:cNvPr id="14339" name="Text Box 13"/>
          <p:cNvSpPr txBox="1">
            <a:spLocks noChangeArrowheads="1"/>
          </p:cNvSpPr>
          <p:nvPr/>
        </p:nvSpPr>
        <p:spPr bwMode="auto">
          <a:xfrm>
            <a:off x="1077913" y="960438"/>
            <a:ext cx="7848600" cy="938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b="1">
                <a:solidFill>
                  <a:srgbClr val="00FFFF"/>
                </a:solidFill>
                <a:ea typeface="宋体" pitchFamily="2" charset="-122"/>
              </a:rPr>
              <a:t>no total intensity correspondence:   </a:t>
            </a:r>
            <a:r>
              <a:rPr lang="en-GB" altLang="zh-CN" sz="2800" b="1">
                <a:solidFill>
                  <a:srgbClr val="FFFF00"/>
                </a:solidFill>
                <a:ea typeface="宋体" pitchFamily="2" charset="-122"/>
              </a:rPr>
              <a:t>ne &lt;~  1 cm</a:t>
            </a:r>
            <a:r>
              <a:rPr lang="en-GB" altLang="zh-CN" sz="2800" b="1" baseline="30000">
                <a:solidFill>
                  <a:srgbClr val="FFFF00"/>
                </a:solidFill>
                <a:ea typeface="宋体" pitchFamily="2" charset="-122"/>
              </a:rPr>
              <a:t>-3</a:t>
            </a:r>
          </a:p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b="1">
                <a:solidFill>
                  <a:srgbClr val="00FFFF"/>
                </a:solidFill>
                <a:ea typeface="宋体" pitchFamily="2" charset="-122"/>
              </a:rPr>
              <a:t>RM around 200 rad m</a:t>
            </a:r>
            <a:r>
              <a:rPr lang="en-GB" altLang="zh-CN" sz="2800" b="1" baseline="30000">
                <a:solidFill>
                  <a:srgbClr val="00FFFF"/>
                </a:solidFill>
                <a:ea typeface="宋体" pitchFamily="2" charset="-122"/>
              </a:rPr>
              <a:t>-2</a:t>
            </a:r>
            <a:r>
              <a:rPr lang="en-GB" altLang="zh-CN" sz="2800" b="1">
                <a:solidFill>
                  <a:srgbClr val="00FFFF"/>
                </a:solidFill>
                <a:ea typeface="宋体" pitchFamily="2" charset="-122"/>
              </a:rPr>
              <a:t>:  </a:t>
            </a:r>
            <a:r>
              <a:rPr lang="en-GB" altLang="zh-CN" sz="2800" b="1">
                <a:solidFill>
                  <a:srgbClr val="FFFF00"/>
                </a:solidFill>
                <a:ea typeface="宋体" pitchFamily="2" charset="-122"/>
              </a:rPr>
              <a:t>B</a:t>
            </a:r>
            <a:r>
              <a:rPr lang="en-GB" altLang="zh-CN" sz="2800" b="1" baseline="-25000">
                <a:solidFill>
                  <a:srgbClr val="FFFF00"/>
                </a:solidFill>
                <a:ea typeface="宋体" pitchFamily="2" charset="-122"/>
              </a:rPr>
              <a:t>||</a:t>
            </a:r>
            <a:r>
              <a:rPr lang="en-GB" altLang="zh-CN" sz="2800" b="1">
                <a:solidFill>
                  <a:srgbClr val="FFFF00"/>
                </a:solidFill>
                <a:ea typeface="宋体" pitchFamily="2" charset="-122"/>
              </a:rPr>
              <a:t>&gt;~10 </a:t>
            </a:r>
            <a:r>
              <a:rPr lang="el-GR" altLang="zh-CN" sz="2800" b="1">
                <a:solidFill>
                  <a:srgbClr val="FFFF00"/>
                </a:solidFill>
                <a:ea typeface="宋体" pitchFamily="2" charset="-122"/>
              </a:rPr>
              <a:t>μ</a:t>
            </a:r>
            <a:r>
              <a:rPr lang="en-GB" altLang="zh-CN" sz="2800" b="1">
                <a:solidFill>
                  <a:srgbClr val="FFFF00"/>
                </a:solidFill>
                <a:ea typeface="宋体" pitchFamily="2" charset="-122"/>
              </a:rPr>
              <a:t>G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lum bright="-94000" contrast="100000"/>
          </a:blip>
          <a:srcRect l="6342" t="26604" r="1784" b="4396"/>
          <a:stretch>
            <a:fillRect/>
          </a:stretch>
        </p:blipFill>
        <p:spPr bwMode="auto">
          <a:xfrm>
            <a:off x="1077913" y="2103438"/>
            <a:ext cx="77660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椭圆 6"/>
          <p:cNvSpPr>
            <a:spLocks noChangeArrowheads="1"/>
          </p:cNvSpPr>
          <p:nvPr/>
        </p:nvSpPr>
        <p:spPr bwMode="auto">
          <a:xfrm rot="2237088">
            <a:off x="2244725" y="3424238"/>
            <a:ext cx="1355725" cy="787400"/>
          </a:xfrm>
          <a:prstGeom prst="ellipse">
            <a:avLst/>
          </a:prstGeom>
          <a:solidFill>
            <a:srgbClr val="00B8FF">
              <a:alpha val="45097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14342" name="Text Box 13"/>
          <p:cNvSpPr txBox="1">
            <a:spLocks noChangeArrowheads="1"/>
          </p:cNvSpPr>
          <p:nvPr/>
        </p:nvSpPr>
        <p:spPr bwMode="auto">
          <a:xfrm>
            <a:off x="6183313" y="5456238"/>
            <a:ext cx="4800600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1400" b="1">
                <a:solidFill>
                  <a:srgbClr val="FF0000"/>
                </a:solidFill>
                <a:ea typeface="宋体" pitchFamily="2" charset="-122"/>
              </a:rPr>
              <a:t>Troland &amp; Heiles 1986:   |B| ~ n</a:t>
            </a:r>
            <a:r>
              <a:rPr lang="en-GB" altLang="zh-CN" sz="1400" b="1" baseline="30000">
                <a:solidFill>
                  <a:srgbClr val="FF0000"/>
                </a:solidFill>
                <a:ea typeface="宋体" pitchFamily="2" charset="-122"/>
              </a:rPr>
              <a:t>~0.5</a:t>
            </a:r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2830513" y="2636838"/>
            <a:ext cx="533400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b="1">
                <a:solidFill>
                  <a:srgbClr val="FF0000"/>
                </a:solidFill>
                <a:ea typeface="宋体" pitchFamily="2" charset="-122"/>
              </a:rPr>
              <a:t>FS</a:t>
            </a:r>
            <a:endParaRPr lang="en-GB" altLang="zh-CN" b="1" baseline="30000">
              <a:solidFill>
                <a:srgbClr val="FF0000"/>
              </a:solidFill>
              <a:ea typeface="宋体" pitchFamily="2" charset="-122"/>
            </a:endParaRPr>
          </a:p>
        </p:txBody>
      </p:sp>
      <p:cxnSp>
        <p:nvCxnSpPr>
          <p:cNvPr id="14344" name="直接箭头连接符 9"/>
          <p:cNvCxnSpPr>
            <a:cxnSpLocks noChangeShapeType="1"/>
          </p:cNvCxnSpPr>
          <p:nvPr/>
        </p:nvCxnSpPr>
        <p:spPr bwMode="auto">
          <a:xfrm rot="5400000">
            <a:off x="2844007" y="3156744"/>
            <a:ext cx="315912" cy="381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4345" name="Text Box 13"/>
          <p:cNvSpPr txBox="1">
            <a:spLocks noChangeArrowheads="1"/>
          </p:cNvSpPr>
          <p:nvPr/>
        </p:nvSpPr>
        <p:spPr bwMode="auto">
          <a:xfrm>
            <a:off x="620713" y="6065838"/>
            <a:ext cx="8763000" cy="938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b="1">
                <a:solidFill>
                  <a:srgbClr val="FF0000"/>
                </a:solidFill>
                <a:ea typeface="宋体" pitchFamily="2" charset="-122"/>
              </a:rPr>
              <a:t>Cannot be found at low frequency as too large RMs</a:t>
            </a:r>
          </a:p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b="1">
                <a:solidFill>
                  <a:srgbClr val="FF0000"/>
                </a:solidFill>
                <a:ea typeface="宋体" pitchFamily="2" charset="-122"/>
              </a:rPr>
              <a:t>Should be carefully omitted for analysis of RMs of EGSs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392113" y="122238"/>
            <a:ext cx="9688512" cy="609600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zh-CN" sz="4000" b="1" smtClean="0">
                <a:solidFill>
                  <a:schemeClr val="bg1"/>
                </a:solidFill>
                <a:ea typeface="宋体" pitchFamily="2" charset="-122"/>
              </a:rPr>
              <a:t>Polarization structures</a:t>
            </a:r>
          </a:p>
        </p:txBody>
      </p:sp>
      <p:sp>
        <p:nvSpPr>
          <p:cNvPr id="15363" name="Text Box 13"/>
          <p:cNvSpPr txBox="1">
            <a:spLocks noChangeArrowheads="1"/>
          </p:cNvSpPr>
          <p:nvPr/>
        </p:nvSpPr>
        <p:spPr bwMode="auto">
          <a:xfrm>
            <a:off x="315913" y="731838"/>
            <a:ext cx="9536112" cy="170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b="1">
                <a:solidFill>
                  <a:srgbClr val="00FFFF"/>
                </a:solidFill>
                <a:ea typeface="宋体" pitchFamily="2" charset="-122"/>
              </a:rPr>
              <a:t>Polarization voids:</a:t>
            </a:r>
          </a:p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b="1">
                <a:solidFill>
                  <a:srgbClr val="00FFFF"/>
                </a:solidFill>
                <a:ea typeface="宋体" pitchFamily="2" charset="-122"/>
              </a:rPr>
              <a:t>        </a:t>
            </a:r>
            <a:r>
              <a:rPr lang="en-GB" altLang="zh-CN" b="1">
                <a:solidFill>
                  <a:srgbClr val="FF9966"/>
                </a:solidFill>
                <a:ea typeface="宋体" pitchFamily="2" charset="-122"/>
              </a:rPr>
              <a:t>depth depolarization  </a:t>
            </a:r>
            <a:r>
              <a:rPr lang="en-GB" altLang="zh-CN" b="1">
                <a:solidFill>
                  <a:srgbClr val="FF0000"/>
                </a:solidFill>
                <a:ea typeface="宋体" pitchFamily="2" charset="-122"/>
              </a:rPr>
              <a:t>NO</a:t>
            </a:r>
          </a:p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b="1">
                <a:solidFill>
                  <a:srgbClr val="00FFFF"/>
                </a:solidFill>
                <a:ea typeface="宋体" pitchFamily="2" charset="-122"/>
              </a:rPr>
              <a:t>         </a:t>
            </a:r>
            <a:r>
              <a:rPr lang="en-GB" altLang="zh-CN" b="1">
                <a:solidFill>
                  <a:srgbClr val="FF9966"/>
                </a:solidFill>
                <a:ea typeface="宋体" pitchFamily="2" charset="-122"/>
              </a:rPr>
              <a:t>beam depolarization  </a:t>
            </a:r>
            <a:r>
              <a:rPr lang="en-GB" altLang="zh-CN" b="1">
                <a:solidFill>
                  <a:srgbClr val="FF0000"/>
                </a:solidFill>
                <a:ea typeface="宋体" pitchFamily="2" charset="-122"/>
              </a:rPr>
              <a:t>NO</a:t>
            </a:r>
          </a:p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b="1">
                <a:solidFill>
                  <a:srgbClr val="00FFFF"/>
                </a:solidFill>
                <a:ea typeface="宋体" pitchFamily="2" charset="-122"/>
              </a:rPr>
              <a:t>         </a:t>
            </a:r>
            <a:r>
              <a:rPr lang="en-GB" altLang="zh-CN" sz="2000" b="1">
                <a:solidFill>
                  <a:srgbClr val="FFFF00"/>
                </a:solidFill>
                <a:ea typeface="宋体" pitchFamily="2" charset="-122"/>
              </a:rPr>
              <a:t>BG + FS + FG</a:t>
            </a:r>
            <a:endParaRPr lang="en-GB" altLang="zh-CN" b="1">
              <a:solidFill>
                <a:srgbClr val="00FFFF"/>
              </a:solidFill>
              <a:ea typeface="宋体" pitchFamily="2" charset="-122"/>
              <a:sym typeface="Wingdings" pitchFamily="2" charset="2"/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/>
          <a:srcRect l="8418" t="9592" r="5147" b="5809"/>
          <a:stretch>
            <a:fillRect/>
          </a:stretch>
        </p:blipFill>
        <p:spPr bwMode="auto">
          <a:xfrm>
            <a:off x="5726113" y="4770438"/>
            <a:ext cx="3581400" cy="2724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5" name="TextBox 17"/>
          <p:cNvSpPr txBox="1">
            <a:spLocks noChangeArrowheads="1"/>
          </p:cNvSpPr>
          <p:nvPr/>
        </p:nvSpPr>
        <p:spPr bwMode="auto">
          <a:xfrm>
            <a:off x="5878513" y="1417638"/>
            <a:ext cx="3276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ea typeface="宋体" pitchFamily="2" charset="-122"/>
              </a:rPr>
              <a:t>PI  (image) + B (bar) + I (contour</a:t>
            </a:r>
            <a:r>
              <a:rPr lang="en-US" altLang="zh-CN" sz="1400" b="1">
                <a:ea typeface="宋体" pitchFamily="2" charset="-122"/>
              </a:rPr>
              <a:t>)  </a:t>
            </a:r>
            <a:endParaRPr lang="en-US" altLang="zh-CN" sz="1800" b="1">
              <a:solidFill>
                <a:srgbClr val="FF0000"/>
              </a:solidFill>
              <a:ea typeface="宋体" pitchFamily="2" charset="-122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4"/>
          <a:srcRect l="18216" t="10603" r="32410" b="9396"/>
          <a:stretch>
            <a:fillRect/>
          </a:stretch>
        </p:blipFill>
        <p:spPr bwMode="auto">
          <a:xfrm>
            <a:off x="849313" y="2560638"/>
            <a:ext cx="4724400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"/>
          <p:cNvPicPr>
            <a:picLocks noChangeAspect="1" noChangeArrowheads="1"/>
          </p:cNvPicPr>
          <p:nvPr/>
        </p:nvPicPr>
        <p:blipFill>
          <a:blip r:embed="rId5"/>
          <a:srcRect l="51250" t="45000" r="26250" b="24001"/>
          <a:stretch>
            <a:fillRect/>
          </a:stretch>
        </p:blipFill>
        <p:spPr bwMode="auto">
          <a:xfrm>
            <a:off x="5726113" y="1874838"/>
            <a:ext cx="350520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392113" y="122238"/>
            <a:ext cx="9688512" cy="728662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zh-CN" sz="4000" b="1" smtClean="0">
                <a:solidFill>
                  <a:schemeClr val="bg1"/>
                </a:solidFill>
                <a:ea typeface="宋体" pitchFamily="2" charset="-122"/>
              </a:rPr>
              <a:t>Polarization structures</a:t>
            </a:r>
          </a:p>
        </p:txBody>
      </p:sp>
      <p:sp>
        <p:nvSpPr>
          <p:cNvPr id="16387" name="Text Box 13"/>
          <p:cNvSpPr txBox="1">
            <a:spLocks noChangeArrowheads="1"/>
          </p:cNvSpPr>
          <p:nvPr/>
        </p:nvSpPr>
        <p:spPr bwMode="auto">
          <a:xfrm>
            <a:off x="544513" y="1265238"/>
            <a:ext cx="9536112" cy="549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200" b="1">
                <a:solidFill>
                  <a:srgbClr val="00FFFF"/>
                </a:solidFill>
                <a:ea typeface="宋体" pitchFamily="2" charset="-122"/>
                <a:sym typeface="Wingdings" pitchFamily="2" charset="2"/>
              </a:rPr>
              <a:t>Polarized Patches: </a:t>
            </a:r>
          </a:p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200" b="1" baseline="30000">
                <a:solidFill>
                  <a:srgbClr val="00FFFF"/>
                </a:solidFill>
                <a:ea typeface="宋体" pitchFamily="2" charset="-122"/>
                <a:sym typeface="Wingdings" pitchFamily="2" charset="2"/>
              </a:rPr>
              <a:t>            </a:t>
            </a:r>
            <a:r>
              <a:rPr lang="en-GB" altLang="zh-CN" sz="3200" b="1">
                <a:solidFill>
                  <a:srgbClr val="00FFFF"/>
                </a:solidFill>
                <a:ea typeface="宋体" pitchFamily="2" charset="-122"/>
                <a:sym typeface="Wingdings" pitchFamily="2" charset="2"/>
              </a:rPr>
              <a:t> </a:t>
            </a:r>
            <a:r>
              <a:rPr lang="en-GB" altLang="zh-CN" sz="2800" b="1">
                <a:solidFill>
                  <a:srgbClr val="FF9966"/>
                </a:solidFill>
                <a:ea typeface="宋体" pitchFamily="2" charset="-122"/>
                <a:sym typeface="Wingdings" pitchFamily="2" charset="2"/>
              </a:rPr>
              <a:t>BG+FS+FG</a:t>
            </a:r>
            <a:r>
              <a:rPr lang="en-GB" altLang="zh-CN" sz="2800" b="1">
                <a:solidFill>
                  <a:srgbClr val="FFFF00"/>
                </a:solidFill>
                <a:ea typeface="宋体" pitchFamily="2" charset="-122"/>
                <a:sym typeface="Wingdings" pitchFamily="2" charset="2"/>
              </a:rPr>
              <a:t>         </a:t>
            </a:r>
            <a:r>
              <a:rPr lang="en-GB" altLang="zh-CN" sz="2800" b="1">
                <a:solidFill>
                  <a:srgbClr val="FF0000"/>
                </a:solidFill>
                <a:ea typeface="宋体" pitchFamily="2" charset="-122"/>
                <a:sym typeface="Wingdings" pitchFamily="2" charset="2"/>
              </a:rPr>
              <a:t>difficult</a:t>
            </a:r>
          </a:p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b="1">
                <a:solidFill>
                  <a:srgbClr val="FFFF00"/>
                </a:solidFill>
                <a:ea typeface="宋体" pitchFamily="2" charset="-122"/>
                <a:sym typeface="Wingdings" pitchFamily="2" charset="2"/>
              </a:rPr>
              <a:t>          turbulent field     </a:t>
            </a:r>
            <a:r>
              <a:rPr lang="en-GB" altLang="zh-CN" sz="2800" b="1">
                <a:solidFill>
                  <a:srgbClr val="FF0000"/>
                </a:solidFill>
                <a:ea typeface="宋体" pitchFamily="2" charset="-122"/>
                <a:sym typeface="Wingdings" pitchFamily="2" charset="2"/>
              </a:rPr>
              <a:t>probably</a:t>
            </a:r>
          </a:p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b="1">
                <a:solidFill>
                  <a:srgbClr val="FF0000"/>
                </a:solidFill>
                <a:ea typeface="宋体" pitchFamily="2" charset="-122"/>
                <a:sym typeface="Wingdings" pitchFamily="2" charset="2"/>
              </a:rPr>
              <a:t>             </a:t>
            </a:r>
            <a:r>
              <a:rPr lang="en-GB" altLang="zh-CN" sz="2800" b="1">
                <a:solidFill>
                  <a:srgbClr val="FFFF00"/>
                </a:solidFill>
                <a:ea typeface="宋体" pitchFamily="2" charset="-122"/>
                <a:sym typeface="Wingdings" pitchFamily="2" charset="2"/>
              </a:rPr>
              <a:t> properties of turbulent fileds?</a:t>
            </a:r>
          </a:p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zh-CN" sz="3200" b="1">
              <a:solidFill>
                <a:srgbClr val="00FFFF"/>
              </a:solidFill>
              <a:ea typeface="宋体" pitchFamily="2" charset="-122"/>
              <a:sym typeface="Wingdings" pitchFamily="2" charset="2"/>
            </a:endParaRPr>
          </a:p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zh-CN" sz="3200" b="1">
              <a:solidFill>
                <a:srgbClr val="00FFFF"/>
              </a:solidFill>
              <a:ea typeface="宋体" pitchFamily="2" charset="-122"/>
              <a:sym typeface="Wingdings" pitchFamily="2" charset="2"/>
            </a:endParaRPr>
          </a:p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zh-CN" sz="3200" b="1">
              <a:solidFill>
                <a:srgbClr val="00FFFF"/>
              </a:solidFill>
              <a:ea typeface="宋体" pitchFamily="2" charset="-122"/>
              <a:sym typeface="Wingdings" pitchFamily="2" charset="2"/>
            </a:endParaRPr>
          </a:p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200" b="1">
                <a:solidFill>
                  <a:srgbClr val="00FFFF"/>
                </a:solidFill>
                <a:ea typeface="宋体" pitchFamily="2" charset="-122"/>
                <a:sym typeface="Wingdings" pitchFamily="2" charset="2"/>
              </a:rPr>
              <a:t>Canals:</a:t>
            </a:r>
          </a:p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200" b="1">
                <a:solidFill>
                  <a:srgbClr val="00FFFF"/>
                </a:solidFill>
                <a:ea typeface="宋体" pitchFamily="2" charset="-122"/>
                <a:sym typeface="Wingdings" pitchFamily="2" charset="2"/>
              </a:rPr>
              <a:t>           </a:t>
            </a:r>
            <a:r>
              <a:rPr lang="en-GB" altLang="zh-CN" sz="3200" b="1">
                <a:solidFill>
                  <a:srgbClr val="FF9966"/>
                </a:solidFill>
                <a:ea typeface="宋体" pitchFamily="2" charset="-122"/>
                <a:sym typeface="Wingdings" pitchFamily="2" charset="2"/>
              </a:rPr>
              <a:t>external RM gradient    </a:t>
            </a:r>
            <a:r>
              <a:rPr lang="en-GB" altLang="zh-CN" sz="3200" b="1">
                <a:solidFill>
                  <a:srgbClr val="FF0000"/>
                </a:solidFill>
                <a:ea typeface="宋体" pitchFamily="2" charset="-122"/>
                <a:sym typeface="Wingdings" pitchFamily="2" charset="2"/>
              </a:rPr>
              <a:t>NO</a:t>
            </a:r>
            <a:r>
              <a:rPr lang="en-GB" altLang="zh-CN" sz="3200" b="1">
                <a:solidFill>
                  <a:srgbClr val="00FFFF"/>
                </a:solidFill>
                <a:ea typeface="宋体" pitchFamily="2" charset="-122"/>
                <a:sym typeface="Wingdings" pitchFamily="2" charset="2"/>
              </a:rPr>
              <a:t> </a:t>
            </a:r>
          </a:p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200" b="1">
                <a:solidFill>
                  <a:srgbClr val="00FFFF"/>
                </a:solidFill>
                <a:ea typeface="宋体" pitchFamily="2" charset="-122"/>
                <a:sym typeface="Wingdings" pitchFamily="2" charset="2"/>
              </a:rPr>
              <a:t>           </a:t>
            </a:r>
            <a:r>
              <a:rPr lang="en-GB" altLang="zh-CN" sz="2800" b="1">
                <a:solidFill>
                  <a:srgbClr val="FFFF00"/>
                </a:solidFill>
                <a:ea typeface="宋体" pitchFamily="2" charset="-122"/>
                <a:sym typeface="Wingdings" pitchFamily="2" charset="2"/>
              </a:rPr>
              <a:t>boundaries of patches</a:t>
            </a:r>
            <a:endParaRPr lang="en-GB" altLang="zh-CN" sz="3200" b="1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16388" name="TextBox 17"/>
          <p:cNvSpPr txBox="1">
            <a:spLocks noChangeArrowheads="1"/>
          </p:cNvSpPr>
          <p:nvPr/>
        </p:nvSpPr>
        <p:spPr bwMode="auto">
          <a:xfrm>
            <a:off x="6564313" y="944563"/>
            <a:ext cx="3276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ea typeface="宋体" pitchFamily="2" charset="-122"/>
              </a:rPr>
              <a:t>PI  (image) + B (bar) + I (contour</a:t>
            </a:r>
            <a:r>
              <a:rPr lang="en-US" altLang="zh-CN" sz="1400" b="1">
                <a:ea typeface="宋体" pitchFamily="2" charset="-122"/>
              </a:rPr>
              <a:t>)  </a:t>
            </a:r>
            <a:endParaRPr lang="en-US" altLang="zh-CN" sz="1800" b="1">
              <a:solidFill>
                <a:srgbClr val="FF0000"/>
              </a:solidFill>
              <a:ea typeface="宋体" pitchFamily="2" charset="-122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/>
          <a:srcRect l="26875" t="28999" r="40625" b="42999"/>
          <a:stretch>
            <a:fillRect/>
          </a:stretch>
        </p:blipFill>
        <p:spPr bwMode="auto">
          <a:xfrm>
            <a:off x="6716713" y="1417638"/>
            <a:ext cx="2971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4"/>
          <a:srcRect l="37592" t="53604" r="42409" b="17397"/>
          <a:stretch>
            <a:fillRect/>
          </a:stretch>
        </p:blipFill>
        <p:spPr bwMode="auto">
          <a:xfrm>
            <a:off x="6869113" y="4465638"/>
            <a:ext cx="28194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655638"/>
            <a:ext cx="9372600" cy="6248400"/>
          </a:xfrm>
        </p:spPr>
        <p:txBody>
          <a:bodyPr/>
          <a:lstStyle/>
          <a:p>
            <a:pPr algn="l"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zh-CN" sz="4000" b="1" smtClean="0">
                <a:solidFill>
                  <a:schemeClr val="bg1"/>
                </a:solidFill>
                <a:ea typeface="宋体" pitchFamily="2" charset="-122"/>
              </a:rPr>
              <a:t>                           Summary</a:t>
            </a:r>
            <a:br>
              <a:rPr lang="en-GB" altLang="zh-CN" sz="4000" b="1" smtClean="0">
                <a:solidFill>
                  <a:schemeClr val="bg1"/>
                </a:solidFill>
                <a:ea typeface="宋体" pitchFamily="2" charset="-122"/>
              </a:rPr>
            </a:br>
            <a:r>
              <a:rPr lang="en-GB" altLang="zh-CN" sz="4000" b="1" smtClean="0">
                <a:solidFill>
                  <a:srgbClr val="33CCFF"/>
                </a:solidFill>
                <a:ea typeface="宋体" pitchFamily="2" charset="-122"/>
              </a:rPr>
              <a:t>1.  The Galactic plane is surveyed for  </a:t>
            </a:r>
            <a:br>
              <a:rPr lang="en-GB" altLang="zh-CN" sz="4000" b="1" smtClean="0">
                <a:solidFill>
                  <a:srgbClr val="33CCFF"/>
                </a:solidFill>
                <a:ea typeface="宋体" pitchFamily="2" charset="-122"/>
              </a:rPr>
            </a:br>
            <a:r>
              <a:rPr lang="en-GB" altLang="zh-CN" sz="4000" b="1" smtClean="0">
                <a:solidFill>
                  <a:srgbClr val="33CCFF"/>
                </a:solidFill>
                <a:ea typeface="宋体" pitchFamily="2" charset="-122"/>
              </a:rPr>
              <a:t>     polarization at 6cm</a:t>
            </a:r>
            <a:br>
              <a:rPr lang="en-GB" altLang="zh-CN" sz="4000" b="1" smtClean="0">
                <a:solidFill>
                  <a:srgbClr val="33CCFF"/>
                </a:solidFill>
                <a:ea typeface="宋体" pitchFamily="2" charset="-122"/>
              </a:rPr>
            </a:br>
            <a:r>
              <a:rPr lang="en-GB" altLang="zh-CN" sz="4000" b="1" smtClean="0">
                <a:solidFill>
                  <a:srgbClr val="33CCFF"/>
                </a:solidFill>
                <a:ea typeface="宋体" pitchFamily="2" charset="-122"/>
              </a:rPr>
              <a:t>2.  Polarization structures: voids, canals,   </a:t>
            </a:r>
            <a:br>
              <a:rPr lang="en-GB" altLang="zh-CN" sz="4000" b="1" smtClean="0">
                <a:solidFill>
                  <a:srgbClr val="33CCFF"/>
                </a:solidFill>
                <a:ea typeface="宋体" pitchFamily="2" charset="-122"/>
              </a:rPr>
            </a:br>
            <a:r>
              <a:rPr lang="en-GB" altLang="zh-CN" sz="4000" b="1" smtClean="0">
                <a:solidFill>
                  <a:srgbClr val="33CCFF"/>
                </a:solidFill>
                <a:ea typeface="宋体" pitchFamily="2" charset="-122"/>
              </a:rPr>
              <a:t>     patches, Faraday screens, </a:t>
            </a:r>
            <a:br>
              <a:rPr lang="en-GB" altLang="zh-CN" sz="4000" b="1" smtClean="0">
                <a:solidFill>
                  <a:srgbClr val="33CCFF"/>
                </a:solidFill>
                <a:ea typeface="宋体" pitchFamily="2" charset="-122"/>
              </a:rPr>
            </a:br>
            <a:r>
              <a:rPr lang="en-GB" altLang="zh-CN" sz="4000" b="1" smtClean="0">
                <a:solidFill>
                  <a:srgbClr val="33CCFF"/>
                </a:solidFill>
                <a:ea typeface="宋体" pitchFamily="2" charset="-122"/>
              </a:rPr>
              <a:t>     depolarization regions……</a:t>
            </a:r>
            <a:br>
              <a:rPr lang="en-GB" altLang="zh-CN" sz="4000" b="1" smtClean="0">
                <a:solidFill>
                  <a:srgbClr val="33CCFF"/>
                </a:solidFill>
                <a:ea typeface="宋体" pitchFamily="2" charset="-122"/>
              </a:rPr>
            </a:br>
            <a:r>
              <a:rPr lang="en-GB" altLang="zh-CN" sz="4000" b="1" smtClean="0">
                <a:solidFill>
                  <a:srgbClr val="33CCFF"/>
                </a:solidFill>
                <a:ea typeface="宋体" pitchFamily="2" charset="-122"/>
              </a:rPr>
              <a:t>3. SNRs &amp; HII regions detected </a:t>
            </a:r>
            <a:br>
              <a:rPr lang="en-GB" altLang="zh-CN" sz="4000" b="1" smtClean="0">
                <a:solidFill>
                  <a:srgbClr val="33CCFF"/>
                </a:solidFill>
                <a:ea typeface="宋体" pitchFamily="2" charset="-122"/>
              </a:rPr>
            </a:br>
            <a:r>
              <a:rPr lang="en-GB" altLang="zh-CN" sz="4000" b="1" smtClean="0">
                <a:solidFill>
                  <a:srgbClr val="33CCFF"/>
                </a:solidFill>
                <a:ea typeface="宋体" pitchFamily="2" charset="-122"/>
              </a:rPr>
              <a:t>4. Diffuse emission &amp; polarization:   </a:t>
            </a:r>
            <a:br>
              <a:rPr lang="en-GB" altLang="zh-CN" sz="4000" b="1" smtClean="0">
                <a:solidFill>
                  <a:srgbClr val="33CCFF"/>
                </a:solidFill>
                <a:ea typeface="宋体" pitchFamily="2" charset="-122"/>
              </a:rPr>
            </a:br>
            <a:r>
              <a:rPr lang="en-GB" altLang="zh-CN" sz="4000" b="1" smtClean="0">
                <a:solidFill>
                  <a:srgbClr val="33CCFF"/>
                </a:solidFill>
                <a:ea typeface="宋体" pitchFamily="2" charset="-122"/>
              </a:rPr>
              <a:t>    Thermal &amp; non-thermal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2373313" y="3170238"/>
            <a:ext cx="6335712" cy="728662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zh-CN" sz="4000" b="1" smtClean="0">
                <a:solidFill>
                  <a:schemeClr val="bg1"/>
                </a:solidFill>
                <a:ea typeface="宋体" pitchFamily="2" charset="-122"/>
              </a:rPr>
              <a:t>Thanks!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739775" y="122238"/>
            <a:ext cx="8607425" cy="722312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zh-CN" b="1" smtClean="0">
                <a:solidFill>
                  <a:schemeClr val="bg1"/>
                </a:solidFill>
                <a:ea typeface="宋体" pitchFamily="2" charset="-122"/>
              </a:rPr>
              <a:t>The Survey Team</a:t>
            </a:r>
          </a:p>
        </p:txBody>
      </p:sp>
      <p:pic>
        <p:nvPicPr>
          <p:cNvPr id="3075" name="Picture 2" descr="DSC038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4713" y="3524250"/>
            <a:ext cx="5257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116513" y="1036638"/>
            <a:ext cx="4659312" cy="289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 eaLnBrk="1">
              <a:lnSpc>
                <a:spcPct val="90000"/>
              </a:lnSpc>
              <a:spcAft>
                <a:spcPts val="1413"/>
              </a:spcAft>
              <a:buSzPct val="45000"/>
              <a:buFont typeface="Wingdings" pitchFamily="2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altLang="zh-CN" sz="2000" b="1" kern="0" dirty="0">
                <a:solidFill>
                  <a:srgbClr val="00FFFF"/>
                </a:solidFill>
                <a:latin typeface="+mn-lt"/>
                <a:ea typeface="宋体" pitchFamily="2" charset="-122"/>
                <a:cs typeface="+mn-cs"/>
              </a:rPr>
              <a:t>Richard </a:t>
            </a:r>
            <a:r>
              <a:rPr lang="en-GB" altLang="zh-CN" sz="2000" b="1" kern="0" dirty="0" err="1">
                <a:solidFill>
                  <a:srgbClr val="00FFFF"/>
                </a:solidFill>
                <a:latin typeface="+mn-lt"/>
                <a:ea typeface="宋体" pitchFamily="2" charset="-122"/>
                <a:cs typeface="+mn-cs"/>
              </a:rPr>
              <a:t>Wielebinksi</a:t>
            </a:r>
            <a:r>
              <a:rPr lang="en-GB" altLang="zh-CN" sz="2000" b="1" kern="0" dirty="0">
                <a:solidFill>
                  <a:srgbClr val="00FFFF"/>
                </a:solidFill>
                <a:latin typeface="+mn-lt"/>
                <a:ea typeface="宋体" pitchFamily="2" charset="-122"/>
                <a:cs typeface="+mn-cs"/>
              </a:rPr>
              <a:t> </a:t>
            </a:r>
            <a:r>
              <a:rPr lang="en-GB" altLang="zh-CN" sz="2000" b="1" kern="0" dirty="0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(</a:t>
            </a:r>
            <a:r>
              <a:rPr lang="en-GB" altLang="zh-CN" sz="2000" b="1" kern="0" dirty="0" err="1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MPIfR</a:t>
            </a:r>
            <a:r>
              <a:rPr lang="en-GB" altLang="zh-CN" sz="2000" b="1" kern="0" dirty="0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) </a:t>
            </a:r>
          </a:p>
          <a:p>
            <a:pPr marL="430213" indent="-323850" eaLnBrk="1">
              <a:lnSpc>
                <a:spcPct val="90000"/>
              </a:lnSpc>
              <a:spcAft>
                <a:spcPts val="1413"/>
              </a:spcAft>
              <a:buSzPct val="45000"/>
              <a:buFont typeface="Wingdings" pitchFamily="2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altLang="zh-CN" sz="2000" b="1" kern="0" dirty="0">
                <a:solidFill>
                  <a:srgbClr val="00FFFF"/>
                </a:solidFill>
                <a:latin typeface="+mn-lt"/>
                <a:ea typeface="宋体" pitchFamily="2" charset="-122"/>
                <a:cs typeface="+mn-cs"/>
              </a:rPr>
              <a:t>Wolfgang Reich </a:t>
            </a:r>
            <a:r>
              <a:rPr lang="en-GB" altLang="zh-CN" sz="2000" b="1" kern="0" dirty="0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(</a:t>
            </a:r>
            <a:r>
              <a:rPr lang="en-GB" altLang="zh-CN" sz="2000" b="1" kern="0" dirty="0" err="1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MPIfR</a:t>
            </a:r>
            <a:r>
              <a:rPr lang="en-GB" altLang="zh-CN" sz="2000" b="1" kern="0" dirty="0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)</a:t>
            </a:r>
          </a:p>
          <a:p>
            <a:pPr marL="430213" indent="-323850" eaLnBrk="1">
              <a:lnSpc>
                <a:spcPct val="90000"/>
              </a:lnSpc>
              <a:spcAft>
                <a:spcPts val="1413"/>
              </a:spcAft>
              <a:buSzPct val="45000"/>
              <a:buFont typeface="Wingdings" pitchFamily="2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altLang="zh-CN" sz="2000" b="1" kern="0" dirty="0">
                <a:solidFill>
                  <a:srgbClr val="00FFFF"/>
                </a:solidFill>
                <a:latin typeface="+mn-lt"/>
                <a:ea typeface="宋体" pitchFamily="2" charset="-122"/>
                <a:cs typeface="+mn-cs"/>
              </a:rPr>
              <a:t>Patricia Reich </a:t>
            </a:r>
            <a:r>
              <a:rPr lang="en-GB" altLang="zh-CN" sz="2000" b="1" kern="0" dirty="0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(</a:t>
            </a:r>
            <a:r>
              <a:rPr lang="en-GB" altLang="zh-CN" sz="2000" b="1" kern="0" dirty="0" err="1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MPIfR</a:t>
            </a:r>
            <a:r>
              <a:rPr lang="en-GB" altLang="zh-CN" sz="2000" b="1" kern="0" dirty="0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)</a:t>
            </a:r>
          </a:p>
          <a:p>
            <a:pPr marL="430213" indent="-323850" eaLnBrk="1">
              <a:lnSpc>
                <a:spcPct val="90000"/>
              </a:lnSpc>
              <a:spcAft>
                <a:spcPts val="1413"/>
              </a:spcAft>
              <a:buSzPct val="45000"/>
              <a:buFont typeface="Wingdings" pitchFamily="2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altLang="zh-CN" sz="2000" b="1" kern="0" dirty="0">
                <a:solidFill>
                  <a:srgbClr val="00FFFF"/>
                </a:solidFill>
                <a:latin typeface="+mn-lt"/>
                <a:ea typeface="宋体" pitchFamily="2" charset="-122"/>
                <a:cs typeface="+mn-cs"/>
              </a:rPr>
              <a:t>Ernst </a:t>
            </a:r>
            <a:r>
              <a:rPr lang="en-GB" altLang="zh-CN" sz="2000" b="1" kern="0" dirty="0" err="1">
                <a:solidFill>
                  <a:srgbClr val="00FFFF"/>
                </a:solidFill>
                <a:latin typeface="+mn-lt"/>
                <a:ea typeface="宋体" pitchFamily="2" charset="-122"/>
                <a:cs typeface="+mn-cs"/>
              </a:rPr>
              <a:t>Fürst</a:t>
            </a:r>
            <a:r>
              <a:rPr lang="en-GB" altLang="zh-CN" sz="2000" b="1" kern="0" dirty="0">
                <a:solidFill>
                  <a:srgbClr val="00FFFF"/>
                </a:solidFill>
                <a:latin typeface="+mn-lt"/>
                <a:ea typeface="宋体" pitchFamily="2" charset="-122"/>
                <a:cs typeface="+mn-cs"/>
              </a:rPr>
              <a:t> </a:t>
            </a:r>
            <a:r>
              <a:rPr lang="en-GB" altLang="zh-CN" sz="2000" b="1" kern="0" dirty="0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(</a:t>
            </a:r>
            <a:r>
              <a:rPr lang="en-GB" altLang="zh-CN" sz="2000" b="1" kern="0" dirty="0" err="1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MPIfR</a:t>
            </a:r>
            <a:r>
              <a:rPr lang="en-GB" altLang="zh-CN" sz="2000" b="1" kern="0" dirty="0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)</a:t>
            </a:r>
          </a:p>
          <a:p>
            <a:pPr marL="430213" indent="-323850" eaLnBrk="1">
              <a:lnSpc>
                <a:spcPct val="90000"/>
              </a:lnSpc>
              <a:spcAft>
                <a:spcPts val="1413"/>
              </a:spcAft>
              <a:buSzPct val="45000"/>
              <a:buFont typeface="Wingdings" pitchFamily="2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altLang="zh-CN" sz="2000" b="1" kern="0" dirty="0">
                <a:solidFill>
                  <a:srgbClr val="00FFFF"/>
                </a:solidFill>
                <a:latin typeface="+mn-lt"/>
                <a:ea typeface="宋体" pitchFamily="2" charset="-122"/>
                <a:cs typeface="+mn-cs"/>
              </a:rPr>
              <a:t>Peter M</a:t>
            </a:r>
            <a:r>
              <a:rPr lang="en-GB" altLang="zh-CN" sz="2000" b="1" kern="0" dirty="0">
                <a:solidFill>
                  <a:srgbClr val="00FFFF"/>
                </a:solidFill>
                <a:ea typeface="宋体" pitchFamily="2" charset="-122"/>
              </a:rPr>
              <a:t>ü</a:t>
            </a:r>
            <a:r>
              <a:rPr lang="en-GB" altLang="zh-CN" sz="2000" b="1" kern="0" dirty="0" err="1">
                <a:solidFill>
                  <a:srgbClr val="00FFFF"/>
                </a:solidFill>
                <a:latin typeface="+mn-lt"/>
                <a:ea typeface="宋体" pitchFamily="2" charset="-122"/>
                <a:cs typeface="+mn-cs"/>
              </a:rPr>
              <a:t>ller</a:t>
            </a:r>
            <a:r>
              <a:rPr lang="en-GB" altLang="zh-CN" sz="2000" b="1" kern="0" dirty="0">
                <a:solidFill>
                  <a:srgbClr val="00FFFF"/>
                </a:solidFill>
                <a:latin typeface="+mn-lt"/>
                <a:ea typeface="宋体" pitchFamily="2" charset="-122"/>
                <a:cs typeface="+mn-cs"/>
              </a:rPr>
              <a:t> </a:t>
            </a:r>
            <a:r>
              <a:rPr lang="en-GB" altLang="zh-CN" sz="2000" b="1" kern="0" dirty="0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(</a:t>
            </a:r>
            <a:r>
              <a:rPr lang="en-GB" altLang="zh-CN" sz="2000" b="1" kern="0" dirty="0" err="1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MPIfR</a:t>
            </a:r>
            <a:r>
              <a:rPr lang="en-GB" altLang="zh-CN" sz="2000" b="1" kern="0" dirty="0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)</a:t>
            </a:r>
          </a:p>
          <a:p>
            <a:pPr marL="430213" indent="-323850" eaLnBrk="1">
              <a:lnSpc>
                <a:spcPct val="90000"/>
              </a:lnSpc>
              <a:spcAft>
                <a:spcPts val="1413"/>
              </a:spcAft>
              <a:buSzPct val="45000"/>
              <a:buFont typeface="Wingdings" pitchFamily="2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altLang="zh-CN" sz="2000" b="1" kern="0" dirty="0" err="1">
                <a:solidFill>
                  <a:srgbClr val="00FFFF"/>
                </a:solidFill>
                <a:latin typeface="+mn-lt"/>
                <a:ea typeface="宋体" pitchFamily="2" charset="-122"/>
                <a:cs typeface="+mn-cs"/>
              </a:rPr>
              <a:t>Otmar</a:t>
            </a:r>
            <a:r>
              <a:rPr lang="en-GB" altLang="zh-CN" sz="2000" b="1" kern="0" dirty="0">
                <a:solidFill>
                  <a:srgbClr val="00FFFF"/>
                </a:solidFill>
                <a:latin typeface="+mn-lt"/>
                <a:ea typeface="宋体" pitchFamily="2" charset="-122"/>
                <a:cs typeface="+mn-cs"/>
              </a:rPr>
              <a:t> </a:t>
            </a:r>
            <a:r>
              <a:rPr lang="en-GB" altLang="zh-CN" sz="2000" b="1" kern="0" dirty="0" err="1">
                <a:solidFill>
                  <a:srgbClr val="00FFFF"/>
                </a:solidFill>
                <a:latin typeface="+mn-lt"/>
                <a:ea typeface="宋体" pitchFamily="2" charset="-122"/>
                <a:cs typeface="+mn-cs"/>
              </a:rPr>
              <a:t>Lochner</a:t>
            </a:r>
            <a:r>
              <a:rPr lang="en-GB" altLang="zh-CN" sz="2000" b="1" kern="0" dirty="0">
                <a:solidFill>
                  <a:srgbClr val="00FFFF"/>
                </a:solidFill>
                <a:latin typeface="+mn-lt"/>
                <a:ea typeface="宋体" pitchFamily="2" charset="-122"/>
                <a:cs typeface="+mn-cs"/>
              </a:rPr>
              <a:t> </a:t>
            </a:r>
            <a:r>
              <a:rPr lang="en-GB" altLang="zh-CN" sz="2000" b="1" kern="0" dirty="0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(</a:t>
            </a:r>
            <a:r>
              <a:rPr lang="en-GB" altLang="zh-CN" sz="2000" b="1" kern="0" dirty="0" err="1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MPIfR</a:t>
            </a:r>
            <a:r>
              <a:rPr lang="en-GB" altLang="zh-CN" sz="2000" b="1" kern="0" dirty="0">
                <a:solidFill>
                  <a:srgbClr val="FFC000"/>
                </a:solidFill>
                <a:latin typeface="+mn-lt"/>
                <a:ea typeface="宋体" pitchFamily="2" charset="-122"/>
                <a:cs typeface="+mn-cs"/>
              </a:rPr>
              <a:t>)</a:t>
            </a:r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15913" y="960438"/>
            <a:ext cx="4659312" cy="3200400"/>
          </a:xfrm>
        </p:spPr>
        <p:txBody>
          <a:bodyPr/>
          <a:lstStyle/>
          <a:p>
            <a:pPr eaLnBrk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zh-CN" sz="2000" b="1" smtClean="0">
                <a:solidFill>
                  <a:srgbClr val="00FFFF"/>
                </a:solidFill>
                <a:ea typeface="宋体" pitchFamily="2" charset="-122"/>
              </a:rPr>
              <a:t>Jinlin Han </a:t>
            </a:r>
            <a:r>
              <a:rPr lang="en-GB" altLang="zh-CN" sz="2000" b="1" smtClean="0">
                <a:solidFill>
                  <a:srgbClr val="FFC000"/>
                </a:solidFill>
                <a:ea typeface="宋体" pitchFamily="2" charset="-122"/>
              </a:rPr>
              <a:t>(NAOC) </a:t>
            </a:r>
          </a:p>
          <a:p>
            <a:pPr eaLnBrk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zh-CN" sz="2000" b="1" smtClean="0">
                <a:solidFill>
                  <a:srgbClr val="00FFFF"/>
                </a:solidFill>
                <a:ea typeface="宋体" pitchFamily="2" charset="-122"/>
              </a:rPr>
              <a:t>Xiaohui  Sun </a:t>
            </a:r>
            <a:r>
              <a:rPr lang="en-GB" altLang="zh-CN" sz="2000" b="1" smtClean="0">
                <a:solidFill>
                  <a:srgbClr val="FFC000"/>
                </a:solidFill>
                <a:ea typeface="宋体" pitchFamily="2" charset="-122"/>
              </a:rPr>
              <a:t>(NAOC)</a:t>
            </a:r>
          </a:p>
          <a:p>
            <a:pPr eaLnBrk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zh-CN" sz="2000" b="1" smtClean="0">
                <a:solidFill>
                  <a:srgbClr val="00FFFF"/>
                </a:solidFill>
                <a:ea typeface="宋体" pitchFamily="2" charset="-122"/>
              </a:rPr>
              <a:t>Li Xiao </a:t>
            </a:r>
            <a:r>
              <a:rPr lang="en-GB" altLang="zh-CN" sz="2000" b="1" smtClean="0">
                <a:solidFill>
                  <a:srgbClr val="FFC000"/>
                </a:solidFill>
                <a:ea typeface="宋体" pitchFamily="2" charset="-122"/>
              </a:rPr>
              <a:t>(NAOC)</a:t>
            </a:r>
          </a:p>
          <a:p>
            <a:pPr eaLnBrk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zh-CN" sz="2000" b="1" smtClean="0">
                <a:solidFill>
                  <a:srgbClr val="00FFFF"/>
                </a:solidFill>
                <a:ea typeface="宋体" pitchFamily="2" charset="-122"/>
              </a:rPr>
              <a:t>Xuyang Gao </a:t>
            </a:r>
            <a:r>
              <a:rPr lang="en-GB" altLang="zh-CN" sz="2000" b="1" smtClean="0">
                <a:solidFill>
                  <a:srgbClr val="FFC000"/>
                </a:solidFill>
                <a:ea typeface="宋体" pitchFamily="2" charset="-122"/>
              </a:rPr>
              <a:t>(NAOC)</a:t>
            </a:r>
          </a:p>
          <a:p>
            <a:pPr eaLnBrk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zh-CN" sz="2000" b="1" smtClean="0">
                <a:solidFill>
                  <a:srgbClr val="00FFFF"/>
                </a:solidFill>
                <a:ea typeface="宋体" pitchFamily="2" charset="-122"/>
              </a:rPr>
              <a:t>Weibin Shi </a:t>
            </a:r>
            <a:r>
              <a:rPr lang="en-GB" altLang="zh-CN" sz="2000" b="1" smtClean="0">
                <a:solidFill>
                  <a:srgbClr val="FFC000"/>
                </a:solidFill>
                <a:ea typeface="宋体" pitchFamily="2" charset="-122"/>
              </a:rPr>
              <a:t>(SDU)</a:t>
            </a:r>
          </a:p>
          <a:p>
            <a:pPr eaLnBrk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zh-CN" sz="2000" b="1" smtClean="0">
                <a:solidFill>
                  <a:srgbClr val="00FFFF"/>
                </a:solidFill>
                <a:ea typeface="宋体" pitchFamily="2" charset="-122"/>
              </a:rPr>
              <a:t>Maozheng Chen </a:t>
            </a:r>
            <a:r>
              <a:rPr lang="en-GB" altLang="zh-CN" sz="2000" b="1" smtClean="0">
                <a:solidFill>
                  <a:srgbClr val="FFC000"/>
                </a:solidFill>
                <a:ea typeface="宋体" pitchFamily="2" charset="-122"/>
              </a:rPr>
              <a:t>(UAO, NAOC)</a:t>
            </a:r>
          </a:p>
          <a:p>
            <a:pPr eaLnBrk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zh-CN" sz="2000" b="1" smtClean="0">
                <a:solidFill>
                  <a:srgbClr val="00FFFF"/>
                </a:solidFill>
                <a:ea typeface="宋体" pitchFamily="2" charset="-122"/>
              </a:rPr>
              <a:t>Jun Ma </a:t>
            </a:r>
            <a:r>
              <a:rPr lang="en-GB" altLang="zh-CN" sz="2000" b="1" smtClean="0">
                <a:solidFill>
                  <a:srgbClr val="FFC000"/>
                </a:solidFill>
                <a:ea typeface="宋体" pitchFamily="2" charset="-122"/>
              </a:rPr>
              <a:t>(UAO, NAOC)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719138" y="179388"/>
            <a:ext cx="8607425" cy="779462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zh-CN" b="1" smtClean="0">
                <a:solidFill>
                  <a:schemeClr val="bg1"/>
                </a:solidFill>
                <a:ea typeface="宋体" pitchFamily="2" charset="-122"/>
              </a:rPr>
              <a:t>The 6cm receiving system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5" y="1189038"/>
            <a:ext cx="3879850" cy="304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63513" y="1265238"/>
            <a:ext cx="2362200" cy="121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1313" indent="-341313" eaLnBrk="1">
              <a:lnSpc>
                <a:spcPct val="65000"/>
              </a:lnSpc>
              <a:spcBef>
                <a:spcPts val="35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Urumqi telescope             </a:t>
            </a:r>
          </a:p>
          <a:p>
            <a:pPr marL="341313" indent="-341313" eaLnBrk="1">
              <a:lnSpc>
                <a:spcPct val="65000"/>
              </a:lnSpc>
              <a:spcBef>
                <a:spcPts val="35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             D</a:t>
            </a:r>
            <a:r>
              <a:rPr lang="zh-CN" altLang="en-GB" sz="2000" b="1">
                <a:solidFill>
                  <a:srgbClr val="FF9900"/>
                </a:solidFill>
                <a:ea typeface="宋体" pitchFamily="2" charset="-122"/>
              </a:rPr>
              <a:t>：</a:t>
            </a: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25m</a:t>
            </a:r>
          </a:p>
          <a:p>
            <a:pPr marL="341313" indent="-341313" eaLnBrk="1">
              <a:lnSpc>
                <a:spcPct val="65000"/>
              </a:lnSpc>
              <a:spcBef>
                <a:spcPts val="35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longitude</a:t>
            </a:r>
            <a:r>
              <a:rPr lang="zh-CN" altLang="en-GB" sz="2000" b="1">
                <a:solidFill>
                  <a:srgbClr val="FF9900"/>
                </a:solidFill>
                <a:ea typeface="宋体" pitchFamily="2" charset="-122"/>
              </a:rPr>
              <a:t>：</a:t>
            </a: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87</a:t>
            </a:r>
            <a:r>
              <a:rPr lang="en-GB" altLang="zh-CN" sz="2000" b="1" baseline="30000">
                <a:solidFill>
                  <a:srgbClr val="FF9900"/>
                </a:solidFill>
                <a:ea typeface="宋体" pitchFamily="2" charset="-122"/>
              </a:rPr>
              <a:t>o</a:t>
            </a: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 E</a:t>
            </a:r>
          </a:p>
          <a:p>
            <a:pPr marL="341313" indent="-341313" eaLnBrk="1">
              <a:lnSpc>
                <a:spcPct val="65000"/>
              </a:lnSpc>
              <a:spcBef>
                <a:spcPts val="35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   latitude</a:t>
            </a:r>
            <a:r>
              <a:rPr lang="zh-CN" altLang="en-GB" sz="2000" b="1">
                <a:solidFill>
                  <a:srgbClr val="FF9900"/>
                </a:solidFill>
                <a:ea typeface="宋体" pitchFamily="2" charset="-122"/>
              </a:rPr>
              <a:t>：</a:t>
            </a: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43</a:t>
            </a:r>
            <a:r>
              <a:rPr lang="en-GB" altLang="zh-CN" sz="2000" b="1" baseline="30000">
                <a:solidFill>
                  <a:srgbClr val="FF9900"/>
                </a:solidFill>
                <a:ea typeface="宋体" pitchFamily="2" charset="-122"/>
              </a:rPr>
              <a:t>o</a:t>
            </a: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 N</a:t>
            </a:r>
          </a:p>
          <a:p>
            <a:pPr marL="341313" indent="-341313" eaLnBrk="1">
              <a:lnSpc>
                <a:spcPct val="65000"/>
              </a:lnSpc>
              <a:spcBef>
                <a:spcPts val="35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   altitude</a:t>
            </a:r>
            <a:r>
              <a:rPr lang="zh-CN" altLang="en-GB" sz="2000" b="1">
                <a:solidFill>
                  <a:srgbClr val="FF9900"/>
                </a:solidFill>
                <a:ea typeface="宋体" pitchFamily="2" charset="-122"/>
              </a:rPr>
              <a:t>：</a:t>
            </a: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2029m</a:t>
            </a:r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3513" y="1189038"/>
            <a:ext cx="2209800" cy="307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02" name="Line 5"/>
          <p:cNvSpPr>
            <a:spLocks noChangeShapeType="1"/>
          </p:cNvSpPr>
          <p:nvPr/>
        </p:nvSpPr>
        <p:spPr bwMode="auto">
          <a:xfrm flipV="1">
            <a:off x="2933700" y="1189038"/>
            <a:ext cx="1116013" cy="1349375"/>
          </a:xfrm>
          <a:prstGeom prst="line">
            <a:avLst/>
          </a:prstGeom>
          <a:noFill/>
          <a:ln w="1908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3" name="Line 6"/>
          <p:cNvSpPr>
            <a:spLocks noChangeShapeType="1"/>
          </p:cNvSpPr>
          <p:nvPr/>
        </p:nvSpPr>
        <p:spPr bwMode="auto">
          <a:xfrm>
            <a:off x="2933700" y="2613025"/>
            <a:ext cx="1116013" cy="1547813"/>
          </a:xfrm>
          <a:prstGeom prst="line">
            <a:avLst/>
          </a:prstGeom>
          <a:noFill/>
          <a:ln w="1908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6172200" y="1189038"/>
            <a:ext cx="3821113" cy="3095625"/>
          </a:xfrm>
          <a:prstGeom prst="rect">
            <a:avLst/>
          </a:prstGeom>
          <a:noFill/>
          <a:ln w="38160">
            <a:solidFill>
              <a:srgbClr val="6600FF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550"/>
              </a:spcBef>
              <a:buClr>
                <a:srgbClr val="660033"/>
              </a:buClr>
              <a:buFont typeface="黑体" pitchFamily="2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b="1">
                <a:solidFill>
                  <a:srgbClr val="00FFFF"/>
                </a:solidFill>
                <a:ea typeface="宋体" pitchFamily="2" charset="-122"/>
              </a:rPr>
              <a:t>central frequency: </a:t>
            </a: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4.8/4.963 GHz</a:t>
            </a:r>
          </a:p>
          <a:p>
            <a:pPr eaLnBrk="1" hangingPunct="1">
              <a:lnSpc>
                <a:spcPct val="100000"/>
              </a:lnSpc>
              <a:spcBef>
                <a:spcPts val="550"/>
              </a:spcBef>
              <a:buClr>
                <a:srgbClr val="660033"/>
              </a:buClr>
              <a:buFont typeface="黑体" pitchFamily="2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b="1">
                <a:solidFill>
                  <a:srgbClr val="00FFFF"/>
                </a:solidFill>
                <a:ea typeface="宋体" pitchFamily="2" charset="-122"/>
              </a:rPr>
              <a:t>bandwidth:</a:t>
            </a:r>
            <a:r>
              <a:rPr lang="en-GB" altLang="zh-CN" sz="2000" b="1">
                <a:solidFill>
                  <a:srgbClr val="660033"/>
                </a:solidFill>
                <a:ea typeface="宋体" pitchFamily="2" charset="-122"/>
              </a:rPr>
              <a:t> </a:t>
            </a: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600 MHz/295 MHz</a:t>
            </a:r>
          </a:p>
          <a:p>
            <a:pPr eaLnBrk="1" hangingPunct="1">
              <a:lnSpc>
                <a:spcPct val="100000"/>
              </a:lnSpc>
              <a:spcBef>
                <a:spcPts val="550"/>
              </a:spcBef>
              <a:buClr>
                <a:srgbClr val="660033"/>
              </a:buClr>
              <a:buFont typeface="黑体" pitchFamily="2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b="1">
                <a:solidFill>
                  <a:srgbClr val="00FFFF"/>
                </a:solidFill>
                <a:ea typeface="宋体" pitchFamily="2" charset="-122"/>
              </a:rPr>
              <a:t>system temperature: </a:t>
            </a: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22 K-25 K</a:t>
            </a:r>
          </a:p>
          <a:p>
            <a:pPr eaLnBrk="1" hangingPunct="1">
              <a:lnSpc>
                <a:spcPct val="100000"/>
              </a:lnSpc>
              <a:spcBef>
                <a:spcPts val="550"/>
              </a:spcBef>
              <a:buClr>
                <a:srgbClr val="660033"/>
              </a:buClr>
              <a:buFont typeface="黑体" pitchFamily="2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b="1">
                <a:solidFill>
                  <a:srgbClr val="00FFFF"/>
                </a:solidFill>
                <a:ea typeface="宋体" pitchFamily="2" charset="-122"/>
              </a:rPr>
              <a:t>HPBW: </a:t>
            </a: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9.5arcmin </a:t>
            </a:r>
          </a:p>
          <a:p>
            <a:pPr eaLnBrk="1" hangingPunct="1">
              <a:lnSpc>
                <a:spcPct val="100000"/>
              </a:lnSpc>
              <a:spcBef>
                <a:spcPts val="550"/>
              </a:spcBef>
              <a:buClr>
                <a:srgbClr val="660033"/>
              </a:buClr>
              <a:buFont typeface="黑体" pitchFamily="2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b="1">
                <a:solidFill>
                  <a:srgbClr val="00FFFF"/>
                </a:solidFill>
                <a:ea typeface="宋体" pitchFamily="2" charset="-122"/>
              </a:rPr>
              <a:t>first side lobe: </a:t>
            </a: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2%</a:t>
            </a:r>
          </a:p>
          <a:p>
            <a:pPr eaLnBrk="1" hangingPunct="1">
              <a:lnSpc>
                <a:spcPct val="100000"/>
              </a:lnSpc>
              <a:spcBef>
                <a:spcPts val="550"/>
              </a:spcBef>
              <a:buClr>
                <a:srgbClr val="660033"/>
              </a:buClr>
              <a:buFont typeface="黑体" pitchFamily="2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b="1">
                <a:solidFill>
                  <a:srgbClr val="00FFFF"/>
                </a:solidFill>
                <a:ea typeface="宋体" pitchFamily="2" charset="-122"/>
              </a:rPr>
              <a:t>instrumental polarization: </a:t>
            </a: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&lt;2%</a:t>
            </a:r>
          </a:p>
          <a:p>
            <a:pPr eaLnBrk="1" hangingPunct="1">
              <a:lnSpc>
                <a:spcPct val="100000"/>
              </a:lnSpc>
              <a:spcBef>
                <a:spcPts val="550"/>
              </a:spcBef>
              <a:buClr>
                <a:srgbClr val="660033"/>
              </a:buClr>
              <a:buFont typeface="黑体" pitchFamily="2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b="1">
                <a:solidFill>
                  <a:srgbClr val="00FFFF"/>
                </a:solidFill>
                <a:ea typeface="宋体" pitchFamily="2" charset="-122"/>
              </a:rPr>
              <a:t>beam efficiency: </a:t>
            </a: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67%</a:t>
            </a:r>
          </a:p>
          <a:p>
            <a:pPr eaLnBrk="1" hangingPunct="1">
              <a:lnSpc>
                <a:spcPct val="100000"/>
              </a:lnSpc>
              <a:spcBef>
                <a:spcPts val="550"/>
              </a:spcBef>
              <a:buClr>
                <a:srgbClr val="660033"/>
              </a:buClr>
              <a:buFont typeface="黑体" pitchFamily="2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b="1">
                <a:solidFill>
                  <a:srgbClr val="00FFFF"/>
                </a:solidFill>
                <a:ea typeface="宋体" pitchFamily="2" charset="-122"/>
              </a:rPr>
              <a:t>conversion factor: </a:t>
            </a:r>
            <a:r>
              <a:rPr lang="en-GB" altLang="zh-CN" sz="2000" b="1">
                <a:solidFill>
                  <a:srgbClr val="FF9900"/>
                </a:solidFill>
                <a:ea typeface="宋体" pitchFamily="2" charset="-122"/>
              </a:rPr>
              <a:t>0.164 K/Jy</a:t>
            </a: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lum bright="-30000" contrast="30000"/>
          </a:blip>
          <a:srcRect l="6288" t="33023" r="10429" b="29329"/>
          <a:stretch>
            <a:fillRect/>
          </a:stretch>
        </p:blipFill>
        <p:spPr bwMode="auto">
          <a:xfrm>
            <a:off x="696913" y="4465638"/>
            <a:ext cx="8458200" cy="305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106" name="Text Box 18"/>
          <p:cNvSpPr txBox="1">
            <a:spLocks noChangeArrowheads="1"/>
          </p:cNvSpPr>
          <p:nvPr/>
        </p:nvSpPr>
        <p:spPr bwMode="auto">
          <a:xfrm>
            <a:off x="392113" y="4084638"/>
            <a:ext cx="3048000" cy="401637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550"/>
              </a:spcBef>
              <a:buClr>
                <a:srgbClr val="660033"/>
              </a:buClr>
              <a:buFont typeface="黑体" pitchFamily="2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b="1">
                <a:solidFill>
                  <a:srgbClr val="FF0000"/>
                </a:solidFill>
                <a:ea typeface="宋体" pitchFamily="2" charset="-122"/>
              </a:rPr>
              <a:t>Installed in August 2004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title"/>
          </p:nvPr>
        </p:nvSpPr>
        <p:spPr>
          <a:xfrm>
            <a:off x="719138" y="122238"/>
            <a:ext cx="8607425" cy="720725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zh-CN" b="1" smtClean="0">
                <a:solidFill>
                  <a:schemeClr val="bg1"/>
                </a:solidFill>
                <a:ea typeface="宋体" pitchFamily="2" charset="-122"/>
              </a:rPr>
              <a:t>Observations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8305800" y="1600200"/>
            <a:ext cx="228600" cy="228600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581400" y="1600200"/>
            <a:ext cx="215900" cy="228600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7467600" y="1295400"/>
            <a:ext cx="215900" cy="360363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2667000" y="1295400"/>
            <a:ext cx="215900" cy="360363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5127" name="Text Box 13"/>
          <p:cNvSpPr txBox="1">
            <a:spLocks noChangeArrowheads="1"/>
          </p:cNvSpPr>
          <p:nvPr/>
        </p:nvSpPr>
        <p:spPr bwMode="auto">
          <a:xfrm>
            <a:off x="315913" y="960438"/>
            <a:ext cx="4800600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b="1">
                <a:solidFill>
                  <a:srgbClr val="00FFFF"/>
                </a:solidFill>
                <a:ea typeface="宋体" pitchFamily="2" charset="-122"/>
              </a:rPr>
              <a:t>Goal:  </a:t>
            </a:r>
            <a:r>
              <a:rPr lang="en-GB" altLang="zh-CN" b="1">
                <a:solidFill>
                  <a:srgbClr val="FF3300"/>
                </a:solidFill>
                <a:ea typeface="宋体" pitchFamily="2" charset="-122"/>
              </a:rPr>
              <a:t>10°&lt;  l  &lt;  230°,  |b|&lt;5°</a:t>
            </a:r>
          </a:p>
        </p:txBody>
      </p:sp>
      <p:sp>
        <p:nvSpPr>
          <p:cNvPr id="5128" name="Text Box 14"/>
          <p:cNvSpPr txBox="1">
            <a:spLocks noChangeArrowheads="1"/>
          </p:cNvSpPr>
          <p:nvPr/>
        </p:nvSpPr>
        <p:spPr bwMode="auto">
          <a:xfrm>
            <a:off x="8088313" y="1676400"/>
            <a:ext cx="1828800" cy="1112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b="1">
                <a:solidFill>
                  <a:srgbClr val="FF9966"/>
                </a:solidFill>
                <a:ea typeface="宋体" pitchFamily="2" charset="-122"/>
              </a:rPr>
              <a:t>    l+b-scan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rgbClr val="660033"/>
              </a:buClr>
              <a:buFont typeface="仿宋_GB2312" pitchFamily="49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b="1">
                <a:solidFill>
                  <a:srgbClr val="FF9966"/>
                </a:solidFill>
                <a:ea typeface="宋体" pitchFamily="2" charset="-122"/>
              </a:rPr>
              <a:t>    V:  </a:t>
            </a:r>
            <a:r>
              <a:rPr lang="en-GB" altLang="zh-CN" sz="2000" b="1">
                <a:solidFill>
                  <a:srgbClr val="FFFF00"/>
                </a:solidFill>
                <a:ea typeface="宋体" pitchFamily="2" charset="-122"/>
              </a:rPr>
              <a:t>4</a:t>
            </a:r>
            <a:r>
              <a:rPr lang="en-GB" altLang="zh-CN" sz="1800" b="1">
                <a:solidFill>
                  <a:srgbClr val="FFFF00"/>
                </a:solidFill>
                <a:ea typeface="宋体" pitchFamily="2" charset="-122"/>
              </a:rPr>
              <a:t>°</a:t>
            </a:r>
            <a:r>
              <a:rPr lang="en-GB" altLang="zh-CN" sz="2000" b="1">
                <a:solidFill>
                  <a:srgbClr val="FFFF00"/>
                </a:solidFill>
                <a:ea typeface="宋体" pitchFamily="2" charset="-122"/>
              </a:rPr>
              <a:t>/min</a:t>
            </a:r>
            <a:r>
              <a:rPr lang="en-GB" altLang="zh-CN" sz="2000" b="1">
                <a:solidFill>
                  <a:srgbClr val="660033"/>
                </a:solidFill>
                <a:ea typeface="宋体" pitchFamily="2" charset="-122"/>
              </a:rPr>
              <a:t>  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660033"/>
              </a:buClr>
              <a:buFont typeface="仿宋_GB2312" pitchFamily="49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b="1">
                <a:solidFill>
                  <a:srgbClr val="660033"/>
                </a:solidFill>
                <a:ea typeface="宋体" pitchFamily="2" charset="-122"/>
              </a:rPr>
              <a:t>   </a:t>
            </a:r>
            <a:r>
              <a:rPr lang="el-GR" altLang="zh-CN" b="1">
                <a:solidFill>
                  <a:srgbClr val="FF9966"/>
                </a:solidFill>
                <a:ea typeface="宋体" pitchFamily="2" charset="-122"/>
              </a:rPr>
              <a:t>Δ</a:t>
            </a:r>
            <a:r>
              <a:rPr lang="en-US" altLang="zh-CN" sz="2000" b="1">
                <a:solidFill>
                  <a:srgbClr val="FF9966"/>
                </a:solidFill>
                <a:ea typeface="宋体" pitchFamily="2" charset="-122"/>
              </a:rPr>
              <a:t>:</a:t>
            </a:r>
            <a:r>
              <a:rPr lang="en-GB" altLang="zh-CN" sz="2000" b="1">
                <a:solidFill>
                  <a:srgbClr val="660033"/>
                </a:solidFill>
                <a:ea typeface="宋体" pitchFamily="2" charset="-122"/>
              </a:rPr>
              <a:t>   </a:t>
            </a:r>
            <a:r>
              <a:rPr lang="en-GB" altLang="zh-CN" sz="2000" b="1">
                <a:solidFill>
                  <a:srgbClr val="FFFF00"/>
                </a:solidFill>
                <a:ea typeface="宋体" pitchFamily="2" charset="-122"/>
              </a:rPr>
              <a:t>3´</a:t>
            </a:r>
            <a:endParaRPr lang="en-GB" altLang="zh-CN" sz="1400" b="1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5129" name="Text Box 13"/>
          <p:cNvSpPr txBox="1">
            <a:spLocks noChangeArrowheads="1"/>
          </p:cNvSpPr>
          <p:nvPr/>
        </p:nvSpPr>
        <p:spPr bwMode="auto">
          <a:xfrm>
            <a:off x="5192713" y="960438"/>
            <a:ext cx="3200400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b="1">
                <a:solidFill>
                  <a:srgbClr val="00FFFF"/>
                </a:solidFill>
                <a:ea typeface="宋体" pitchFamily="2" charset="-122"/>
              </a:rPr>
              <a:t>Method:  </a:t>
            </a:r>
            <a:r>
              <a:rPr lang="en-GB" altLang="zh-CN" b="1">
                <a:solidFill>
                  <a:srgbClr val="FF3300"/>
                </a:solidFill>
                <a:ea typeface="宋体" pitchFamily="2" charset="-122"/>
              </a:rPr>
              <a:t>raster scan</a:t>
            </a:r>
          </a:p>
        </p:txBody>
      </p:sp>
      <p:pic>
        <p:nvPicPr>
          <p:cNvPr id="5130" name="Picture 31"/>
          <p:cNvPicPr>
            <a:picLocks noChangeAspect="1" noChangeArrowheads="1"/>
          </p:cNvPicPr>
          <p:nvPr/>
        </p:nvPicPr>
        <p:blipFill>
          <a:blip r:embed="rId3">
            <a:lum bright="-20000" contrast="30000"/>
          </a:blip>
          <a:srcRect l="31876" t="13000" r="19376" b="9000"/>
          <a:stretch>
            <a:fillRect/>
          </a:stretch>
        </p:blipFill>
        <p:spPr bwMode="auto">
          <a:xfrm>
            <a:off x="5268913" y="1417638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Text Box 4"/>
          <p:cNvSpPr txBox="1">
            <a:spLocks noChangeArrowheads="1"/>
          </p:cNvSpPr>
          <p:nvPr/>
        </p:nvSpPr>
        <p:spPr bwMode="auto">
          <a:xfrm>
            <a:off x="315913" y="5376863"/>
            <a:ext cx="4800600" cy="1679575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rgbClr val="660033"/>
              </a:buClr>
              <a:buFont typeface="仿宋_GB2312" pitchFamily="49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b="1">
                <a:solidFill>
                  <a:srgbClr val="00FFFF"/>
                </a:solidFill>
                <a:ea typeface="宋体" pitchFamily="2" charset="-122"/>
              </a:rPr>
              <a:t>Time line: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rgbClr val="660033"/>
              </a:buClr>
              <a:buFont typeface="仿宋_GB2312" pitchFamily="49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b="1">
                <a:solidFill>
                  <a:srgbClr val="FF9966"/>
                </a:solidFill>
                <a:ea typeface="宋体" pitchFamily="2" charset="-122"/>
              </a:rPr>
              <a:t>         </a:t>
            </a:r>
            <a:r>
              <a:rPr lang="en-GB" altLang="zh-CN" sz="2000" b="1">
                <a:solidFill>
                  <a:srgbClr val="FF9966"/>
                </a:solidFill>
                <a:ea typeface="宋体" pitchFamily="2" charset="-122"/>
              </a:rPr>
              <a:t>Start:</a:t>
            </a:r>
            <a:r>
              <a:rPr lang="en-GB" altLang="zh-CN" sz="2000" b="1">
                <a:solidFill>
                  <a:srgbClr val="00FFFF"/>
                </a:solidFill>
                <a:ea typeface="宋体" pitchFamily="2" charset="-122"/>
              </a:rPr>
              <a:t>    </a:t>
            </a:r>
            <a:r>
              <a:rPr lang="en-GB" altLang="zh-CN" sz="2000" b="1">
                <a:solidFill>
                  <a:srgbClr val="FFFF00"/>
                </a:solidFill>
                <a:ea typeface="宋体" pitchFamily="2" charset="-122"/>
              </a:rPr>
              <a:t>August, 2004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rgbClr val="660033"/>
              </a:buClr>
              <a:buFont typeface="仿宋_GB2312" pitchFamily="49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b="1">
                <a:solidFill>
                  <a:srgbClr val="FF9966"/>
                </a:solidFill>
                <a:ea typeface="宋体" pitchFamily="2" charset="-122"/>
              </a:rPr>
              <a:t>       finished:    </a:t>
            </a:r>
            <a:r>
              <a:rPr lang="en-GB" altLang="zh-CN" sz="2000" b="1">
                <a:solidFill>
                  <a:srgbClr val="FFFF00"/>
                </a:solidFill>
                <a:ea typeface="宋体" pitchFamily="2" charset="-122"/>
              </a:rPr>
              <a:t>April, 2009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rgbClr val="660033"/>
              </a:buClr>
              <a:buFont typeface="仿宋_GB2312" pitchFamily="49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b="1">
                <a:solidFill>
                  <a:srgbClr val="FF9966"/>
                </a:solidFill>
                <a:ea typeface="宋体" pitchFamily="2" charset="-122"/>
              </a:rPr>
              <a:t>        Release: </a:t>
            </a:r>
            <a:r>
              <a:rPr lang="en-GB" altLang="zh-CN" sz="2000" b="1">
                <a:solidFill>
                  <a:srgbClr val="00FFFF"/>
                </a:solidFill>
                <a:ea typeface="宋体" pitchFamily="2" charset="-122"/>
              </a:rPr>
              <a:t>   </a:t>
            </a:r>
            <a:r>
              <a:rPr lang="en-GB" altLang="zh-CN" sz="2000" b="1">
                <a:solidFill>
                  <a:srgbClr val="FFC000"/>
                </a:solidFill>
                <a:ea typeface="宋体" pitchFamily="2" charset="-122"/>
              </a:rPr>
              <a:t>~ </a:t>
            </a:r>
            <a:r>
              <a:rPr lang="en-GB" altLang="zh-CN" sz="2000" b="1">
                <a:solidFill>
                  <a:srgbClr val="FFFF00"/>
                </a:solidFill>
                <a:ea typeface="宋体" pitchFamily="2" charset="-122"/>
              </a:rPr>
              <a:t>end of 2010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116513" y="5075238"/>
            <a:ext cx="4800600" cy="1679575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rgbClr val="660033"/>
              </a:buClr>
              <a:buFont typeface="仿宋_GB2312" pitchFamily="49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altLang="zh-CN" b="1" dirty="0">
                <a:solidFill>
                  <a:srgbClr val="00FFFF"/>
                </a:solidFill>
                <a:latin typeface="+mn-ea"/>
              </a:rPr>
              <a:t>Reduction: </a:t>
            </a:r>
            <a:r>
              <a:rPr lang="en-GB" altLang="zh-CN" b="1" dirty="0" err="1">
                <a:solidFill>
                  <a:srgbClr val="FF0000"/>
                </a:solidFill>
                <a:latin typeface="+mn-ea"/>
              </a:rPr>
              <a:t>MPIfR</a:t>
            </a:r>
            <a:r>
              <a:rPr lang="en-GB" altLang="zh-CN" b="1" dirty="0">
                <a:solidFill>
                  <a:srgbClr val="FF0000"/>
                </a:solidFill>
                <a:latin typeface="+mn-ea"/>
              </a:rPr>
              <a:t> NOD2 software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rgbClr val="660033"/>
              </a:buClr>
              <a:buFont typeface="仿宋_GB2312" pitchFamily="49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altLang="zh-CN" sz="2000" b="1" dirty="0">
                <a:solidFill>
                  <a:srgbClr val="FF9966"/>
                </a:solidFill>
                <a:ea typeface="宋体" pitchFamily="2" charset="-122"/>
              </a:rPr>
              <a:t>         --  baseline adjustment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rgbClr val="660033"/>
              </a:buClr>
              <a:buFont typeface="仿宋_GB2312" pitchFamily="49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altLang="zh-CN" sz="2000" b="1" dirty="0">
                <a:solidFill>
                  <a:srgbClr val="FF9966"/>
                </a:solidFill>
                <a:ea typeface="宋体" pitchFamily="2" charset="-122"/>
              </a:rPr>
              <a:t>         --  scanning effects suppression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rgbClr val="660033"/>
              </a:buClr>
              <a:buFont typeface="仿宋_GB2312" pitchFamily="49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altLang="zh-CN" sz="2000" b="1" dirty="0">
                <a:solidFill>
                  <a:srgbClr val="FF9966"/>
                </a:solidFill>
                <a:ea typeface="宋体" pitchFamily="2" charset="-122"/>
              </a:rPr>
              <a:t>         --  weave       </a:t>
            </a:r>
          </a:p>
        </p:txBody>
      </p:sp>
      <p:sp>
        <p:nvSpPr>
          <p:cNvPr id="5133" name="Text Box 4"/>
          <p:cNvSpPr txBox="1">
            <a:spLocks noChangeArrowheads="1"/>
          </p:cNvSpPr>
          <p:nvPr/>
        </p:nvSpPr>
        <p:spPr bwMode="auto">
          <a:xfrm>
            <a:off x="5116513" y="4237038"/>
            <a:ext cx="4800600" cy="849312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rgbClr val="660033"/>
              </a:buClr>
              <a:buFont typeface="仿宋_GB2312" pitchFamily="49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b="1">
                <a:solidFill>
                  <a:srgbClr val="00FFFF"/>
                </a:solidFill>
                <a:ea typeface="宋体" pitchFamily="2" charset="-122"/>
              </a:rPr>
              <a:t>Calibrator: </a:t>
            </a:r>
            <a:r>
              <a:rPr lang="en-GB" altLang="zh-CN" b="1">
                <a:solidFill>
                  <a:srgbClr val="FF0000"/>
                </a:solidFill>
                <a:ea typeface="宋体" pitchFamily="2" charset="-122"/>
              </a:rPr>
              <a:t> 3C286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rgbClr val="660033"/>
              </a:buClr>
              <a:buFont typeface="仿宋_GB2312" pitchFamily="49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b="1">
                <a:solidFill>
                  <a:srgbClr val="FF0000"/>
                </a:solidFill>
                <a:ea typeface="宋体" pitchFamily="2" charset="-122"/>
              </a:rPr>
              <a:t>            </a:t>
            </a:r>
            <a:r>
              <a:rPr lang="en-GB" altLang="zh-CN" sz="2000" b="1">
                <a:solidFill>
                  <a:srgbClr val="FF9966"/>
                </a:solidFill>
                <a:ea typeface="宋体" pitchFamily="2" charset="-122"/>
              </a:rPr>
              <a:t>7.5 Jy   11.3%   33°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116513" y="6599238"/>
            <a:ext cx="4800600" cy="849312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rgbClr val="660033"/>
              </a:buClr>
              <a:buFont typeface="仿宋_GB2312" pitchFamily="49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altLang="zh-CN" b="1" dirty="0" err="1">
                <a:solidFill>
                  <a:srgbClr val="00FFFF"/>
                </a:solidFill>
                <a:latin typeface="+mn-ea"/>
              </a:rPr>
              <a:t>rms</a:t>
            </a:r>
            <a:r>
              <a:rPr lang="en-GB" altLang="zh-CN" b="1" dirty="0">
                <a:solidFill>
                  <a:srgbClr val="00FFFF"/>
                </a:solidFill>
                <a:latin typeface="+mn-ea"/>
              </a:rPr>
              <a:t>-noise: </a:t>
            </a:r>
            <a:r>
              <a:rPr lang="en-GB" altLang="zh-CN" b="1" dirty="0">
                <a:solidFill>
                  <a:srgbClr val="FF0000"/>
                </a:solidFill>
                <a:latin typeface="+mn-ea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rgbClr val="660033"/>
              </a:buClr>
              <a:buFont typeface="仿宋_GB2312" pitchFamily="49" charset="-12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altLang="zh-CN" sz="2000" b="1" dirty="0">
                <a:solidFill>
                  <a:srgbClr val="FF0000"/>
                </a:solidFill>
                <a:latin typeface="+mn-ea"/>
              </a:rPr>
              <a:t>          </a:t>
            </a:r>
            <a:r>
              <a:rPr lang="en-GB" altLang="zh-CN" sz="2000" b="1" dirty="0">
                <a:solidFill>
                  <a:srgbClr val="FF9966"/>
                </a:solidFill>
                <a:latin typeface="+mn-ea"/>
              </a:rPr>
              <a:t> I: </a:t>
            </a:r>
            <a:r>
              <a:rPr lang="en-GB" altLang="zh-CN" sz="2000" b="1" dirty="0">
                <a:solidFill>
                  <a:srgbClr val="FFFF00"/>
                </a:solidFill>
                <a:latin typeface="+mn-ea"/>
              </a:rPr>
              <a:t>1 </a:t>
            </a:r>
            <a:r>
              <a:rPr lang="en-GB" altLang="zh-CN" sz="2000" b="1" dirty="0" err="1">
                <a:solidFill>
                  <a:srgbClr val="FFFF00"/>
                </a:solidFill>
                <a:latin typeface="+mn-ea"/>
              </a:rPr>
              <a:t>mK</a:t>
            </a:r>
            <a:r>
              <a:rPr lang="en-GB" altLang="zh-CN" sz="2000" b="1" dirty="0">
                <a:solidFill>
                  <a:srgbClr val="FFFF00"/>
                </a:solidFill>
                <a:latin typeface="+mn-ea"/>
              </a:rPr>
              <a:t> T</a:t>
            </a:r>
            <a:r>
              <a:rPr lang="en-GB" altLang="zh-CN" sz="2000" b="1" baseline="-25000" dirty="0">
                <a:solidFill>
                  <a:srgbClr val="FFFF00"/>
                </a:solidFill>
                <a:latin typeface="+mn-ea"/>
              </a:rPr>
              <a:t>B</a:t>
            </a:r>
            <a:r>
              <a:rPr lang="en-GB" altLang="zh-CN" sz="2000" b="1" dirty="0">
                <a:solidFill>
                  <a:srgbClr val="FFFF00"/>
                </a:solidFill>
                <a:latin typeface="+mn-ea"/>
              </a:rPr>
              <a:t>     </a:t>
            </a:r>
            <a:r>
              <a:rPr lang="en-GB" altLang="zh-CN" sz="2000" b="1" dirty="0">
                <a:solidFill>
                  <a:srgbClr val="FF9966"/>
                </a:solidFill>
                <a:latin typeface="+mn-ea"/>
              </a:rPr>
              <a:t>PI:</a:t>
            </a:r>
            <a:r>
              <a:rPr lang="en-GB" altLang="zh-CN" sz="20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GB" altLang="zh-CN" sz="2000" b="1" dirty="0">
                <a:solidFill>
                  <a:srgbClr val="FFFF00"/>
                </a:solidFill>
                <a:latin typeface="+mn-ea"/>
              </a:rPr>
              <a:t>0.5 </a:t>
            </a:r>
            <a:r>
              <a:rPr lang="en-GB" altLang="zh-CN" sz="2000" b="1" dirty="0" err="1">
                <a:solidFill>
                  <a:srgbClr val="FFFF00"/>
                </a:solidFill>
                <a:latin typeface="+mn-ea"/>
              </a:rPr>
              <a:t>mK</a:t>
            </a:r>
            <a:r>
              <a:rPr lang="en-GB" altLang="zh-CN" sz="2000" b="1" dirty="0">
                <a:solidFill>
                  <a:srgbClr val="FFFF00"/>
                </a:solidFill>
                <a:latin typeface="+mn-ea"/>
              </a:rPr>
              <a:t> T</a:t>
            </a:r>
            <a:r>
              <a:rPr lang="en-GB" altLang="zh-CN" sz="2000" b="1" baseline="-25000" dirty="0">
                <a:solidFill>
                  <a:srgbClr val="FFFF00"/>
                </a:solidFill>
                <a:latin typeface="+mn-ea"/>
              </a:rPr>
              <a:t>B</a:t>
            </a:r>
          </a:p>
        </p:txBody>
      </p:sp>
      <p:pic>
        <p:nvPicPr>
          <p:cNvPr id="5135" name="Picture 2" descr="MilkyW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713" y="1493838"/>
            <a:ext cx="480060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3" descr="milky_way_sid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338" y="3779838"/>
            <a:ext cx="47894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7" name="Arc 7"/>
          <p:cNvSpPr>
            <a:spLocks/>
          </p:cNvSpPr>
          <p:nvPr/>
        </p:nvSpPr>
        <p:spPr bwMode="auto">
          <a:xfrm rot="2267870" flipV="1">
            <a:off x="1144588" y="1806575"/>
            <a:ext cx="3227387" cy="2281238"/>
          </a:xfrm>
          <a:custGeom>
            <a:avLst/>
            <a:gdLst>
              <a:gd name="T0" fmla="*/ 2147483647 w 21600"/>
              <a:gd name="T1" fmla="*/ 2147483647 h 24078"/>
              <a:gd name="T2" fmla="*/ 2147483647 w 21600"/>
              <a:gd name="T3" fmla="*/ 0 h 24078"/>
              <a:gd name="T4" fmla="*/ 2147483647 w 21600"/>
              <a:gd name="T5" fmla="*/ 2147483647 h 24078"/>
              <a:gd name="T6" fmla="*/ 0 60000 65536"/>
              <a:gd name="T7" fmla="*/ 0 60000 65536"/>
              <a:gd name="T8" fmla="*/ 0 60000 65536"/>
              <a:gd name="T9" fmla="*/ 0 w 21600"/>
              <a:gd name="T10" fmla="*/ 0 h 24078"/>
              <a:gd name="T11" fmla="*/ 21600 w 21600"/>
              <a:gd name="T12" fmla="*/ 24078 h 240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4078" fill="none" extrusionOk="0">
                <a:moveTo>
                  <a:pt x="11377" y="24077"/>
                </a:moveTo>
                <a:cubicBezTo>
                  <a:pt x="4370" y="20313"/>
                  <a:pt x="0" y="13003"/>
                  <a:pt x="0" y="5050"/>
                </a:cubicBezTo>
                <a:cubicBezTo>
                  <a:pt x="-1" y="3349"/>
                  <a:pt x="200" y="1653"/>
                  <a:pt x="598" y="0"/>
                </a:cubicBezTo>
              </a:path>
              <a:path w="21600" h="24078" stroke="0" extrusionOk="0">
                <a:moveTo>
                  <a:pt x="11377" y="24077"/>
                </a:moveTo>
                <a:cubicBezTo>
                  <a:pt x="4370" y="20313"/>
                  <a:pt x="0" y="13003"/>
                  <a:pt x="0" y="5050"/>
                </a:cubicBezTo>
                <a:cubicBezTo>
                  <a:pt x="-1" y="3349"/>
                  <a:pt x="200" y="1653"/>
                  <a:pt x="598" y="0"/>
                </a:cubicBezTo>
                <a:lnTo>
                  <a:pt x="21600" y="505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5138" name="Line 6"/>
          <p:cNvSpPr>
            <a:spLocks noChangeShapeType="1"/>
          </p:cNvSpPr>
          <p:nvPr/>
        </p:nvSpPr>
        <p:spPr bwMode="auto">
          <a:xfrm flipV="1">
            <a:off x="1077913" y="2179638"/>
            <a:ext cx="2590800" cy="911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9" name="Line 10"/>
          <p:cNvSpPr>
            <a:spLocks noChangeShapeType="1"/>
          </p:cNvSpPr>
          <p:nvPr/>
        </p:nvSpPr>
        <p:spPr bwMode="auto">
          <a:xfrm flipH="1">
            <a:off x="773113" y="2865438"/>
            <a:ext cx="85725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40" name="Line 5"/>
          <p:cNvSpPr>
            <a:spLocks noChangeShapeType="1"/>
          </p:cNvSpPr>
          <p:nvPr/>
        </p:nvSpPr>
        <p:spPr bwMode="auto">
          <a:xfrm flipH="1">
            <a:off x="696913" y="3094038"/>
            <a:ext cx="338137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41" name="Rectangle 4"/>
          <p:cNvSpPr>
            <a:spLocks noChangeArrowheads="1"/>
          </p:cNvSpPr>
          <p:nvPr/>
        </p:nvSpPr>
        <p:spPr bwMode="auto">
          <a:xfrm>
            <a:off x="315913" y="4160838"/>
            <a:ext cx="2209800" cy="422275"/>
          </a:xfrm>
          <a:prstGeom prst="rect">
            <a:avLst/>
          </a:prstGeom>
          <a:solidFill>
            <a:srgbClr val="FF0000">
              <a:alpha val="34901"/>
            </a:srgbClr>
          </a:solidFill>
          <a:ln w="9525" cap="rnd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4278313" y="4160838"/>
            <a:ext cx="792162" cy="422275"/>
          </a:xfrm>
          <a:prstGeom prst="rect">
            <a:avLst/>
          </a:prstGeom>
          <a:solidFill>
            <a:srgbClr val="FF0000">
              <a:alpha val="34901"/>
            </a:srgbClr>
          </a:solidFill>
          <a:ln w="9525" cap="rnd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  <p:bldP spid="7176" grpId="0" animBg="1"/>
      <p:bldP spid="7177" grpId="0" animBg="1"/>
      <p:bldP spid="71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28600"/>
            <a:ext cx="8605837" cy="647700"/>
          </a:xfrm>
        </p:spPr>
        <p:txBody>
          <a:bodyPr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zh-CN" sz="4000" b="1" smtClean="0">
                <a:solidFill>
                  <a:schemeClr val="bg1"/>
                </a:solidFill>
                <a:ea typeface="黑体" pitchFamily="2" charset="-122"/>
              </a:rPr>
              <a:t>Survey publications</a:t>
            </a:r>
            <a:endParaRPr lang="zh-CN" altLang="en-GB" sz="4000" b="1" smtClean="0">
              <a:solidFill>
                <a:schemeClr val="bg1"/>
              </a:solidFill>
              <a:ea typeface="黑体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513" y="993775"/>
            <a:ext cx="9525000" cy="6275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00FFFF"/>
                </a:solidFill>
                <a:ea typeface="华文新魏" pitchFamily="2" charset="-122"/>
              </a:rPr>
              <a:t>Survey regions:</a:t>
            </a:r>
          </a:p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ea typeface="华文新魏" pitchFamily="2" charset="-122"/>
              </a:rPr>
              <a:t>          10-60:    </a:t>
            </a:r>
            <a:r>
              <a:rPr lang="en-US" altLang="zh-CN" b="1" dirty="0">
                <a:solidFill>
                  <a:srgbClr val="FFFF00"/>
                </a:solidFill>
                <a:ea typeface="华文新魏" pitchFamily="2" charset="-122"/>
              </a:rPr>
              <a:t>Sun, Han, Reich, et al. 2010, A&amp;A, to be submitted</a:t>
            </a:r>
          </a:p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ea typeface="华文新魏" pitchFamily="2" charset="-122"/>
              </a:rPr>
              <a:t>        60-122:    </a:t>
            </a:r>
            <a:r>
              <a:rPr lang="en-US" altLang="zh-CN" b="1" dirty="0">
                <a:solidFill>
                  <a:srgbClr val="FFFF00"/>
                </a:solidFill>
                <a:ea typeface="华文新魏" pitchFamily="2" charset="-122"/>
              </a:rPr>
              <a:t>Xiao, Han, Reich, et al. 2010, A&amp;A, to be submitted</a:t>
            </a:r>
          </a:p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ea typeface="华文新魏" pitchFamily="2" charset="-122"/>
              </a:rPr>
              <a:t>      122-129:    </a:t>
            </a:r>
            <a:r>
              <a:rPr lang="en-US" altLang="zh-CN" b="1" dirty="0">
                <a:solidFill>
                  <a:srgbClr val="FFFF00"/>
                </a:solidFill>
                <a:ea typeface="华文新魏" pitchFamily="2" charset="-122"/>
              </a:rPr>
              <a:t>Sun, Han, Reich, et al. 2007, A&amp;A, 463, 993</a:t>
            </a:r>
          </a:p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ea typeface="华文新魏" pitchFamily="2" charset="-122"/>
              </a:rPr>
              <a:t>      129-230:    </a:t>
            </a:r>
            <a:r>
              <a:rPr lang="en-US" altLang="zh-CN" b="1" dirty="0" err="1">
                <a:solidFill>
                  <a:srgbClr val="FFFF00"/>
                </a:solidFill>
                <a:ea typeface="华文新魏" pitchFamily="2" charset="-122"/>
              </a:rPr>
              <a:t>Gao</a:t>
            </a:r>
            <a:r>
              <a:rPr lang="en-US" altLang="zh-CN" b="1" dirty="0">
                <a:solidFill>
                  <a:srgbClr val="FFFF00"/>
                </a:solidFill>
                <a:ea typeface="华文新魏" pitchFamily="2" charset="-122"/>
              </a:rPr>
              <a:t>, Reich, Han, et al. 2010, A&amp;A, in press</a:t>
            </a:r>
          </a:p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ea typeface="华文新魏" pitchFamily="2" charset="-122"/>
              </a:rPr>
              <a:t>      </a:t>
            </a:r>
            <a:endParaRPr lang="en-US" altLang="zh-CN" b="1" dirty="0">
              <a:solidFill>
                <a:srgbClr val="FF0000"/>
              </a:solidFill>
              <a:latin typeface="+mn-lt"/>
              <a:ea typeface="华文新魏" pitchFamily="2" charset="-122"/>
            </a:endParaRPr>
          </a:p>
          <a:p>
            <a:pPr>
              <a:defRPr/>
            </a:pPr>
            <a:r>
              <a:rPr lang="en-US" altLang="zh-CN" b="1" dirty="0">
                <a:solidFill>
                  <a:srgbClr val="00FFFF"/>
                </a:solidFill>
                <a:latin typeface="+mn-lt"/>
                <a:ea typeface="华文新魏" pitchFamily="2" charset="-122"/>
              </a:rPr>
              <a:t>SNRs:</a:t>
            </a:r>
          </a:p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latin typeface="+mn-lt"/>
                <a:ea typeface="华文新魏" pitchFamily="2" charset="-122"/>
              </a:rPr>
              <a:t>       The Cygnus Loop:   </a:t>
            </a:r>
            <a:r>
              <a:rPr lang="en-US" altLang="zh-CN" b="1" dirty="0">
                <a:solidFill>
                  <a:srgbClr val="FFFF00"/>
                </a:solidFill>
                <a:latin typeface="+mn-lt"/>
                <a:ea typeface="华文新魏" pitchFamily="2" charset="-122"/>
              </a:rPr>
              <a:t>Sun, Reich, Han, et al., 2006, A&amp;A, 447, 937</a:t>
            </a:r>
          </a:p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latin typeface="+mn-lt"/>
                <a:ea typeface="华文新魏" pitchFamily="2" charset="-122"/>
              </a:rPr>
              <a:t>                  G156.2+5.7:   </a:t>
            </a:r>
            <a:r>
              <a:rPr lang="en-US" altLang="zh-CN" b="1" dirty="0" err="1">
                <a:solidFill>
                  <a:srgbClr val="FFFF00"/>
                </a:solidFill>
                <a:latin typeface="+mn-lt"/>
                <a:ea typeface="华文新魏" pitchFamily="2" charset="-122"/>
              </a:rPr>
              <a:t>Xu</a:t>
            </a:r>
            <a:r>
              <a:rPr lang="en-US" altLang="zh-CN" b="1" dirty="0">
                <a:solidFill>
                  <a:srgbClr val="FFFF00"/>
                </a:solidFill>
                <a:latin typeface="+mn-lt"/>
                <a:ea typeface="华文新魏" pitchFamily="2" charset="-122"/>
              </a:rPr>
              <a:t>, Han, Sun, et al. 2007, A&amp;A, 470, 969 </a:t>
            </a:r>
          </a:p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latin typeface="+mn-lt"/>
                <a:ea typeface="华文新魏" pitchFamily="2" charset="-122"/>
              </a:rPr>
              <a:t>                              HB3:   </a:t>
            </a:r>
            <a:r>
              <a:rPr lang="en-US" altLang="zh-CN" b="1" dirty="0">
                <a:solidFill>
                  <a:srgbClr val="FFFF00"/>
                </a:solidFill>
                <a:latin typeface="+mn-lt"/>
                <a:ea typeface="华文新魏" pitchFamily="2" charset="-122"/>
              </a:rPr>
              <a:t>Shi, Han, </a:t>
            </a:r>
            <a:r>
              <a:rPr lang="en-US" altLang="zh-CN" b="1" dirty="0" err="1">
                <a:solidFill>
                  <a:srgbClr val="FFFF00"/>
                </a:solidFill>
                <a:latin typeface="+mn-lt"/>
                <a:ea typeface="华文新魏" pitchFamily="2" charset="-122"/>
              </a:rPr>
              <a:t>Gao</a:t>
            </a:r>
            <a:r>
              <a:rPr lang="en-US" altLang="zh-CN" b="1" dirty="0">
                <a:solidFill>
                  <a:srgbClr val="FFFF00"/>
                </a:solidFill>
                <a:latin typeface="+mn-lt"/>
                <a:ea typeface="华文新魏" pitchFamily="2" charset="-122"/>
              </a:rPr>
              <a:t>, et al. 2008, A&amp;A, 487, 601</a:t>
            </a:r>
          </a:p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latin typeface="+mn-lt"/>
                <a:ea typeface="华文新魏" pitchFamily="2" charset="-122"/>
              </a:rPr>
              <a:t>                              S147:   </a:t>
            </a:r>
            <a:r>
              <a:rPr lang="en-US" altLang="zh-CN" b="1" dirty="0">
                <a:solidFill>
                  <a:srgbClr val="FFFF00"/>
                </a:solidFill>
                <a:latin typeface="+mn-lt"/>
                <a:ea typeface="华文新魏" pitchFamily="2" charset="-122"/>
              </a:rPr>
              <a:t>Xiao, </a:t>
            </a:r>
            <a:r>
              <a:rPr lang="en-US" altLang="zh-CN" b="1" dirty="0" err="1">
                <a:solidFill>
                  <a:srgbClr val="FFFF00"/>
                </a:solidFill>
                <a:latin typeface="+mn-lt"/>
                <a:ea typeface="华文新魏" pitchFamily="2" charset="-122"/>
              </a:rPr>
              <a:t>Furst</a:t>
            </a:r>
            <a:r>
              <a:rPr lang="en-US" altLang="zh-CN" b="1" dirty="0">
                <a:solidFill>
                  <a:srgbClr val="FFFF00"/>
                </a:solidFill>
                <a:latin typeface="+mn-lt"/>
                <a:ea typeface="华文新魏" pitchFamily="2" charset="-122"/>
              </a:rPr>
              <a:t>, Reich, et al. 2008, A&amp;A, 482, 783</a:t>
            </a:r>
          </a:p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latin typeface="+mn-lt"/>
                <a:ea typeface="华文新魏" pitchFamily="2" charset="-122"/>
              </a:rPr>
              <a:t>                     G65.2+5.7:   </a:t>
            </a:r>
            <a:r>
              <a:rPr lang="en-US" altLang="zh-CN" b="1" dirty="0">
                <a:solidFill>
                  <a:srgbClr val="FFFF00"/>
                </a:solidFill>
                <a:latin typeface="+mn-lt"/>
                <a:ea typeface="华文新魏" pitchFamily="2" charset="-122"/>
              </a:rPr>
              <a:t>Xiao, Reich, </a:t>
            </a:r>
            <a:r>
              <a:rPr lang="en-US" altLang="zh-CN" b="1" dirty="0" err="1">
                <a:solidFill>
                  <a:srgbClr val="FFFF00"/>
                </a:solidFill>
                <a:latin typeface="+mn-lt"/>
                <a:ea typeface="华文新魏" pitchFamily="2" charset="-122"/>
              </a:rPr>
              <a:t>Furst</a:t>
            </a:r>
            <a:r>
              <a:rPr lang="en-US" altLang="zh-CN" b="1" dirty="0">
                <a:solidFill>
                  <a:srgbClr val="FFFF00"/>
                </a:solidFill>
                <a:latin typeface="+mn-lt"/>
                <a:ea typeface="华文新魏" pitchFamily="2" charset="-122"/>
              </a:rPr>
              <a:t>, et al. 2009, A&amp;A, 503, 827</a:t>
            </a:r>
          </a:p>
          <a:p>
            <a:pPr>
              <a:defRPr/>
            </a:pPr>
            <a:r>
              <a:rPr lang="en-US" altLang="zh-CN" b="1" dirty="0">
                <a:solidFill>
                  <a:srgbClr val="00FFFF"/>
                </a:solidFill>
                <a:latin typeface="+mn-lt"/>
                <a:ea typeface="华文新魏" pitchFamily="2" charset="-122"/>
              </a:rPr>
              <a:t>HII regions:</a:t>
            </a:r>
          </a:p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latin typeface="+mn-lt"/>
                <a:ea typeface="华文新魏" pitchFamily="2" charset="-122"/>
              </a:rPr>
              <a:t>                        OA184:    </a:t>
            </a:r>
            <a:r>
              <a:rPr lang="en-US" altLang="zh-CN" b="1" dirty="0">
                <a:solidFill>
                  <a:srgbClr val="FFFF00"/>
                </a:solidFill>
                <a:latin typeface="+mn-lt"/>
                <a:ea typeface="华文新魏" pitchFamily="2" charset="-122"/>
              </a:rPr>
              <a:t>Foster, </a:t>
            </a:r>
            <a:r>
              <a:rPr lang="en-US" altLang="zh-CN" b="1" dirty="0" err="1">
                <a:solidFill>
                  <a:srgbClr val="FFFF00"/>
                </a:solidFill>
                <a:latin typeface="+mn-lt"/>
                <a:ea typeface="华文新魏" pitchFamily="2" charset="-122"/>
              </a:rPr>
              <a:t>Kothes</a:t>
            </a:r>
            <a:r>
              <a:rPr lang="en-US" altLang="zh-CN" b="1" dirty="0">
                <a:solidFill>
                  <a:srgbClr val="FFFF00"/>
                </a:solidFill>
                <a:latin typeface="+mn-lt"/>
                <a:ea typeface="华文新魏" pitchFamily="2" charset="-122"/>
              </a:rPr>
              <a:t>, Sun, et al. 2006, A&amp;A, 454, 517</a:t>
            </a:r>
          </a:p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latin typeface="+mn-lt"/>
                <a:ea typeface="华文新魏" pitchFamily="2" charset="-122"/>
              </a:rPr>
              <a:t>        New HII regions:    </a:t>
            </a:r>
            <a:r>
              <a:rPr lang="en-US" altLang="zh-CN" b="1" dirty="0">
                <a:solidFill>
                  <a:srgbClr val="FFFF00"/>
                </a:solidFill>
                <a:latin typeface="+mn-lt"/>
                <a:ea typeface="华文新魏" pitchFamily="2" charset="-122"/>
              </a:rPr>
              <a:t>Shi, Sun, Han, et al. 2008, </a:t>
            </a:r>
            <a:r>
              <a:rPr lang="en-US" altLang="zh-CN" b="1" dirty="0" err="1">
                <a:solidFill>
                  <a:srgbClr val="FFFF00"/>
                </a:solidFill>
                <a:latin typeface="+mn-lt"/>
                <a:ea typeface="华文新魏" pitchFamily="2" charset="-122"/>
              </a:rPr>
              <a:t>ChJAA</a:t>
            </a:r>
            <a:r>
              <a:rPr lang="en-US" altLang="zh-CN" b="1" dirty="0">
                <a:solidFill>
                  <a:srgbClr val="FFFF00"/>
                </a:solidFill>
                <a:latin typeface="+mn-lt"/>
                <a:ea typeface="华文新魏" pitchFamily="2" charset="-122"/>
              </a:rPr>
              <a:t>, 8, 575</a:t>
            </a:r>
          </a:p>
          <a:p>
            <a:pPr>
              <a:defRPr/>
            </a:pPr>
            <a:endParaRPr lang="en-US" altLang="zh-CN" b="1" i="1" dirty="0">
              <a:solidFill>
                <a:srgbClr val="FF0000"/>
              </a:solidFill>
              <a:latin typeface="+mn-lt"/>
              <a:ea typeface="华文新魏" pitchFamily="2" charset="-122"/>
            </a:endParaRPr>
          </a:p>
          <a:p>
            <a:pPr>
              <a:defRPr/>
            </a:pPr>
            <a:r>
              <a:rPr lang="en-US" altLang="zh-CN" b="1" dirty="0">
                <a:solidFill>
                  <a:srgbClr val="00FFFF"/>
                </a:solidFill>
                <a:latin typeface="+mn-lt"/>
                <a:ea typeface="华文新魏" pitchFamily="2" charset="-122"/>
              </a:rPr>
              <a:t>Instruments: </a:t>
            </a:r>
          </a:p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latin typeface="+mn-lt"/>
                <a:ea typeface="华文新魏" pitchFamily="2" charset="-122"/>
              </a:rPr>
              <a:t>          ground profile:    </a:t>
            </a:r>
            <a:r>
              <a:rPr lang="en-US" altLang="zh-CN" b="1" dirty="0">
                <a:solidFill>
                  <a:srgbClr val="FFFF00"/>
                </a:solidFill>
                <a:latin typeface="+mn-lt"/>
                <a:ea typeface="华文新魏" pitchFamily="2" charset="-122"/>
              </a:rPr>
              <a:t>Wang, Han, Sun,  et al. 2007, PNAOC, 4, 181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3"/>
          <p:cNvSpPr txBox="1">
            <a:spLocks noChangeArrowheads="1"/>
          </p:cNvSpPr>
          <p:nvPr/>
        </p:nvSpPr>
        <p:spPr bwMode="auto">
          <a:xfrm>
            <a:off x="1382713" y="6931025"/>
            <a:ext cx="70866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b="1">
                <a:solidFill>
                  <a:srgbClr val="FF0000"/>
                </a:solidFill>
                <a:ea typeface="宋体" pitchFamily="2" charset="-122"/>
              </a:rPr>
              <a:t>129&lt;l&lt;230   Gao et al. 2010, A&amp;A, in press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/>
          <a:srcRect l="6966" t="54604" r="8438" b="25397"/>
          <a:stretch>
            <a:fillRect/>
          </a:stretch>
        </p:blipFill>
        <p:spPr bwMode="auto">
          <a:xfrm>
            <a:off x="163513" y="1189038"/>
            <a:ext cx="97980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/>
          <a:srcRect l="5624" t="58000" r="1797" b="20000"/>
          <a:stretch>
            <a:fillRect/>
          </a:stretch>
        </p:blipFill>
        <p:spPr bwMode="auto">
          <a:xfrm>
            <a:off x="163513" y="2632075"/>
            <a:ext cx="9783762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5"/>
          <a:srcRect l="5624" t="58000" r="2200" b="20000"/>
          <a:stretch>
            <a:fillRect/>
          </a:stretch>
        </p:blipFill>
        <p:spPr bwMode="auto">
          <a:xfrm>
            <a:off x="163513" y="5368925"/>
            <a:ext cx="9783762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6"/>
          <a:srcRect l="5624" t="58000" r="1585" b="20000"/>
          <a:stretch>
            <a:fillRect/>
          </a:stretch>
        </p:blipFill>
        <p:spPr bwMode="auto">
          <a:xfrm>
            <a:off x="163513" y="4006850"/>
            <a:ext cx="9783762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 Box 13"/>
          <p:cNvSpPr txBox="1">
            <a:spLocks noChangeArrowheads="1"/>
          </p:cNvSpPr>
          <p:nvPr/>
        </p:nvSpPr>
        <p:spPr bwMode="auto">
          <a:xfrm>
            <a:off x="620713" y="2663825"/>
            <a:ext cx="3810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b="1">
                <a:solidFill>
                  <a:schemeClr val="tx1"/>
                </a:solidFill>
                <a:ea typeface="宋体" pitchFamily="2" charset="-122"/>
              </a:rPr>
              <a:t>U</a:t>
            </a:r>
          </a:p>
        </p:txBody>
      </p:sp>
      <p:sp>
        <p:nvSpPr>
          <p:cNvPr id="7176" name="Text Box 13"/>
          <p:cNvSpPr txBox="1">
            <a:spLocks noChangeArrowheads="1"/>
          </p:cNvSpPr>
          <p:nvPr/>
        </p:nvSpPr>
        <p:spPr bwMode="auto">
          <a:xfrm>
            <a:off x="696913" y="1139825"/>
            <a:ext cx="3048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b="1">
                <a:solidFill>
                  <a:srgbClr val="FF0000"/>
                </a:solidFill>
                <a:ea typeface="宋体" pitchFamily="2" charset="-122"/>
              </a:rPr>
              <a:t>I</a:t>
            </a:r>
          </a:p>
        </p:txBody>
      </p:sp>
      <p:sp>
        <p:nvSpPr>
          <p:cNvPr id="7177" name="Text Box 13"/>
          <p:cNvSpPr txBox="1">
            <a:spLocks noChangeArrowheads="1"/>
          </p:cNvSpPr>
          <p:nvPr/>
        </p:nvSpPr>
        <p:spPr bwMode="auto">
          <a:xfrm>
            <a:off x="620713" y="4035425"/>
            <a:ext cx="4572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b="1">
                <a:solidFill>
                  <a:schemeClr val="tx1"/>
                </a:solidFill>
                <a:ea typeface="宋体" pitchFamily="2" charset="-122"/>
              </a:rPr>
              <a:t>Q</a:t>
            </a:r>
          </a:p>
        </p:txBody>
      </p:sp>
      <p:sp>
        <p:nvSpPr>
          <p:cNvPr id="7178" name="Text Box 13"/>
          <p:cNvSpPr txBox="1">
            <a:spLocks noChangeArrowheads="1"/>
          </p:cNvSpPr>
          <p:nvPr/>
        </p:nvSpPr>
        <p:spPr bwMode="auto">
          <a:xfrm>
            <a:off x="544513" y="5483225"/>
            <a:ext cx="7620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b="1">
                <a:solidFill>
                  <a:srgbClr val="33CCFF"/>
                </a:solidFill>
                <a:ea typeface="宋体" pitchFamily="2" charset="-122"/>
              </a:rPr>
              <a:t>PI</a:t>
            </a:r>
          </a:p>
        </p:txBody>
      </p:sp>
      <p:pic>
        <p:nvPicPr>
          <p:cNvPr id="7179" name="图片 17" descr="6cmi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5913" y="350838"/>
            <a:ext cx="961231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0" name="矩形 18"/>
          <p:cNvSpPr>
            <a:spLocks noChangeArrowheads="1"/>
          </p:cNvSpPr>
          <p:nvPr/>
        </p:nvSpPr>
        <p:spPr bwMode="auto">
          <a:xfrm>
            <a:off x="315913" y="350838"/>
            <a:ext cx="4419600" cy="427037"/>
          </a:xfrm>
          <a:prstGeom prst="rect">
            <a:avLst/>
          </a:prstGeom>
          <a:solidFill>
            <a:srgbClr val="FFC000">
              <a:alpha val="6196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ea typeface="宋体" pitchFamily="2" charset="-122"/>
            </a:endParaRPr>
          </a:p>
        </p:txBody>
      </p:sp>
      <p:cxnSp>
        <p:nvCxnSpPr>
          <p:cNvPr id="7181" name="直接连接符 15"/>
          <p:cNvCxnSpPr>
            <a:cxnSpLocks noChangeShapeType="1"/>
          </p:cNvCxnSpPr>
          <p:nvPr/>
        </p:nvCxnSpPr>
        <p:spPr bwMode="auto">
          <a:xfrm rot="5400000">
            <a:off x="125413" y="922338"/>
            <a:ext cx="381000" cy="1524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182" name="直接连接符 19"/>
          <p:cNvCxnSpPr>
            <a:cxnSpLocks noChangeShapeType="1"/>
          </p:cNvCxnSpPr>
          <p:nvPr/>
        </p:nvCxnSpPr>
        <p:spPr bwMode="auto">
          <a:xfrm>
            <a:off x="4735513" y="808038"/>
            <a:ext cx="5181600" cy="3810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3"/>
          <p:cNvSpPr txBox="1">
            <a:spLocks noChangeArrowheads="1"/>
          </p:cNvSpPr>
          <p:nvPr/>
        </p:nvSpPr>
        <p:spPr bwMode="auto">
          <a:xfrm>
            <a:off x="3059113" y="350838"/>
            <a:ext cx="4191000" cy="677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4400" b="1">
                <a:ea typeface="宋体" pitchFamily="2" charset="-122"/>
              </a:rPr>
              <a:t>Faraday Screen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/>
          <a:srcRect l="6966" t="54604" r="8678" b="25397"/>
          <a:stretch>
            <a:fillRect/>
          </a:stretch>
        </p:blipFill>
        <p:spPr bwMode="auto">
          <a:xfrm>
            <a:off x="163513" y="1189038"/>
            <a:ext cx="97694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/>
          <a:srcRect l="5624" t="58000" r="1875" b="20000"/>
          <a:stretch>
            <a:fillRect/>
          </a:stretch>
        </p:blipFill>
        <p:spPr bwMode="auto">
          <a:xfrm>
            <a:off x="163513" y="2632075"/>
            <a:ext cx="97758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5"/>
          <a:srcRect l="5624" t="58000" r="2200" b="20000"/>
          <a:stretch>
            <a:fillRect/>
          </a:stretch>
        </p:blipFill>
        <p:spPr bwMode="auto">
          <a:xfrm>
            <a:off x="163513" y="5368925"/>
            <a:ext cx="9783762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6"/>
          <a:srcRect l="5624" t="58000" r="1585" b="20000"/>
          <a:stretch>
            <a:fillRect/>
          </a:stretch>
        </p:blipFill>
        <p:spPr bwMode="auto">
          <a:xfrm>
            <a:off x="163513" y="4006850"/>
            <a:ext cx="9783762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13"/>
          <p:cNvSpPr txBox="1">
            <a:spLocks noChangeArrowheads="1"/>
          </p:cNvSpPr>
          <p:nvPr/>
        </p:nvSpPr>
        <p:spPr bwMode="auto">
          <a:xfrm>
            <a:off x="620713" y="2663825"/>
            <a:ext cx="3810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b="1">
                <a:solidFill>
                  <a:schemeClr val="tx1"/>
                </a:solidFill>
                <a:ea typeface="宋体" pitchFamily="2" charset="-122"/>
              </a:rPr>
              <a:t>U</a:t>
            </a:r>
          </a:p>
        </p:txBody>
      </p:sp>
      <p:sp>
        <p:nvSpPr>
          <p:cNvPr id="10248" name="Text Box 13"/>
          <p:cNvSpPr txBox="1">
            <a:spLocks noChangeArrowheads="1"/>
          </p:cNvSpPr>
          <p:nvPr/>
        </p:nvSpPr>
        <p:spPr bwMode="auto">
          <a:xfrm>
            <a:off x="696913" y="1139825"/>
            <a:ext cx="3048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b="1">
                <a:solidFill>
                  <a:srgbClr val="FF0000"/>
                </a:solidFill>
                <a:ea typeface="宋体" pitchFamily="2" charset="-122"/>
              </a:rPr>
              <a:t>I</a:t>
            </a:r>
          </a:p>
        </p:txBody>
      </p:sp>
      <p:sp>
        <p:nvSpPr>
          <p:cNvPr id="10249" name="Text Box 13"/>
          <p:cNvSpPr txBox="1">
            <a:spLocks noChangeArrowheads="1"/>
          </p:cNvSpPr>
          <p:nvPr/>
        </p:nvSpPr>
        <p:spPr bwMode="auto">
          <a:xfrm>
            <a:off x="620713" y="4035425"/>
            <a:ext cx="4572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b="1">
                <a:solidFill>
                  <a:schemeClr val="tx1"/>
                </a:solidFill>
                <a:ea typeface="宋体" pitchFamily="2" charset="-122"/>
              </a:rPr>
              <a:t>Q</a:t>
            </a: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544513" y="5483225"/>
            <a:ext cx="762000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800" b="1">
                <a:solidFill>
                  <a:srgbClr val="66FFFF"/>
                </a:solidFill>
                <a:ea typeface="宋体" pitchFamily="2" charset="-122"/>
              </a:rPr>
              <a:t>PI</a:t>
            </a:r>
          </a:p>
        </p:txBody>
      </p:sp>
      <p:sp>
        <p:nvSpPr>
          <p:cNvPr id="10251" name="矩形 14"/>
          <p:cNvSpPr>
            <a:spLocks noChangeArrowheads="1"/>
          </p:cNvSpPr>
          <p:nvPr/>
        </p:nvSpPr>
        <p:spPr bwMode="auto">
          <a:xfrm>
            <a:off x="8012113" y="6065838"/>
            <a:ext cx="381000" cy="304800"/>
          </a:xfrm>
          <a:prstGeom prst="rect">
            <a:avLst/>
          </a:prstGeom>
          <a:noFill/>
          <a:ln w="38100" algn="ctr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ea typeface="宋体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title"/>
          </p:nvPr>
        </p:nvSpPr>
        <p:spPr>
          <a:xfrm>
            <a:off x="4506913" y="122238"/>
            <a:ext cx="5486400" cy="720725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b="1" smtClean="0">
                <a:solidFill>
                  <a:schemeClr val="bg1"/>
                </a:solidFill>
                <a:ea typeface="宋体" pitchFamily="2" charset="-122"/>
              </a:rPr>
              <a:t>Faraday Screen</a:t>
            </a:r>
            <a:endParaRPr lang="en-GB" altLang="zh-CN" b="1" smtClean="0">
              <a:solidFill>
                <a:schemeClr val="bg1"/>
              </a:solidFill>
              <a:ea typeface="宋体" pitchFamily="2" charset="-122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 l="24466" t="17604" r="14284" b="792"/>
          <a:stretch>
            <a:fillRect/>
          </a:stretch>
        </p:blipFill>
        <p:spPr bwMode="auto">
          <a:xfrm>
            <a:off x="468313" y="3948113"/>
            <a:ext cx="41910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 l="24374" t="17000" r="13750" b="397"/>
          <a:stretch>
            <a:fillRect/>
          </a:stretch>
        </p:blipFill>
        <p:spPr bwMode="auto">
          <a:xfrm>
            <a:off x="458788" y="427038"/>
            <a:ext cx="42005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659313" y="1417638"/>
            <a:ext cx="5421312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zh-CN" sz="3200" b="1" kern="0" dirty="0">
                <a:solidFill>
                  <a:srgbClr val="00FFFF"/>
                </a:solidFill>
                <a:latin typeface="+mj-lt"/>
                <a:ea typeface="宋体" pitchFamily="2" charset="-122"/>
                <a:cs typeface="+mj-cs"/>
              </a:rPr>
              <a:t>This feature is polarized?</a:t>
            </a:r>
            <a:endParaRPr lang="en-GB" altLang="zh-CN" sz="3200" b="1" kern="0" dirty="0">
              <a:solidFill>
                <a:srgbClr val="00FFFF"/>
              </a:solidFill>
              <a:latin typeface="+mj-lt"/>
              <a:ea typeface="宋体" pitchFamily="2" charset="-122"/>
              <a:cs typeface="+mj-cs"/>
            </a:endParaRPr>
          </a:p>
        </p:txBody>
      </p:sp>
      <p:sp>
        <p:nvSpPr>
          <p:cNvPr id="11270" name="TextBox 17"/>
          <p:cNvSpPr txBox="1">
            <a:spLocks noChangeArrowheads="1"/>
          </p:cNvSpPr>
          <p:nvPr/>
        </p:nvSpPr>
        <p:spPr bwMode="auto">
          <a:xfrm>
            <a:off x="4735513" y="2808288"/>
            <a:ext cx="5029200" cy="2038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ea typeface="宋体" pitchFamily="2" charset="-122"/>
              </a:rPr>
              <a:t>Absolute calibration first!!!</a:t>
            </a:r>
          </a:p>
          <a:p>
            <a:r>
              <a:rPr lang="en-US" altLang="zh-CN" sz="2800" b="1">
                <a:solidFill>
                  <a:srgbClr val="00FFFF"/>
                </a:solidFill>
                <a:ea typeface="宋体" pitchFamily="2" charset="-122"/>
              </a:rPr>
              <a:t>   </a:t>
            </a:r>
            <a:r>
              <a:rPr lang="en-US" altLang="zh-CN" b="1">
                <a:solidFill>
                  <a:srgbClr val="FFFF00"/>
                </a:solidFill>
                <a:ea typeface="宋体" pitchFamily="2" charset="-122"/>
              </a:rPr>
              <a:t>use</a:t>
            </a:r>
            <a:r>
              <a:rPr lang="en-US" altLang="zh-CN" sz="2800" b="1">
                <a:solidFill>
                  <a:srgbClr val="00FFFF"/>
                </a:solidFill>
                <a:ea typeface="宋体" pitchFamily="2" charset="-122"/>
              </a:rPr>
              <a:t> </a:t>
            </a:r>
            <a:r>
              <a:rPr lang="en-US" altLang="zh-CN" b="1">
                <a:solidFill>
                  <a:srgbClr val="FFFF00"/>
                </a:solidFill>
                <a:ea typeface="宋体" pitchFamily="2" charset="-122"/>
              </a:rPr>
              <a:t>5yr WMAP  K-band data</a:t>
            </a:r>
            <a:endParaRPr lang="en-US" altLang="zh-CN" sz="2800" b="1">
              <a:solidFill>
                <a:srgbClr val="FFFF00"/>
              </a:solidFill>
              <a:ea typeface="宋体" pitchFamily="2" charset="-122"/>
            </a:endParaRPr>
          </a:p>
          <a:p>
            <a:r>
              <a:rPr lang="en-US" altLang="zh-CN" sz="2000" b="1">
                <a:solidFill>
                  <a:srgbClr val="FFFF00"/>
                </a:solidFill>
                <a:ea typeface="宋体" pitchFamily="2" charset="-122"/>
              </a:rPr>
              <a:t> --  smooth  KMAP and 6cm to 2deg </a:t>
            </a:r>
          </a:p>
          <a:p>
            <a:r>
              <a:rPr lang="en-US" altLang="zh-CN" sz="2000" b="1">
                <a:solidFill>
                  <a:srgbClr val="FFFF00"/>
                </a:solidFill>
                <a:ea typeface="宋体" pitchFamily="2" charset="-122"/>
              </a:rPr>
              <a:t> --  extrapolate KMAP to 6cm  </a:t>
            </a:r>
            <a:r>
              <a:rPr lang="el-GR" altLang="zh-CN" sz="2000" b="1">
                <a:solidFill>
                  <a:srgbClr val="FFFF00"/>
                </a:solidFill>
              </a:rPr>
              <a:t>β</a:t>
            </a:r>
            <a:r>
              <a:rPr lang="en-US" altLang="zh-CN" sz="2000" b="1">
                <a:solidFill>
                  <a:srgbClr val="FFFF00"/>
                </a:solidFill>
                <a:ea typeface="宋体" pitchFamily="2" charset="-122"/>
              </a:rPr>
              <a:t>= -2.9</a:t>
            </a:r>
          </a:p>
          <a:p>
            <a:r>
              <a:rPr lang="en-US" altLang="zh-CN" sz="2000" b="1">
                <a:solidFill>
                  <a:srgbClr val="FFFF00"/>
                </a:solidFill>
                <a:ea typeface="宋体" pitchFamily="2" charset="-122"/>
              </a:rPr>
              <a:t> --  check the difference </a:t>
            </a:r>
          </a:p>
          <a:p>
            <a:r>
              <a:rPr lang="en-US" altLang="zh-CN" sz="2000" b="1">
                <a:solidFill>
                  <a:srgbClr val="FFFF00"/>
                </a:solidFill>
                <a:ea typeface="宋体" pitchFamily="2" charset="-122"/>
              </a:rPr>
              <a:t> --  add the difference to original 6cm U/Q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583113" y="5456238"/>
            <a:ext cx="5497512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zh-CN" sz="3200" b="1" kern="0" dirty="0">
                <a:solidFill>
                  <a:srgbClr val="00FFFF"/>
                </a:solidFill>
                <a:latin typeface="+mj-lt"/>
                <a:ea typeface="宋体" pitchFamily="2" charset="-122"/>
                <a:cs typeface="+mj-cs"/>
              </a:rPr>
              <a:t>An absorption feature now!</a:t>
            </a:r>
            <a:endParaRPr lang="en-GB" altLang="zh-CN" sz="3200" b="1" kern="0" dirty="0">
              <a:solidFill>
                <a:srgbClr val="00FFFF"/>
              </a:solidFill>
              <a:latin typeface="+mj-lt"/>
              <a:ea typeface="宋体" pitchFamily="2" charset="-122"/>
              <a:cs typeface="+mj-cs"/>
            </a:endParaRPr>
          </a:p>
        </p:txBody>
      </p:sp>
      <p:sp>
        <p:nvSpPr>
          <p:cNvPr id="11272" name="TextBox 17"/>
          <p:cNvSpPr txBox="1">
            <a:spLocks noChangeArrowheads="1"/>
          </p:cNvSpPr>
          <p:nvPr/>
        </p:nvSpPr>
        <p:spPr bwMode="auto">
          <a:xfrm>
            <a:off x="544513" y="46038"/>
            <a:ext cx="40386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>
                <a:ea typeface="宋体" pitchFamily="2" charset="-122"/>
              </a:rPr>
              <a:t>PI  (image) + B (bar) + I (contour)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44513" y="46038"/>
            <a:ext cx="9220200" cy="720725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b="1" smtClean="0">
                <a:solidFill>
                  <a:schemeClr val="bg1"/>
                </a:solidFill>
                <a:ea typeface="宋体" pitchFamily="2" charset="-122"/>
              </a:rPr>
              <a:t>Faraday Screen: Model</a:t>
            </a:r>
            <a:endParaRPr lang="en-GB" altLang="zh-CN" b="1" smtClean="0">
              <a:solidFill>
                <a:schemeClr val="bg1"/>
              </a:solidFill>
              <a:ea typeface="宋体" pitchFamily="2" charset="-122"/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lum bright="-20000" contrast="20000"/>
          </a:blip>
          <a:srcRect l="29466" t="29604" r="17319" b="36395"/>
          <a:stretch>
            <a:fillRect/>
          </a:stretch>
        </p:blipFill>
        <p:spPr bwMode="auto">
          <a:xfrm>
            <a:off x="2220913" y="884238"/>
            <a:ext cx="6553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24"/>
          <p:cNvSpPr txBox="1">
            <a:spLocks noChangeArrowheads="1"/>
          </p:cNvSpPr>
          <p:nvPr/>
        </p:nvSpPr>
        <p:spPr bwMode="auto">
          <a:xfrm>
            <a:off x="87313" y="4922838"/>
            <a:ext cx="5253037" cy="260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1313" indent="-341313" eaLnBrk="1">
              <a:lnSpc>
                <a:spcPct val="100000"/>
              </a:lnSpc>
              <a:spcBef>
                <a:spcPts val="6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altLang="zh-CN" b="1">
                <a:solidFill>
                  <a:srgbClr val="00FFFF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GB" altLang="zh-CN" b="1">
                <a:solidFill>
                  <a:srgbClr val="00FFFF"/>
                </a:solidFill>
                <a:ea typeface="宋体" pitchFamily="2" charset="-122"/>
              </a:rPr>
              <a:t>f:  </a:t>
            </a:r>
            <a:r>
              <a:rPr lang="en-GB" altLang="zh-CN" b="1">
                <a:solidFill>
                  <a:srgbClr val="FFFF00"/>
                </a:solidFill>
                <a:ea typeface="宋体" pitchFamily="2" charset="-122"/>
              </a:rPr>
              <a:t>depolarization of background</a:t>
            </a:r>
          </a:p>
          <a:p>
            <a:pPr marL="341313" indent="-341313" eaLnBrk="1">
              <a:lnSpc>
                <a:spcPct val="100000"/>
              </a:lnSpc>
              <a:spcBef>
                <a:spcPts val="6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altLang="zh-CN" b="1">
                <a:solidFill>
                  <a:srgbClr val="FF3300"/>
                </a:solidFill>
                <a:ea typeface="宋体" pitchFamily="2" charset="-122"/>
              </a:rPr>
              <a:t>  </a:t>
            </a:r>
            <a:r>
              <a:rPr lang="en-GB" altLang="zh-CN" b="1">
                <a:solidFill>
                  <a:srgbClr val="00FFFF"/>
                </a:solidFill>
                <a:ea typeface="宋体" pitchFamily="2" charset="-122"/>
              </a:rPr>
              <a:t>c:  </a:t>
            </a:r>
            <a:r>
              <a:rPr lang="en-GB" altLang="zh-CN" b="1">
                <a:solidFill>
                  <a:srgbClr val="FFFF00"/>
                </a:solidFill>
                <a:ea typeface="宋体" pitchFamily="2" charset="-122"/>
              </a:rPr>
              <a:t>fraction of foreground PI in total PI</a:t>
            </a:r>
          </a:p>
          <a:p>
            <a:pPr marL="341313" indent="-341313" eaLnBrk="1">
              <a:lnSpc>
                <a:spcPct val="100000"/>
              </a:lnSpc>
              <a:spcBef>
                <a:spcPts val="6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altLang="zh-CN" b="1">
                <a:solidFill>
                  <a:srgbClr val="00FFFF"/>
                </a:solidFill>
                <a:ea typeface="宋体" pitchFamily="2" charset="-122"/>
              </a:rPr>
              <a:t>Ψ</a:t>
            </a:r>
            <a:r>
              <a:rPr lang="en-GB" altLang="zh-CN" b="1" baseline="-25000">
                <a:solidFill>
                  <a:srgbClr val="00FFFF"/>
                </a:solidFill>
                <a:ea typeface="宋体" pitchFamily="2" charset="-122"/>
              </a:rPr>
              <a:t>s</a:t>
            </a:r>
            <a:r>
              <a:rPr lang="en-GB" altLang="zh-CN" b="1">
                <a:solidFill>
                  <a:srgbClr val="00FFFF"/>
                </a:solidFill>
                <a:ea typeface="宋体" pitchFamily="2" charset="-122"/>
              </a:rPr>
              <a:t>:  </a:t>
            </a:r>
            <a:r>
              <a:rPr lang="en-GB" altLang="zh-CN" b="1">
                <a:solidFill>
                  <a:srgbClr val="FFFF00"/>
                </a:solidFill>
                <a:ea typeface="宋体" pitchFamily="2" charset="-122"/>
              </a:rPr>
              <a:t>rotation of the Faraday screen</a:t>
            </a:r>
          </a:p>
          <a:p>
            <a:pPr marL="341313" indent="-341313" eaLnBrk="1">
              <a:lnSpc>
                <a:spcPct val="100000"/>
              </a:lnSpc>
              <a:spcBef>
                <a:spcPts val="6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altLang="zh-CN" b="1">
              <a:solidFill>
                <a:srgbClr val="FFFF00"/>
              </a:solidFill>
              <a:ea typeface="宋体" pitchFamily="2" charset="-122"/>
            </a:endParaRPr>
          </a:p>
          <a:p>
            <a:pPr marL="341313" indent="-341313" eaLnBrk="1">
              <a:lnSpc>
                <a:spcPct val="100000"/>
              </a:lnSpc>
              <a:spcBef>
                <a:spcPts val="6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altLang="zh-CN" b="1">
                <a:solidFill>
                  <a:srgbClr val="FF0000"/>
                </a:solidFill>
                <a:ea typeface="宋体" pitchFamily="2" charset="-122"/>
              </a:rPr>
              <a:t>Fit  PI</a:t>
            </a:r>
            <a:r>
              <a:rPr lang="en-GB" altLang="zh-CN" b="1" baseline="-25000">
                <a:solidFill>
                  <a:srgbClr val="FF0000"/>
                </a:solidFill>
                <a:ea typeface="宋体" pitchFamily="2" charset="-122"/>
              </a:rPr>
              <a:t>on</a:t>
            </a:r>
            <a:r>
              <a:rPr lang="en-GB" altLang="zh-CN" b="1">
                <a:solidFill>
                  <a:srgbClr val="FF0000"/>
                </a:solidFill>
                <a:ea typeface="宋体" pitchFamily="2" charset="-122"/>
              </a:rPr>
              <a:t>/PI</a:t>
            </a:r>
            <a:r>
              <a:rPr lang="en-GB" altLang="zh-CN" b="1" baseline="-25000">
                <a:solidFill>
                  <a:srgbClr val="FF0000"/>
                </a:solidFill>
                <a:ea typeface="宋体" pitchFamily="2" charset="-122"/>
              </a:rPr>
              <a:t>off </a:t>
            </a:r>
            <a:r>
              <a:rPr lang="en-GB" altLang="zh-CN" b="1">
                <a:solidFill>
                  <a:srgbClr val="FF0000"/>
                </a:solidFill>
                <a:ea typeface="宋体" pitchFamily="2" charset="-122"/>
              </a:rPr>
              <a:t>  and  </a:t>
            </a:r>
            <a:r>
              <a:rPr lang="el-GR" altLang="zh-CN" b="1">
                <a:solidFill>
                  <a:srgbClr val="FF0000"/>
                </a:solidFill>
                <a:ea typeface="宋体" pitchFamily="2" charset="-122"/>
              </a:rPr>
              <a:t>ψ</a:t>
            </a:r>
            <a:r>
              <a:rPr lang="en-GB" altLang="zh-CN" b="1" baseline="-25000">
                <a:solidFill>
                  <a:srgbClr val="FF0000"/>
                </a:solidFill>
                <a:ea typeface="宋体" pitchFamily="2" charset="-122"/>
              </a:rPr>
              <a:t>on</a:t>
            </a:r>
            <a:r>
              <a:rPr lang="en-GB" altLang="zh-CN" b="1">
                <a:solidFill>
                  <a:srgbClr val="FF0000"/>
                </a:solidFill>
                <a:ea typeface="宋体" pitchFamily="2" charset="-122"/>
              </a:rPr>
              <a:t>--</a:t>
            </a:r>
            <a:r>
              <a:rPr lang="el-GR" altLang="zh-CN" b="1">
                <a:solidFill>
                  <a:srgbClr val="FF0000"/>
                </a:solidFill>
                <a:ea typeface="宋体" pitchFamily="2" charset="-122"/>
              </a:rPr>
              <a:t> ψ</a:t>
            </a:r>
            <a:r>
              <a:rPr lang="en-GB" altLang="zh-CN" b="1" baseline="-25000">
                <a:solidFill>
                  <a:srgbClr val="FF0000"/>
                </a:solidFill>
                <a:ea typeface="宋体" pitchFamily="2" charset="-122"/>
              </a:rPr>
              <a:t>off </a:t>
            </a:r>
          </a:p>
          <a:p>
            <a:pPr marL="341313" indent="-341313" eaLnBrk="1">
              <a:lnSpc>
                <a:spcPct val="100000"/>
              </a:lnSpc>
              <a:spcBef>
                <a:spcPts val="600"/>
              </a:spcBef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altLang="zh-CN" b="1">
                <a:solidFill>
                  <a:srgbClr val="FFFF00"/>
                </a:solidFill>
                <a:ea typeface="宋体" pitchFamily="2" charset="-122"/>
              </a:rPr>
              <a:t>             </a:t>
            </a:r>
            <a:r>
              <a:rPr lang="en-GB" altLang="zh-CN" b="1">
                <a:solidFill>
                  <a:srgbClr val="FF9966"/>
                </a:solidFill>
                <a:ea typeface="宋体" pitchFamily="2" charset="-122"/>
                <a:sym typeface="Wingdings" pitchFamily="2" charset="2"/>
              </a:rPr>
              <a:t>  RMs  B</a:t>
            </a:r>
            <a:endParaRPr lang="en-GB" altLang="zh-CN" b="1">
              <a:solidFill>
                <a:srgbClr val="FF9966"/>
              </a:solidFill>
              <a:ea typeface="宋体" pitchFamily="2" charset="-122"/>
            </a:endParaRPr>
          </a:p>
        </p:txBody>
      </p:sp>
      <p:pic>
        <p:nvPicPr>
          <p:cNvPr id="12293" name="Picture 21"/>
          <p:cNvPicPr>
            <a:picLocks noChangeAspect="1" noChangeArrowheads="1"/>
          </p:cNvPicPr>
          <p:nvPr/>
        </p:nvPicPr>
        <p:blipFill>
          <a:blip r:embed="rId4">
            <a:lum bright="-78000" contrast="78000"/>
          </a:blip>
          <a:srcRect l="19284" t="38185" r="13969" b="41145"/>
          <a:stretch>
            <a:fillRect/>
          </a:stretch>
        </p:blipFill>
        <p:spPr bwMode="auto">
          <a:xfrm>
            <a:off x="239713" y="3524250"/>
            <a:ext cx="5029200" cy="1246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5">
            <a:lum bright="-30000" contrast="30000"/>
          </a:blip>
          <a:srcRect l="31966" t="24603" r="21783" b="10396"/>
          <a:stretch>
            <a:fillRect/>
          </a:stretch>
        </p:blipFill>
        <p:spPr bwMode="auto">
          <a:xfrm>
            <a:off x="5345113" y="3475038"/>
            <a:ext cx="4572000" cy="394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841</Words>
  <PresentationFormat>自定义</PresentationFormat>
  <Paragraphs>133</Paragraphs>
  <Slides>15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Times New Roman</vt:lpstr>
      <vt:lpstr>Arial</vt:lpstr>
      <vt:lpstr>Wingdings</vt:lpstr>
      <vt:lpstr>Symbol</vt:lpstr>
      <vt:lpstr>宋体</vt:lpstr>
      <vt:lpstr>黑体</vt:lpstr>
      <vt:lpstr>仿宋_GB2312</vt:lpstr>
      <vt:lpstr>华文新魏</vt:lpstr>
      <vt:lpstr>楷体_GB2312</vt:lpstr>
      <vt:lpstr>Default Design</vt:lpstr>
      <vt:lpstr>The Sino-German 6cm polarization survey of the Galactic plane</vt:lpstr>
      <vt:lpstr>The Survey Team</vt:lpstr>
      <vt:lpstr>The 6cm receiving system</vt:lpstr>
      <vt:lpstr>Observations</vt:lpstr>
      <vt:lpstr>Survey publications</vt:lpstr>
      <vt:lpstr>幻灯片 6</vt:lpstr>
      <vt:lpstr>幻灯片 7</vt:lpstr>
      <vt:lpstr>Faraday Screen</vt:lpstr>
      <vt:lpstr>Faraday Screen: Model</vt:lpstr>
      <vt:lpstr>FS G146.4-3.0</vt:lpstr>
      <vt:lpstr>Faraday Screens</vt:lpstr>
      <vt:lpstr>Polarization structures</vt:lpstr>
      <vt:lpstr>Polarization structures</vt:lpstr>
      <vt:lpstr>                           Summary 1.  The Galactic plane is surveyed for        polarization at 6cm 2.  Polarization structures: voids, canals,         patches, Faraday screens,       depolarization regions…… 3. SNRs &amp; HII regions detected  4. Diffuse emission &amp; polarization:        Thermal &amp; non-thermal </vt:lpstr>
      <vt:lpstr>Thanks!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博士学位论文答辩  中德银道面偏振巡天第一阶段的研究</dc:title>
  <cp:lastModifiedBy>LENOVO USER</cp:lastModifiedBy>
  <cp:revision>382</cp:revision>
  <dcterms:modified xsi:type="dcterms:W3CDTF">2010-05-21T06:55:36Z</dcterms:modified>
</cp:coreProperties>
</file>