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08" r:id="rId3"/>
    <p:sldId id="309" r:id="rId4"/>
    <p:sldId id="320" r:id="rId5"/>
    <p:sldId id="311" r:id="rId6"/>
    <p:sldId id="327" r:id="rId7"/>
    <p:sldId id="312" r:id="rId8"/>
    <p:sldId id="313" r:id="rId9"/>
    <p:sldId id="314" r:id="rId10"/>
    <p:sldId id="315" r:id="rId11"/>
    <p:sldId id="294" r:id="rId12"/>
    <p:sldId id="295" r:id="rId13"/>
    <p:sldId id="296" r:id="rId14"/>
    <p:sldId id="323" r:id="rId15"/>
    <p:sldId id="297" r:id="rId16"/>
    <p:sldId id="298" r:id="rId17"/>
    <p:sldId id="326" r:id="rId18"/>
    <p:sldId id="325" r:id="rId19"/>
    <p:sldId id="299" r:id="rId20"/>
    <p:sldId id="300" r:id="rId21"/>
    <p:sldId id="301" r:id="rId22"/>
    <p:sldId id="302" r:id="rId23"/>
    <p:sldId id="303" r:id="rId24"/>
    <p:sldId id="280" r:id="rId25"/>
    <p:sldId id="318" r:id="rId26"/>
    <p:sldId id="284" r:id="rId27"/>
    <p:sldId id="319" r:id="rId28"/>
    <p:sldId id="285" r:id="rId29"/>
    <p:sldId id="321" r:id="rId30"/>
    <p:sldId id="317" r:id="rId31"/>
    <p:sldId id="324" r:id="rId32"/>
    <p:sldId id="267" r:id="rId33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4A18E"/>
    <a:srgbClr val="5998C8"/>
    <a:srgbClr val="999999"/>
    <a:srgbClr val="00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71" autoAdjust="0"/>
    <p:restoredTop sz="94627" autoAdjust="0"/>
  </p:normalViewPr>
  <p:slideViewPr>
    <p:cSldViewPr snapToGrid="0">
      <p:cViewPr varScale="1">
        <p:scale>
          <a:sx n="98" d="100"/>
          <a:sy n="98" d="100"/>
        </p:scale>
        <p:origin x="-6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14A521B-E428-4843-8263-5C59E2128C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5471"/>
            <a:ext cx="5438776" cy="446603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Untitled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973" y="-12828"/>
            <a:ext cx="8148855" cy="4477154"/>
          </a:xfrm>
          <a:prstGeom prst="rect">
            <a:avLst/>
          </a:prstGeom>
        </p:spPr>
      </p:pic>
      <p:grpSp>
        <p:nvGrpSpPr>
          <p:cNvPr id="3138" name="Group 66"/>
          <p:cNvGrpSpPr>
            <a:grpSpLocks/>
          </p:cNvGrpSpPr>
          <p:nvPr/>
        </p:nvGrpSpPr>
        <p:grpSpPr bwMode="auto">
          <a:xfrm>
            <a:off x="-6350" y="-12700"/>
            <a:ext cx="9150350" cy="6883400"/>
            <a:chOff x="-4" y="-8"/>
            <a:chExt cx="5764" cy="4336"/>
          </a:xfrm>
        </p:grpSpPr>
        <p:grpSp>
          <p:nvGrpSpPr>
            <p:cNvPr id="3105" name="Group 33"/>
            <p:cNvGrpSpPr>
              <a:grpSpLocks/>
            </p:cNvGrpSpPr>
            <p:nvPr userDrawn="1"/>
          </p:nvGrpSpPr>
          <p:grpSpPr bwMode="auto">
            <a:xfrm>
              <a:off x="-4" y="0"/>
              <a:ext cx="855" cy="2387"/>
              <a:chOff x="0" y="0"/>
              <a:chExt cx="855" cy="2387"/>
            </a:xfrm>
          </p:grpSpPr>
          <p:sp>
            <p:nvSpPr>
              <p:cNvPr id="3106" name="AutoShape 34"/>
              <p:cNvSpPr>
                <a:spLocks noChangeArrowheads="1"/>
              </p:cNvSpPr>
              <p:nvPr userDrawn="1"/>
            </p:nvSpPr>
            <p:spPr bwMode="auto">
              <a:xfrm>
                <a:off x="16" y="0"/>
                <a:ext cx="839" cy="2387"/>
              </a:xfrm>
              <a:prstGeom prst="parallelogram">
                <a:avLst>
                  <a:gd name="adj" fmla="val 25028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" name="Rectangle 35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385" cy="23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18" name="Line 46"/>
            <p:cNvSpPr>
              <a:spLocks noChangeShapeType="1"/>
            </p:cNvSpPr>
            <p:nvPr userDrawn="1"/>
          </p:nvSpPr>
          <p:spPr bwMode="auto">
            <a:xfrm>
              <a:off x="540" y="3409"/>
              <a:ext cx="52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24" name="Picture 52" descr="20070618_csiro7024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48" y="3674"/>
              <a:ext cx="420" cy="504"/>
            </a:xfrm>
            <a:prstGeom prst="rect">
              <a:avLst/>
            </a:prstGeom>
            <a:noFill/>
          </p:spPr>
        </p:pic>
        <p:pic>
          <p:nvPicPr>
            <p:cNvPr id="3128" name="Picture 56" descr="title_slide_nolineslrg"/>
            <p:cNvPicPr>
              <a:picLocks noChangeAspect="1" noChangeArrowheads="1"/>
            </p:cNvPicPr>
            <p:nvPr userDrawn="1"/>
          </p:nvPicPr>
          <p:blipFill>
            <a:blip r:embed="rId4"/>
            <a:srcRect t="8672" r="139"/>
            <a:stretch>
              <a:fillRect/>
            </a:stretch>
          </p:blipFill>
          <p:spPr bwMode="auto">
            <a:xfrm>
              <a:off x="-3" y="2386"/>
              <a:ext cx="5763" cy="1011"/>
            </a:xfrm>
            <a:prstGeom prst="rect">
              <a:avLst/>
            </a:prstGeom>
            <a:noFill/>
          </p:spPr>
        </p:pic>
        <p:sp>
          <p:nvSpPr>
            <p:cNvPr id="3131" name="Line 59"/>
            <p:cNvSpPr>
              <a:spLocks noChangeShapeType="1"/>
            </p:cNvSpPr>
            <p:nvPr userDrawn="1"/>
          </p:nvSpPr>
          <p:spPr bwMode="auto">
            <a:xfrm>
              <a:off x="0" y="3237"/>
              <a:ext cx="56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109" name="Group 37"/>
            <p:cNvGrpSpPr>
              <a:grpSpLocks/>
            </p:cNvGrpSpPr>
            <p:nvPr userDrawn="1"/>
          </p:nvGrpSpPr>
          <p:grpSpPr bwMode="auto">
            <a:xfrm>
              <a:off x="409" y="-8"/>
              <a:ext cx="259" cy="4336"/>
              <a:chOff x="409" y="-1"/>
              <a:chExt cx="259" cy="4331"/>
            </a:xfrm>
          </p:grpSpPr>
          <p:sp>
            <p:nvSpPr>
              <p:cNvPr id="3110" name="Line 38"/>
              <p:cNvSpPr>
                <a:spLocks noChangeShapeType="1"/>
              </p:cNvSpPr>
              <p:nvPr userDrawn="1"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" name="Line 39"/>
              <p:cNvSpPr>
                <a:spLocks noChangeShapeType="1"/>
              </p:cNvSpPr>
              <p:nvPr userDrawn="1"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" name="Line 40"/>
              <p:cNvSpPr>
                <a:spLocks noChangeShapeType="1"/>
              </p:cNvSpPr>
              <p:nvPr userDrawn="1"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" name="Line 41"/>
              <p:cNvSpPr>
                <a:spLocks noChangeShapeType="1"/>
              </p:cNvSpPr>
              <p:nvPr userDrawn="1"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" name="Line 42"/>
              <p:cNvSpPr>
                <a:spLocks noChangeShapeType="1"/>
              </p:cNvSpPr>
              <p:nvPr userDrawn="1"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" name="Line 43"/>
              <p:cNvSpPr>
                <a:spLocks noChangeShapeType="1"/>
              </p:cNvSpPr>
              <p:nvPr userDrawn="1"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" name="Line 44"/>
              <p:cNvSpPr>
                <a:spLocks noChangeShapeType="1"/>
              </p:cNvSpPr>
              <p:nvPr userDrawn="1"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4076700"/>
            <a:ext cx="7343775" cy="1008063"/>
          </a:xfrm>
        </p:spPr>
        <p:txBody>
          <a:bodyPr tIns="0"/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661025"/>
            <a:ext cx="3952875" cy="1008063"/>
          </a:xfrm>
        </p:spPr>
        <p:txBody>
          <a:bodyPr anchor="b"/>
          <a:lstStyle>
            <a:lvl1pPr marL="0" indent="0">
              <a:buFontTx/>
              <a:buNone/>
              <a:defRPr sz="1600" b="1">
                <a:solidFill>
                  <a:srgbClr val="0099CC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938" y="80963"/>
            <a:ext cx="1835150" cy="6227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313" y="80963"/>
            <a:ext cx="5356225" cy="6227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14 Sep 1998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R D Ekers - Synth Image Workshop: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E63FC6C6-D770-A144-9FD2-534B654FC41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1385888"/>
            <a:ext cx="3595687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1400" y="1385888"/>
            <a:ext cx="3595688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roup 39"/>
          <p:cNvGrpSpPr>
            <a:grpSpLocks/>
          </p:cNvGrpSpPr>
          <p:nvPr/>
        </p:nvGrpSpPr>
        <p:grpSpPr bwMode="auto">
          <a:xfrm>
            <a:off x="0" y="-19050"/>
            <a:ext cx="9144000" cy="6889750"/>
            <a:chOff x="0" y="-12"/>
            <a:chExt cx="5760" cy="4340"/>
          </a:xfrm>
        </p:grpSpPr>
        <p:pic>
          <p:nvPicPr>
            <p:cNvPr id="1053" name="Picture 29" descr="text_slide_nolines_070618"/>
            <p:cNvPicPr>
              <a:picLocks noChangeAspect="1" noChangeArrowheads="1"/>
            </p:cNvPicPr>
            <p:nvPr/>
          </p:nvPicPr>
          <p:blipFill>
            <a:blip r:embed="rId14"/>
            <a:srcRect t="11275" r="476"/>
            <a:stretch>
              <a:fillRect/>
            </a:stretch>
          </p:blipFill>
          <p:spPr bwMode="auto">
            <a:xfrm>
              <a:off x="0" y="0"/>
              <a:ext cx="5760" cy="724"/>
            </a:xfrm>
            <a:prstGeom prst="rect">
              <a:avLst/>
            </a:prstGeom>
            <a:noFill/>
          </p:spPr>
        </p:pic>
        <p:grpSp>
          <p:nvGrpSpPr>
            <p:cNvPr id="1045" name="Group 21"/>
            <p:cNvGrpSpPr>
              <a:grpSpLocks/>
            </p:cNvGrpSpPr>
            <p:nvPr/>
          </p:nvGrpSpPr>
          <p:grpSpPr bwMode="auto">
            <a:xfrm>
              <a:off x="84" y="-12"/>
              <a:ext cx="259" cy="4340"/>
              <a:chOff x="409" y="-1"/>
              <a:chExt cx="259" cy="4331"/>
            </a:xfrm>
          </p:grpSpPr>
          <p:sp>
            <p:nvSpPr>
              <p:cNvPr id="1046" name="Line 22"/>
              <p:cNvSpPr>
                <a:spLocks noChangeShapeType="1"/>
              </p:cNvSpPr>
              <p:nvPr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Line 23"/>
              <p:cNvSpPr>
                <a:spLocks noChangeShapeType="1"/>
              </p:cNvSpPr>
              <p:nvPr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Line 24"/>
              <p:cNvSpPr>
                <a:spLocks noChangeShapeType="1"/>
              </p:cNvSpPr>
              <p:nvPr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Line 25"/>
              <p:cNvSpPr>
                <a:spLocks noChangeShapeType="1"/>
              </p:cNvSpPr>
              <p:nvPr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Line 26"/>
              <p:cNvSpPr>
                <a:spLocks noChangeShapeType="1"/>
              </p:cNvSpPr>
              <p:nvPr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Line 27"/>
              <p:cNvSpPr>
                <a:spLocks noChangeShapeType="1"/>
              </p:cNvSpPr>
              <p:nvPr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Line 28"/>
              <p:cNvSpPr>
                <a:spLocks noChangeShapeType="1"/>
              </p:cNvSpPr>
              <p:nvPr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60" name="Picture 36" descr="20070618_csiro702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341" y="3989"/>
              <a:ext cx="204" cy="245"/>
            </a:xfrm>
            <a:prstGeom prst="rect">
              <a:avLst/>
            </a:prstGeom>
            <a:noFill/>
          </p:spPr>
        </p:pic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3313" y="1385888"/>
            <a:ext cx="7343775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3313" y="6588125"/>
            <a:ext cx="7343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CSIRO.  Insert presentation title, do not remove CSIRO from start of footer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180975" indent="-180975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38163" indent="-1778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2pPr>
      <a:lvl3pPr marL="893763" indent="-176213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257300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16176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0748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5320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9892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4464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6.jpe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4.png"/><Relationship Id="rId5" Type="http://schemas.openxmlformats.org/officeDocument/2006/relationships/image" Target="../media/image30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Detecting Cosmic Magnetic Fields through Cross-Correlation</a:t>
            </a:r>
            <a:endParaRPr lang="en-US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Shea Brown</a:t>
            </a:r>
          </a:p>
          <a:p>
            <a:r>
              <a:rPr lang="en-US" dirty="0" smtClean="0"/>
              <a:t>Bolton Postdoctoral Fellow</a:t>
            </a:r>
          </a:p>
          <a:p>
            <a:r>
              <a:rPr lang="en-US" dirty="0" smtClean="0"/>
              <a:t>CSIRO, Astronomy &amp; Space Science</a:t>
            </a:r>
          </a:p>
          <a:p>
            <a:r>
              <a:rPr lang="en-US" dirty="0" smtClean="0"/>
              <a:t>Day Month,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281C-8CB2-0546-96B5-D61B4168EC0B}" type="slidenum">
              <a:rPr lang="en-AU"/>
              <a:pPr/>
              <a:t>10</a:t>
            </a:fld>
            <a:endParaRPr lang="en-AU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219200"/>
            <a:ext cx="7696200" cy="2209800"/>
          </a:xfrm>
        </p:spPr>
        <p:txBody>
          <a:bodyPr/>
          <a:lstStyle/>
          <a:p>
            <a:endParaRPr lang="ru-RU" sz="2400">
              <a:ea typeface="Times New Roman" charset="0"/>
              <a:cs typeface="Times New Roman" charset="0"/>
            </a:endParaRPr>
          </a:p>
        </p:txBody>
      </p:sp>
      <p:pic>
        <p:nvPicPr>
          <p:cNvPr id="182278" name="Picture 6" descr="mem_3color_5yr_K_20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9144000" cy="4572000"/>
          </a:xfrm>
          <a:prstGeom prst="rect">
            <a:avLst/>
          </a:prstGeom>
          <a:noFill/>
        </p:spPr>
      </p:pic>
      <p:pic>
        <p:nvPicPr>
          <p:cNvPr id="182279" name="Picture 7" descr="mhz4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5400"/>
            <a:ext cx="9144000" cy="6099175"/>
          </a:xfrm>
          <a:prstGeom prst="rect">
            <a:avLst/>
          </a:prstGeom>
          <a:noFill/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Confusion: Diffuse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3F36-1297-D642-813F-A7BA62A94FD1}" type="slidenum">
              <a:rPr lang="en-AU"/>
              <a:pPr/>
              <a:t>11</a:t>
            </a:fld>
            <a:endParaRPr lang="en-AU"/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3200"/>
          </a:p>
          <a:p>
            <a:endParaRPr lang="en-US" sz="3200"/>
          </a:p>
          <a:p>
            <a:r>
              <a:rPr lang="en-US" sz="3200"/>
              <a:t>Integrated Sachs-Wolfe Effect</a:t>
            </a:r>
          </a:p>
        </p:txBody>
      </p:sp>
      <p:pic>
        <p:nvPicPr>
          <p:cNvPr id="93192" name="Picture 8" descr="ISWfig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8352" y="1666537"/>
            <a:ext cx="3505200" cy="3333750"/>
          </a:xfrm>
          <a:prstGeom prst="rect">
            <a:avLst/>
          </a:prstGeom>
          <a:noFill/>
        </p:spPr>
      </p:pic>
      <p:graphicFrame>
        <p:nvGraphicFramePr>
          <p:cNvPr id="93193" name="Object 9"/>
          <p:cNvGraphicFramePr>
            <a:graphicFrameLocks noChangeAspect="1"/>
          </p:cNvGraphicFramePr>
          <p:nvPr/>
        </p:nvGraphicFramePr>
        <p:xfrm>
          <a:off x="4930775" y="5434846"/>
          <a:ext cx="3290888" cy="876300"/>
        </p:xfrm>
        <a:graphic>
          <a:graphicData uri="http://schemas.openxmlformats.org/presentationml/2006/ole">
            <p:oleObj spid="_x0000_s52226" name="Equation" r:id="rId5" imgW="1536700" imgH="406400" progId="Equation.3">
              <p:embed/>
            </p:oleObj>
          </a:graphicData>
        </a:graphic>
      </p:graphicFrame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ISW analogy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F0D-B4D3-6041-B9B4-4BCBD42F5E1E}" type="slidenum">
              <a:rPr lang="en-AU"/>
              <a:pPr/>
              <a:t>12</a:t>
            </a:fld>
            <a:endParaRPr lang="en-AU"/>
          </a:p>
        </p:txBody>
      </p:sp>
      <p:pic>
        <p:nvPicPr>
          <p:cNvPr id="192514" name="Picture 2" descr="020598_ilc_102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47800"/>
            <a:ext cx="8915400" cy="4457700"/>
          </a:xfrm>
          <a:prstGeom prst="rect">
            <a:avLst/>
          </a:prstGeom>
          <a:noFill/>
        </p:spPr>
      </p:pic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2009976" y="2895600"/>
            <a:ext cx="550663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4400" dirty="0">
                <a:solidFill>
                  <a:srgbClr val="FFFFFF"/>
                </a:solidFill>
                <a:latin typeface="Arial" charset="0"/>
              </a:rPr>
              <a:t>ISW effect is too faint</a:t>
            </a:r>
          </a:p>
          <a:p>
            <a:pPr algn="ctr" eaLnBrk="1" hangingPunct="1"/>
            <a:r>
              <a:rPr lang="en-US" sz="4400" dirty="0">
                <a:solidFill>
                  <a:srgbClr val="FFFFFF"/>
                </a:solidFill>
                <a:latin typeface="Arial" charset="0"/>
              </a:rPr>
              <a:t>to detect directly… 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ISW analogy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837D-6EA6-DB46-891C-C7976FA232C6}" type="slidenum">
              <a:rPr lang="en-AU"/>
              <a:pPr/>
              <a:t>13</a:t>
            </a:fld>
            <a:endParaRPr lang="en-AU"/>
          </a:p>
        </p:txBody>
      </p:sp>
      <p:pic>
        <p:nvPicPr>
          <p:cNvPr id="95234" name="Picture 2" descr="jarrett_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8839200" cy="4473575"/>
          </a:xfrm>
          <a:prstGeom prst="rect">
            <a:avLst/>
          </a:prstGeom>
          <a:noFill/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133600" y="6110288"/>
            <a:ext cx="505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/>
              <a:t>http://spider.ipac.caltech.edu/staff/jarrett/2mass/LSS/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2176235" y="2987675"/>
            <a:ext cx="50772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4400" dirty="0">
                <a:solidFill>
                  <a:srgbClr val="FFFFFF"/>
                </a:solidFill>
                <a:latin typeface="Arial" charset="0"/>
              </a:rPr>
              <a:t>…but it should be</a:t>
            </a:r>
          </a:p>
          <a:p>
            <a:pPr algn="ctr" eaLnBrk="1" hangingPunct="1"/>
            <a:r>
              <a:rPr lang="en-US" sz="4400" dirty="0">
                <a:solidFill>
                  <a:srgbClr val="FFFFFF"/>
                </a:solidFill>
                <a:latin typeface="Arial" charset="0"/>
              </a:rPr>
              <a:t>correlated with LSS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ISW analogy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116013" y="2444750"/>
            <a:ext cx="72009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accent1"/>
                </a:solidFill>
              </a:rPr>
              <a:t>This is an example of a Section Divider slide</a:t>
            </a:r>
            <a:br>
              <a:rPr lang="en-US" sz="4400">
                <a:solidFill>
                  <a:schemeClr val="accent1"/>
                </a:solidFill>
              </a:rPr>
            </a:br>
            <a:r>
              <a:rPr lang="en-US" sz="4400">
                <a:solidFill>
                  <a:schemeClr val="accent1"/>
                </a:solidFill>
              </a:rPr>
              <a:t>Arial Regular, 44pt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17" y="1031117"/>
            <a:ext cx="4598737" cy="5591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024" y="1042740"/>
            <a:ext cx="4787545" cy="5467685"/>
          </a:xfrm>
          <a:prstGeom prst="rect">
            <a:avLst/>
          </a:prstGeom>
        </p:spPr>
      </p:pic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WMAP &amp; NVSS</a:t>
            </a:r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936342" y="6219389"/>
            <a:ext cx="23657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smtClean="0"/>
              <a:t>McEwen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et al. (</a:t>
            </a:r>
            <a:r>
              <a:rPr lang="en-US" dirty="0" smtClean="0">
                <a:latin typeface="Arial" charset="0"/>
              </a:rPr>
              <a:t>2009)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20D9B3D4-E7E1-0740-8F6C-7B9188446DAF}" type="slidenum">
              <a:rPr lang="en-AU"/>
              <a:pPr/>
              <a:t>15</a:t>
            </a:fld>
            <a:endParaRPr lang="en-AU"/>
          </a:p>
        </p:txBody>
      </p:sp>
      <p:sp>
        <p:nvSpPr>
          <p:cNvPr id="97282" name="AutoShape 2"/>
          <p:cNvSpPr>
            <a:spLocks noChangeArrowheads="1"/>
          </p:cNvSpPr>
          <p:nvPr/>
        </p:nvSpPr>
        <p:spPr bwMode="auto">
          <a:xfrm>
            <a:off x="6629400" y="48006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7543800" y="18288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/>
              <a:t>13’</a:t>
            </a:r>
          </a:p>
        </p:txBody>
      </p:sp>
      <p:pic>
        <p:nvPicPr>
          <p:cNvPr id="97284" name="Picture 4" descr="mhz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317625"/>
            <a:ext cx="7848600" cy="5235575"/>
          </a:xfrm>
          <a:prstGeom prst="rect">
            <a:avLst/>
          </a:prstGeom>
          <a:noFill/>
        </p:spPr>
      </p:pic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1307513" y="2798702"/>
            <a:ext cx="63622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4400" dirty="0" smtClean="0">
                <a:solidFill>
                  <a:srgbClr val="FFFFFF"/>
                </a:solidFill>
              </a:rPr>
              <a:t>Synchrotron cosmic-web</a:t>
            </a:r>
            <a:r>
              <a:rPr lang="en-US" sz="4400" dirty="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sz="4400" dirty="0" smtClean="0">
                <a:solidFill>
                  <a:srgbClr val="FFFFFF"/>
                </a:solidFill>
                <a:latin typeface="Arial" charset="0"/>
              </a:rPr>
              <a:t>too </a:t>
            </a:r>
            <a:r>
              <a:rPr lang="en-US" sz="4400" dirty="0">
                <a:solidFill>
                  <a:srgbClr val="FFFFFF"/>
                </a:solidFill>
                <a:latin typeface="Arial" charset="0"/>
              </a:rPr>
              <a:t>faint</a:t>
            </a:r>
          </a:p>
          <a:p>
            <a:pPr algn="ctr" eaLnBrk="1" hangingPunct="1"/>
            <a:r>
              <a:rPr lang="en-US" sz="4400" dirty="0">
                <a:solidFill>
                  <a:srgbClr val="FFFFFF"/>
                </a:solidFill>
                <a:latin typeface="Arial" charset="0"/>
              </a:rPr>
              <a:t>to detect directly…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Cross-correlation: LSS &amp; Diffuse Radio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3F93-416E-BD4C-9E7D-1968DFBFD927}" type="slidenum">
              <a:rPr lang="en-AU"/>
              <a:pPr/>
              <a:t>16</a:t>
            </a:fld>
            <a:endParaRPr lang="en-AU"/>
          </a:p>
        </p:txBody>
      </p:sp>
      <p:pic>
        <p:nvPicPr>
          <p:cNvPr id="99330" name="Picture 2" descr="jarrett_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70025"/>
            <a:ext cx="8839200" cy="4473575"/>
          </a:xfrm>
          <a:prstGeom prst="rect">
            <a:avLst/>
          </a:prstGeom>
          <a:noFill/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2133600" y="5486400"/>
            <a:ext cx="505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/>
              <a:t>http://spider.ipac.caltech.edu/staff/jarrett/2mass/LSS/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1830874" y="2971800"/>
            <a:ext cx="5768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4400" dirty="0">
                <a:solidFill>
                  <a:srgbClr val="FFFFFF"/>
                </a:solidFill>
                <a:latin typeface="Arial" charset="0"/>
              </a:rPr>
              <a:t>…but</a:t>
            </a:r>
            <a:r>
              <a:rPr lang="en-US" sz="44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400" dirty="0" smtClean="0">
                <a:solidFill>
                  <a:srgbClr val="FFFFFF"/>
                </a:solidFill>
              </a:rPr>
              <a:t>it</a:t>
            </a:r>
            <a:r>
              <a:rPr lang="en-US" sz="44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400" dirty="0">
                <a:solidFill>
                  <a:srgbClr val="FFFFFF"/>
                </a:solidFill>
                <a:latin typeface="Arial" charset="0"/>
              </a:rPr>
              <a:t>should also be</a:t>
            </a:r>
          </a:p>
          <a:p>
            <a:pPr algn="ctr" eaLnBrk="1" hangingPunct="1"/>
            <a:r>
              <a:rPr lang="en-US" sz="4400" dirty="0">
                <a:solidFill>
                  <a:srgbClr val="FFFFFF"/>
                </a:solidFill>
                <a:latin typeface="Arial" charset="0"/>
              </a:rPr>
              <a:t>correlated with LSS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LSS &amp; Diffuse Radio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92714" y="1341606"/>
            <a:ext cx="8209439" cy="5188132"/>
            <a:chOff x="592714" y="1341606"/>
            <a:chExt cx="8209439" cy="51881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714" y="1341606"/>
              <a:ext cx="4104105" cy="517551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8048" y="1353070"/>
              <a:ext cx="4104105" cy="517666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CSIRO.</a:t>
            </a:r>
            <a:r>
              <a:rPr lang="en-US" b="0" dirty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03313" y="1243964"/>
            <a:ext cx="7343775" cy="5064761"/>
          </a:xfrm>
        </p:spPr>
        <p:txBody>
          <a:bodyPr/>
          <a:lstStyle/>
          <a:p>
            <a:r>
              <a:rPr lang="en-US" dirty="0" smtClean="0"/>
              <a:t>Reasons for a positive correlation</a:t>
            </a:r>
            <a:endParaRPr lang="en-US" dirty="0" smtClean="0"/>
          </a:p>
          <a:p>
            <a:pPr lvl="1"/>
            <a:r>
              <a:rPr lang="en-US" dirty="0" smtClean="0"/>
              <a:t>AGN (core)</a:t>
            </a:r>
          </a:p>
          <a:p>
            <a:pPr lvl="1"/>
            <a:r>
              <a:rPr lang="en-US" dirty="0" smtClean="0"/>
              <a:t>Starbursts and disk emission</a:t>
            </a:r>
          </a:p>
          <a:p>
            <a:pPr lvl="1"/>
            <a:r>
              <a:rPr lang="en-US" dirty="0" smtClean="0"/>
              <a:t>AGN (WAT and NAT associated with clusters)</a:t>
            </a:r>
          </a:p>
          <a:p>
            <a:pPr lvl="1"/>
            <a:r>
              <a:rPr lang="en-US" dirty="0" smtClean="0"/>
              <a:t>Cluster halos</a:t>
            </a:r>
          </a:p>
          <a:p>
            <a:pPr lvl="1"/>
            <a:r>
              <a:rPr lang="en-US" dirty="0" smtClean="0"/>
              <a:t>Cluster relics</a:t>
            </a:r>
          </a:p>
          <a:p>
            <a:pPr lvl="1"/>
            <a:r>
              <a:rPr lang="en-US" dirty="0" smtClean="0"/>
              <a:t>Synchrotron cosmic-web</a:t>
            </a:r>
            <a:endParaRPr lang="en-US" dirty="0" smtClean="0"/>
          </a:p>
          <a:p>
            <a:r>
              <a:rPr lang="en-US" dirty="0" smtClean="0"/>
              <a:t>Reasons for a negative correlation</a:t>
            </a:r>
          </a:p>
          <a:p>
            <a:pPr lvl="1"/>
            <a:r>
              <a:rPr lang="en-US" dirty="0" smtClean="0"/>
              <a:t>Galactic extinction </a:t>
            </a:r>
          </a:p>
          <a:p>
            <a:pPr lvl="2"/>
            <a:r>
              <a:rPr lang="en-US" dirty="0" smtClean="0"/>
              <a:t>(</a:t>
            </a:r>
            <a:r>
              <a:rPr lang="en-US" dirty="0" smtClean="0"/>
              <a:t>galaxy number counts down, synchrotron up) </a:t>
            </a:r>
            <a:endParaRPr lang="en-US" dirty="0" smtClean="0"/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LSS &amp; Diffuse Radio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6932918" y="1593828"/>
            <a:ext cx="484632" cy="300624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22828" y="2423139"/>
            <a:ext cx="158754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i</a:t>
            </a:r>
            <a:r>
              <a:rPr lang="en-US" sz="2400" dirty="0" smtClean="0">
                <a:solidFill>
                  <a:srgbClr val="000000"/>
                </a:solidFill>
              </a:rPr>
              <a:t>ncreasing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a</a:t>
            </a:r>
            <a:r>
              <a:rPr lang="en-US" sz="2400" dirty="0" smtClean="0">
                <a:solidFill>
                  <a:srgbClr val="000000"/>
                </a:solidFill>
              </a:rPr>
              <a:t>ngular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scale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E5F02ED4-C210-6A44-A42D-E3FF58A1CC16}" type="slidenum">
              <a:rPr lang="en-AU"/>
              <a:pPr/>
              <a:t>18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053" y="1090355"/>
            <a:ext cx="6336632" cy="57676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Radio Sources: </a:t>
            </a:r>
            <a:r>
              <a:rPr lang="en-US" dirty="0" err="1" smtClean="0"/>
              <a:t>RGs</a:t>
            </a:r>
            <a:r>
              <a:rPr lang="en-US" dirty="0" smtClean="0"/>
              <a:t>, Halos, &amp; Relics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0154" y="6400800"/>
            <a:ext cx="20450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 smtClean="0"/>
              <a:t>Pizzo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et al. (</a:t>
            </a:r>
            <a:r>
              <a:rPr lang="en-US" dirty="0" smtClean="0">
                <a:latin typeface="Arial" charset="0"/>
              </a:rPr>
              <a:t>2009)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old tool, new application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AECB0-C401-3B4B-8BA0-78E471C81EE2}" type="slidenum">
              <a:rPr lang="en-AU"/>
              <a:pPr/>
              <a:t>19</a:t>
            </a:fld>
            <a:endParaRPr lang="en-AU"/>
          </a:p>
        </p:txBody>
      </p:sp>
      <p:pic>
        <p:nvPicPr>
          <p:cNvPr id="101379" name="Picture 3" descr="Bonn_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79600"/>
            <a:ext cx="4419600" cy="3919538"/>
          </a:xfrm>
          <a:prstGeom prst="rect">
            <a:avLst/>
          </a:prstGeom>
          <a:noFill/>
        </p:spPr>
      </p:pic>
      <p:pic>
        <p:nvPicPr>
          <p:cNvPr id="101380" name="Picture 4" descr="Bonn_su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858963"/>
            <a:ext cx="4114800" cy="3963987"/>
          </a:xfrm>
          <a:prstGeom prst="rect">
            <a:avLst/>
          </a:prstGeom>
          <a:noFill/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533400" y="2232025"/>
            <a:ext cx="213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 dirty="0">
                <a:solidFill>
                  <a:schemeClr val="bg1"/>
                </a:solidFill>
                <a:latin typeface="Arial" charset="0"/>
              </a:rPr>
              <a:t>Unfiltered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5343525" y="2155825"/>
            <a:ext cx="170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</a:rPr>
              <a:t>Filtered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676400" y="5867400"/>
            <a:ext cx="587692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Stockert 1.4 GHz survey; 36 arcmin resolution</a:t>
            </a:r>
          </a:p>
          <a:p>
            <a:pPr algn="ctr"/>
            <a:r>
              <a:rPr lang="en-US" sz="2400"/>
              <a:t>Reich &amp; Reich 1986</a:t>
            </a:r>
          </a:p>
        </p:txBody>
      </p:sp>
      <p:pic>
        <p:nvPicPr>
          <p:cNvPr id="101385" name="Picture 9" descr="Stockert_58_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304800"/>
            <a:ext cx="4117975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CSIRO.</a:t>
            </a:r>
            <a:r>
              <a:rPr lang="en-US" b="0" dirty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Messages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03313" y="1243964"/>
            <a:ext cx="7343775" cy="5064761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 smtClean="0"/>
          </a:p>
          <a:p>
            <a:pPr lvl="1"/>
            <a:r>
              <a:rPr lang="en-US" dirty="0" smtClean="0"/>
              <a:t>C</a:t>
            </a:r>
            <a:r>
              <a:rPr lang="en-US" dirty="0" smtClean="0"/>
              <a:t>osmological </a:t>
            </a:r>
            <a:r>
              <a:rPr lang="en-US" dirty="0" smtClean="0"/>
              <a:t>magnetic </a:t>
            </a:r>
            <a:r>
              <a:rPr lang="en-US" dirty="0" smtClean="0"/>
              <a:t>fields </a:t>
            </a:r>
            <a:r>
              <a:rPr lang="en-US" dirty="0" smtClean="0"/>
              <a:t>are</a:t>
            </a:r>
            <a:r>
              <a:rPr lang="en-US" dirty="0" smtClean="0"/>
              <a:t> important (K. </a:t>
            </a:r>
            <a:r>
              <a:rPr lang="en-US" dirty="0" err="1" smtClean="0"/>
              <a:t>Dolag’s</a:t>
            </a:r>
            <a:r>
              <a:rPr lang="en-US" dirty="0" smtClean="0"/>
              <a:t> talk)</a:t>
            </a:r>
          </a:p>
          <a:p>
            <a:pPr lvl="1"/>
            <a:r>
              <a:rPr lang="en-US" dirty="0" smtClean="0"/>
              <a:t>T</a:t>
            </a:r>
            <a:r>
              <a:rPr lang="en-US" dirty="0" smtClean="0"/>
              <a:t>he “synchrotron cosmic-web” </a:t>
            </a:r>
            <a:r>
              <a:rPr lang="en-US" dirty="0" smtClean="0"/>
              <a:t>is</a:t>
            </a:r>
            <a:r>
              <a:rPr lang="en-US" dirty="0" smtClean="0"/>
              <a:t> </a:t>
            </a:r>
            <a:r>
              <a:rPr lang="en-US" dirty="0" smtClean="0"/>
              <a:t>an</a:t>
            </a:r>
            <a:r>
              <a:rPr lang="en-US" dirty="0" smtClean="0"/>
              <a:t> important way of probing cosmological magnetic fields</a:t>
            </a:r>
          </a:p>
          <a:p>
            <a:pPr lvl="1"/>
            <a:r>
              <a:rPr lang="en-US" dirty="0" smtClean="0"/>
              <a:t>Confusion and intrinsically low surface-brightness makes direct detection nearly impossible with current (and planned) observations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Cross</a:t>
            </a:r>
            <a:r>
              <a:rPr lang="en-US" dirty="0" smtClean="0"/>
              <a:t>-correlation</a:t>
            </a:r>
            <a:endParaRPr lang="en-US" dirty="0" smtClean="0"/>
          </a:p>
          <a:p>
            <a:pPr lvl="1"/>
            <a:r>
              <a:rPr lang="en-US" dirty="0" smtClean="0"/>
              <a:t>Statistical detection via Cross-correlation and Stacking techniques is a powerful tool for inferring the average properties of the synchrotron cosmic-web </a:t>
            </a:r>
          </a:p>
          <a:p>
            <a:pPr lvl="1"/>
            <a:r>
              <a:rPr lang="en-US" dirty="0" smtClean="0"/>
              <a:t>Inferring upper limits from non-detections is model dependent and must be done with </a:t>
            </a:r>
            <a:r>
              <a:rPr lang="en-US" dirty="0" smtClean="0"/>
              <a:t>extreme care NEED HELP FROM SIMULATIONS!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97AF-97F7-CF47-95C4-A1C659E6119F}" type="slidenum">
              <a:rPr lang="en-AU"/>
              <a:pPr/>
              <a:t>20</a:t>
            </a:fld>
            <a:endParaRPr lang="en-AU"/>
          </a:p>
        </p:txBody>
      </p:sp>
      <p:pic>
        <p:nvPicPr>
          <p:cNvPr id="103427" name="Picture 3" descr="injected_2ma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1828800"/>
            <a:ext cx="8991600" cy="4529138"/>
          </a:xfrm>
          <a:prstGeom prst="rect">
            <a:avLst/>
          </a:prstGeom>
          <a:noFill/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733800"/>
            <a:ext cx="85375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152400" y="5638800"/>
            <a:ext cx="28924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 dirty="0" err="1">
                <a:solidFill>
                  <a:srgbClr val="FFFFFF"/>
                </a:solidFill>
                <a:latin typeface="Arial" charset="0"/>
              </a:rPr>
              <a:t>z</a:t>
            </a:r>
            <a:r>
              <a:rPr lang="en-US" sz="3600" dirty="0">
                <a:solidFill>
                  <a:srgbClr val="FFFFFF"/>
                </a:solidFill>
                <a:latin typeface="Arial" charset="0"/>
              </a:rPr>
              <a:t> = 0.03-0.04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4724400" y="5562600"/>
            <a:ext cx="28924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 dirty="0" err="1">
                <a:solidFill>
                  <a:srgbClr val="FFFFFF"/>
                </a:solidFill>
                <a:latin typeface="Arial" charset="0"/>
              </a:rPr>
              <a:t>z</a:t>
            </a:r>
            <a:r>
              <a:rPr lang="en-US" sz="3600" dirty="0">
                <a:solidFill>
                  <a:srgbClr val="FFFFFF"/>
                </a:solidFill>
                <a:latin typeface="Arial" charset="0"/>
              </a:rPr>
              <a:t> = 0.06-0.07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old tool, new application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EA41-8FEA-3B44-A622-E29387D6A237}" type="slidenum">
              <a:rPr lang="en-AU"/>
              <a:pPr/>
              <a:t>21</a:t>
            </a:fld>
            <a:endParaRPr lang="en-AU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old tool, new application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02" y="1354812"/>
            <a:ext cx="8790298" cy="373855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33559" y="3261936"/>
            <a:ext cx="4889332" cy="3136838"/>
            <a:chOff x="2133559" y="3261936"/>
            <a:chExt cx="4889332" cy="3136838"/>
          </a:xfrm>
        </p:grpSpPr>
        <p:sp>
          <p:nvSpPr>
            <p:cNvPr id="105479" name="Text Box 7"/>
            <p:cNvSpPr txBox="1">
              <a:spLocks noChangeArrowheads="1"/>
            </p:cNvSpPr>
            <p:nvPr/>
          </p:nvSpPr>
          <p:spPr bwMode="auto">
            <a:xfrm>
              <a:off x="2441350" y="5567777"/>
              <a:ext cx="3931184" cy="8309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/>
                <a:t>No significant detection</a:t>
              </a:r>
            </a:p>
            <a:p>
              <a:pPr algn="ctr"/>
              <a:r>
                <a:rPr lang="en-US" sz="2400" dirty="0"/>
                <a:t>(i.e., no bright central peak)</a:t>
              </a:r>
            </a:p>
          </p:txBody>
        </p:sp>
        <p:sp>
          <p:nvSpPr>
            <p:cNvPr id="105478" name="AutoShape 6"/>
            <p:cNvSpPr>
              <a:spLocks noChangeArrowheads="1"/>
            </p:cNvSpPr>
            <p:nvPr/>
          </p:nvSpPr>
          <p:spPr bwMode="auto">
            <a:xfrm rot="5400000">
              <a:off x="1773990" y="3621505"/>
              <a:ext cx="1204913" cy="485775"/>
            </a:xfrm>
            <a:prstGeom prst="leftArrow">
              <a:avLst>
                <a:gd name="adj1" fmla="val 39213"/>
                <a:gd name="adj2" fmla="val 6211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 rot="5400000">
              <a:off x="6177547" y="3666957"/>
              <a:ext cx="1204913" cy="485775"/>
            </a:xfrm>
            <a:prstGeom prst="leftArrow">
              <a:avLst>
                <a:gd name="adj1" fmla="val 39213"/>
                <a:gd name="adj2" fmla="val 6211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6F782-8561-AD44-82E5-C0D70E3EA009}" type="slidenum">
              <a:rPr lang="en-AU"/>
              <a:pPr/>
              <a:t>22</a:t>
            </a:fld>
            <a:endParaRPr lang="en-AU"/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1219200" y="3098800"/>
            <a:ext cx="6642100" cy="2041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Another way to assess the noise:</a:t>
            </a:r>
          </a:p>
          <a:p>
            <a:pPr algn="ctr"/>
            <a:r>
              <a:rPr lang="en-US" sz="3200"/>
              <a:t>Use 24 random fields from the 1.4 GHz</a:t>
            </a:r>
          </a:p>
          <a:p>
            <a:pPr algn="ctr"/>
            <a:r>
              <a:rPr lang="en-US" sz="3200"/>
              <a:t>Stockert survey and evaluate CCF(0)</a:t>
            </a:r>
          </a:p>
          <a:p>
            <a:pPr algn="ctr"/>
            <a:endParaRPr lang="en-US" sz="3200"/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7027863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24" name="AutoShape 4"/>
          <p:cNvSpPr>
            <a:spLocks noChangeArrowheads="1"/>
          </p:cNvSpPr>
          <p:nvPr/>
        </p:nvSpPr>
        <p:spPr bwMode="auto">
          <a:xfrm rot="10800000">
            <a:off x="1905000" y="5334000"/>
            <a:ext cx="976313" cy="485775"/>
          </a:xfrm>
          <a:prstGeom prst="leftArrow">
            <a:avLst>
              <a:gd name="adj1" fmla="val 39213"/>
              <a:gd name="adj2" fmla="val 503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5" name="AutoShape 5"/>
          <p:cNvSpPr>
            <a:spLocks noChangeArrowheads="1"/>
          </p:cNvSpPr>
          <p:nvPr/>
        </p:nvSpPr>
        <p:spPr bwMode="auto">
          <a:xfrm>
            <a:off x="3138488" y="5334000"/>
            <a:ext cx="976312" cy="485775"/>
          </a:xfrm>
          <a:prstGeom prst="leftArrow">
            <a:avLst>
              <a:gd name="adj1" fmla="val 39213"/>
              <a:gd name="adj2" fmla="val 503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old tool, new application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B267-03BA-E041-9000-F2FE350AD906}" type="slidenum">
              <a:rPr lang="en-AU"/>
              <a:pPr/>
              <a:t>23</a:t>
            </a:fld>
            <a:endParaRPr lang="en-AU"/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1143000" y="1981200"/>
            <a:ext cx="7245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>
                <a:solidFill>
                  <a:srgbClr val="FFFF00"/>
                </a:solidFill>
                <a:latin typeface="Arial" charset="0"/>
              </a:rPr>
              <a:t>Simulate a signal by assuming the </a:t>
            </a:r>
          </a:p>
          <a:p>
            <a:pPr eaLnBrk="1" hangingPunct="1"/>
            <a:r>
              <a:rPr lang="en-US" sz="3600">
                <a:solidFill>
                  <a:srgbClr val="FFFF00"/>
                </a:solidFill>
                <a:latin typeface="Arial" charset="0"/>
              </a:rPr>
              <a:t>radio emission is perfectly traced</a:t>
            </a:r>
          </a:p>
          <a:p>
            <a:pPr eaLnBrk="1" hangingPunct="1"/>
            <a:r>
              <a:rPr lang="en-US" sz="3600">
                <a:solidFill>
                  <a:srgbClr val="FFFF00"/>
                </a:solidFill>
                <a:latin typeface="Arial" charset="0"/>
              </a:rPr>
              <a:t>by the galaxy surface density </a:t>
            </a:r>
          </a:p>
        </p:txBody>
      </p:sp>
      <p:pic>
        <p:nvPicPr>
          <p:cNvPr id="111621" name="Picture 5" descr="injected_2ma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1828800"/>
            <a:ext cx="8991600" cy="4529138"/>
          </a:xfrm>
          <a:prstGeom prst="rect">
            <a:avLst/>
          </a:prstGeom>
          <a:noFill/>
        </p:spPr>
      </p:pic>
      <p:pic>
        <p:nvPicPr>
          <p:cNvPr id="111622" name="Picture 6" descr="Bonn_su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41500"/>
            <a:ext cx="4572000" cy="4495800"/>
          </a:xfrm>
          <a:prstGeom prst="rect">
            <a:avLst/>
          </a:prstGeom>
          <a:noFill/>
        </p:spPr>
      </p:pic>
      <p:sp>
        <p:nvSpPr>
          <p:cNvPr id="111623" name="AutoShape 7"/>
          <p:cNvSpPr>
            <a:spLocks noChangeArrowheads="1"/>
          </p:cNvSpPr>
          <p:nvPr/>
        </p:nvSpPr>
        <p:spPr bwMode="auto">
          <a:xfrm rot="10800000">
            <a:off x="4038600" y="5029200"/>
            <a:ext cx="976313" cy="485775"/>
          </a:xfrm>
          <a:prstGeom prst="leftArrow">
            <a:avLst>
              <a:gd name="adj1" fmla="val 39213"/>
              <a:gd name="adj2" fmla="val 503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1905000" y="4191000"/>
            <a:ext cx="192958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Image*factor</a:t>
            </a: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3124200" y="4692650"/>
            <a:ext cx="678942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5775325" y="4232275"/>
            <a:ext cx="235668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Cross-Correlate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4975810" y="4724400"/>
            <a:ext cx="423956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Repeat until 3sigma detection</a:t>
            </a: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968" y="2951104"/>
            <a:ext cx="86137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dirty="0" smtClean="0"/>
              <a:t>Cross-correlation: old tool, new application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3" grpId="0" animBg="1"/>
      <p:bldP spid="111624" grpId="0"/>
      <p:bldP spid="111625" grpId="0"/>
      <p:bldP spid="111626" grpId="0"/>
      <p:bldP spid="1116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ATCA observations of</a:t>
            </a:r>
            <a:r>
              <a:rPr lang="en-US" dirty="0" smtClean="0"/>
              <a:t> CDFS: ATLAS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39" y="1284371"/>
            <a:ext cx="8043822" cy="4985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7414" y="1373544"/>
            <a:ext cx="13776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 Norris.</a:t>
            </a:r>
          </a:p>
          <a:p>
            <a:r>
              <a:rPr lang="en-US" dirty="0" smtClean="0"/>
              <a:t>Emil </a:t>
            </a:r>
            <a:r>
              <a:rPr lang="en-US" dirty="0" err="1" smtClean="0"/>
              <a:t>Lenc</a:t>
            </a:r>
            <a:endParaRPr lang="en-US" dirty="0" smtClean="0"/>
          </a:p>
          <a:p>
            <a:r>
              <a:rPr lang="en-US" dirty="0" smtClean="0"/>
              <a:t>Chris Hales</a:t>
            </a:r>
          </a:p>
          <a:p>
            <a:r>
              <a:rPr lang="en-US" dirty="0" smtClean="0"/>
              <a:t>Rob Sharp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86126" y="2656382"/>
            <a:ext cx="22207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1.4 GHz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1’ resolution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80 μJy/arcmin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SWIRE Photo-</a:t>
            </a:r>
            <a:r>
              <a:rPr lang="en-US" dirty="0" err="1" smtClean="0"/>
              <a:t>z</a:t>
            </a:r>
            <a:r>
              <a:rPr lang="en-US" dirty="0" smtClean="0"/>
              <a:t>: 0.1 &lt; </a:t>
            </a:r>
            <a:r>
              <a:rPr lang="en-US" dirty="0" err="1" smtClean="0"/>
              <a:t>z</a:t>
            </a:r>
            <a:r>
              <a:rPr lang="en-US" dirty="0" smtClean="0"/>
              <a:t> &lt; 0.3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45" y="1279743"/>
            <a:ext cx="7807982" cy="5004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Stacked Image</a:t>
            </a:r>
            <a:r>
              <a:rPr lang="en-US" dirty="0" smtClean="0"/>
              <a:t> </a:t>
            </a:r>
            <a:r>
              <a:rPr lang="en-US" dirty="0" smtClean="0"/>
              <a:t>~3,000 galaxies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80" y="1311261"/>
            <a:ext cx="7044927" cy="55208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85217" y="2295168"/>
            <a:ext cx="3037071" cy="3037071"/>
            <a:chOff x="2885217" y="2295168"/>
            <a:chExt cx="3037071" cy="3037071"/>
          </a:xfrm>
        </p:grpSpPr>
        <p:sp>
          <p:nvSpPr>
            <p:cNvPr id="6" name="Donut 5"/>
            <p:cNvSpPr/>
            <p:nvPr/>
          </p:nvSpPr>
          <p:spPr>
            <a:xfrm>
              <a:off x="2885217" y="2295168"/>
              <a:ext cx="3037071" cy="3037071"/>
            </a:xfrm>
            <a:prstGeom prst="donut">
              <a:avLst/>
            </a:prstGeom>
            <a:solidFill>
              <a:schemeClr val="bg1">
                <a:lumMod val="85000"/>
                <a:alpha val="43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4265684" y="3327197"/>
              <a:ext cx="648868" cy="4003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 flipV="1">
              <a:off x="3347638" y="2837102"/>
              <a:ext cx="1352962" cy="7316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583213" y="3396206"/>
              <a:ext cx="32573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/>
                <a:t>r</a:t>
              </a:r>
              <a:endParaRPr lang="en-US" sz="3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23947" y="2415996"/>
              <a:ext cx="97975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/>
                <a:t>r+Δr</a:t>
              </a:r>
              <a:endParaRPr lang="en-US" sz="3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</a:t>
            </a:r>
            <a:r>
              <a:rPr lang="en-US" dirty="0" smtClean="0"/>
              <a:t>-correlation Function</a:t>
            </a:r>
            <a:endParaRPr lang="en-US" dirty="0"/>
          </a:p>
        </p:txBody>
      </p:sp>
      <p:pic>
        <p:nvPicPr>
          <p:cNvPr id="4" name="Picture 3" descr="new_cross-correl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04" y="1088791"/>
            <a:ext cx="7669785" cy="527356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3485235" y="3654144"/>
            <a:ext cx="4458332" cy="794"/>
          </a:xfrm>
          <a:prstGeom prst="line">
            <a:avLst/>
          </a:prstGeom>
          <a:ln>
            <a:solidFill>
              <a:schemeClr val="accent1">
                <a:alpha val="42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2448406" y="2171540"/>
            <a:ext cx="5033616" cy="3479877"/>
            <a:chOff x="2448406" y="2171540"/>
            <a:chExt cx="5033616" cy="3479877"/>
          </a:xfrm>
        </p:grpSpPr>
        <p:sp>
          <p:nvSpPr>
            <p:cNvPr id="5" name="TextBox 4"/>
            <p:cNvSpPr txBox="1"/>
            <p:nvPr/>
          </p:nvSpPr>
          <p:spPr>
            <a:xfrm>
              <a:off x="2552868" y="4081757"/>
              <a:ext cx="492915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To calculate an upper limit</a:t>
              </a:r>
            </a:p>
            <a:p>
              <a:r>
                <a:rPr lang="en-US" sz="3200" dirty="0" smtClean="0"/>
                <a:t>I must use a model for the </a:t>
              </a:r>
            </a:p>
            <a:p>
              <a:r>
                <a:rPr lang="en-US" sz="3200" dirty="0" smtClean="0"/>
                <a:t>s</a:t>
              </a:r>
              <a:r>
                <a:rPr lang="en-US" sz="3200" dirty="0" smtClean="0"/>
                <a:t>ynchrotron cosmic-web </a:t>
              </a:r>
              <a:endParaRPr lang="en-US" sz="32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1898486" y="2740609"/>
              <a:ext cx="110142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2543317" y="2737513"/>
              <a:ext cx="110142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3265901" y="2721460"/>
              <a:ext cx="110142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3962567" y="2744280"/>
              <a:ext cx="110142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4659234" y="2741184"/>
              <a:ext cx="110142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5757621" y="2725131"/>
              <a:ext cx="110142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6402452" y="2734993"/>
              <a:ext cx="110142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779592" y="1580870"/>
            <a:ext cx="10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 </a:t>
            </a:r>
            <a:r>
              <a:rPr lang="en-US" sz="2400" dirty="0" err="1" smtClean="0"/>
              <a:t>Mpc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To-Do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much harder to detect a signal</a:t>
            </a:r>
          </a:p>
          <a:p>
            <a:pPr lvl="1"/>
            <a:r>
              <a:rPr lang="en-US" dirty="0" smtClean="0"/>
              <a:t>Include ELAIS S1 field in the analysis</a:t>
            </a:r>
          </a:p>
          <a:p>
            <a:pPr lvl="1"/>
            <a:r>
              <a:rPr lang="en-US" dirty="0" smtClean="0"/>
              <a:t>More systematic search of red-shift space</a:t>
            </a:r>
          </a:p>
          <a:p>
            <a:pPr lvl="1"/>
            <a:r>
              <a:rPr lang="en-US" dirty="0" smtClean="0"/>
              <a:t>Careful masking of instrumental artifacts </a:t>
            </a:r>
          </a:p>
          <a:p>
            <a:pPr lvl="1"/>
            <a:r>
              <a:rPr lang="en-US" dirty="0" smtClean="0"/>
              <a:t>Try different cross-correlation </a:t>
            </a:r>
            <a:r>
              <a:rPr lang="en-US" dirty="0" smtClean="0"/>
              <a:t>algorithms: Learn from CMB community!</a:t>
            </a:r>
          </a:p>
          <a:p>
            <a:r>
              <a:rPr lang="en-US" dirty="0" smtClean="0"/>
              <a:t>Calculate upper limits</a:t>
            </a:r>
          </a:p>
          <a:p>
            <a:pPr lvl="1"/>
            <a:r>
              <a:rPr lang="en-US" dirty="0" smtClean="0"/>
              <a:t>Non-trivial task—very model dependent</a:t>
            </a:r>
          </a:p>
          <a:p>
            <a:pPr lvl="1"/>
            <a:r>
              <a:rPr lang="en-US" dirty="0" smtClean="0"/>
              <a:t>Two issues</a:t>
            </a:r>
          </a:p>
          <a:p>
            <a:pPr lvl="2"/>
            <a:r>
              <a:rPr lang="en-US" dirty="0" smtClean="0"/>
              <a:t>Upper limit of what Cross-correlation can detect</a:t>
            </a:r>
          </a:p>
          <a:p>
            <a:pPr lvl="2"/>
            <a:r>
              <a:rPr lang="en-US" dirty="0" smtClean="0"/>
              <a:t>Upper limit of what ATLAS is sensitive to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CSIRO.</a:t>
            </a:r>
            <a:r>
              <a:rPr lang="en-US" b="0" dirty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5495300" y="1629121"/>
            <a:ext cx="2045370" cy="1588"/>
          </a:xfrm>
          <a:prstGeom prst="straightConnector1">
            <a:avLst/>
          </a:prstGeom>
          <a:ln>
            <a:tailEnd type="arrow" w="lg" len="lg"/>
          </a:ln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4" descr="2mass_highz_allsk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079"/>
            <a:ext cx="9144000" cy="5036162"/>
          </a:xfrm>
          <a:prstGeom prst="rect">
            <a:avLst/>
          </a:prstGeom>
        </p:spPr>
      </p:pic>
      <p:pic>
        <p:nvPicPr>
          <p:cNvPr id="7" name="Picture 6" descr="haslam4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9" y="1094793"/>
            <a:ext cx="9144000" cy="5160818"/>
          </a:xfrm>
          <a:prstGeom prst="rect">
            <a:avLst/>
          </a:prstGeom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Cross-correlation: All Sky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E8543581-5D34-894A-B93D-0942FD19968F}" type="slidenum">
              <a:rPr lang="en-AU"/>
              <a:pPr/>
              <a:t>3</a:t>
            </a:fld>
            <a:endParaRPr lang="en-AU"/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6466" y="1173560"/>
            <a:ext cx="5538788" cy="551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152400" y="6400800"/>
            <a:ext cx="2301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Arial" charset="0"/>
              </a:rPr>
              <a:t>Donnert</a:t>
            </a:r>
            <a:r>
              <a:rPr lang="en-US" dirty="0">
                <a:latin typeface="Arial" charset="0"/>
              </a:rPr>
              <a:t> et al. (2008)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1067821" y="2320608"/>
            <a:ext cx="933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 dirty="0" err="1">
                <a:latin typeface="Arial" charset="0"/>
              </a:rPr>
              <a:t>z</a:t>
            </a:r>
            <a:r>
              <a:rPr lang="en-US" sz="3600" dirty="0">
                <a:latin typeface="Arial" charset="0"/>
              </a:rPr>
              <a:t>=4</a:t>
            </a: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1050393" y="4912897"/>
            <a:ext cx="933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 dirty="0" err="1">
                <a:latin typeface="Arial" charset="0"/>
              </a:rPr>
              <a:t>z</a:t>
            </a:r>
            <a:r>
              <a:rPr lang="en-US" sz="3600" dirty="0">
                <a:latin typeface="Arial" charset="0"/>
              </a:rPr>
              <a:t>=0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Cosmological Magnetic Fields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  <p:pic>
        <p:nvPicPr>
          <p:cNvPr id="5" name="Picture 10" descr="seqD_063a_half"/>
          <p:cNvPicPr>
            <a:picLocks noChangeAspect="1" noChangeArrowheads="1"/>
          </p:cNvPicPr>
          <p:nvPr/>
        </p:nvPicPr>
        <p:blipFill>
          <a:blip r:embed="rId2">
            <a:alphaModFix amt="9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6" name="Group 35"/>
          <p:cNvGrpSpPr/>
          <p:nvPr/>
        </p:nvGrpSpPr>
        <p:grpSpPr>
          <a:xfrm>
            <a:off x="7101380" y="3485691"/>
            <a:ext cx="1828800" cy="1828800"/>
            <a:chOff x="6712618" y="2151021"/>
            <a:chExt cx="1828800" cy="1828800"/>
          </a:xfrm>
        </p:grpSpPr>
        <p:sp>
          <p:nvSpPr>
            <p:cNvPr id="8" name="Rectangle 7"/>
            <p:cNvSpPr/>
            <p:nvPr/>
          </p:nvSpPr>
          <p:spPr>
            <a:xfrm>
              <a:off x="6712618" y="2151021"/>
              <a:ext cx="914400" cy="914400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865018" y="2303421"/>
              <a:ext cx="914400" cy="914400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17418" y="2455821"/>
              <a:ext cx="914400" cy="914400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69818" y="2608221"/>
              <a:ext cx="914400" cy="914400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22218" y="2760621"/>
              <a:ext cx="914400" cy="914400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74618" y="2913021"/>
              <a:ext cx="914400" cy="914400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7018" y="3065421"/>
              <a:ext cx="914400" cy="914400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322119" y="522565"/>
            <a:ext cx="2638487" cy="5794995"/>
            <a:chOff x="3322119" y="522565"/>
            <a:chExt cx="2638487" cy="5794995"/>
          </a:xfrm>
        </p:grpSpPr>
        <p:sp>
          <p:nvSpPr>
            <p:cNvPr id="15" name="Rectangle 14"/>
            <p:cNvSpPr/>
            <p:nvPr/>
          </p:nvSpPr>
          <p:spPr>
            <a:xfrm>
              <a:off x="4444843" y="522565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58366" y="895250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36684" y="1177229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37249" y="1562873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/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28754" y="5226880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96062" y="4848004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83669" y="4431623"/>
              <a:ext cx="465027" cy="489574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23110" y="4133589"/>
              <a:ext cx="465027" cy="447605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481154" y="5379280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68760" y="5609428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82285" y="5852533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95579" y="3659543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94423" y="3462078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06227" y="3303487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07801" y="2943757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06645" y="2746292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322119" y="2535869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639763" y="1780063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/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442278" y="2087958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/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96627" y="2369938"/>
              <a:ext cx="465027" cy="465027"/>
            </a:xfrm>
            <a:prstGeom prst="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/>
              </a:r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96102" y="246201"/>
            <a:ext cx="195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Stacking</a:t>
            </a:r>
            <a:endParaRPr lang="en-US" sz="3600" dirty="0">
              <a:solidFill>
                <a:srgbClr val="FFFFFF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207229" y="1814114"/>
            <a:ext cx="2899802" cy="1521956"/>
            <a:chOff x="6207229" y="1814114"/>
            <a:chExt cx="2899802" cy="1521956"/>
          </a:xfrm>
        </p:grpSpPr>
        <p:sp>
          <p:nvSpPr>
            <p:cNvPr id="37" name="Right Arrow 36"/>
            <p:cNvSpPr/>
            <p:nvPr/>
          </p:nvSpPr>
          <p:spPr>
            <a:xfrm rot="5400000">
              <a:off x="7192091" y="2604550"/>
              <a:ext cx="978408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07229" y="1814114"/>
              <a:ext cx="28998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Rotate and Average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CSIRO.</a:t>
            </a:r>
            <a:r>
              <a:rPr lang="en-US" b="0" dirty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Messages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03313" y="1243964"/>
            <a:ext cx="7343775" cy="5064761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 smtClean="0"/>
          </a:p>
          <a:p>
            <a:pPr lvl="1"/>
            <a:r>
              <a:rPr lang="en-US" dirty="0" smtClean="0"/>
              <a:t>C</a:t>
            </a:r>
            <a:r>
              <a:rPr lang="en-US" dirty="0" smtClean="0"/>
              <a:t>osmological </a:t>
            </a:r>
            <a:r>
              <a:rPr lang="en-US" dirty="0" smtClean="0"/>
              <a:t>magnetic </a:t>
            </a:r>
            <a:r>
              <a:rPr lang="en-US" dirty="0" smtClean="0"/>
              <a:t>fields </a:t>
            </a:r>
            <a:r>
              <a:rPr lang="en-US" dirty="0" smtClean="0"/>
              <a:t>are</a:t>
            </a:r>
            <a:r>
              <a:rPr lang="en-US" dirty="0" smtClean="0"/>
              <a:t> important (K. </a:t>
            </a:r>
            <a:r>
              <a:rPr lang="en-US" dirty="0" err="1" smtClean="0"/>
              <a:t>Dolag’s</a:t>
            </a:r>
            <a:r>
              <a:rPr lang="en-US" dirty="0" smtClean="0"/>
              <a:t> talk)</a:t>
            </a:r>
          </a:p>
          <a:p>
            <a:pPr lvl="1"/>
            <a:r>
              <a:rPr lang="en-US" dirty="0" smtClean="0"/>
              <a:t>T</a:t>
            </a:r>
            <a:r>
              <a:rPr lang="en-US" dirty="0" smtClean="0"/>
              <a:t>he “synchrotron cosmic-web” </a:t>
            </a:r>
            <a:r>
              <a:rPr lang="en-US" dirty="0" smtClean="0"/>
              <a:t>is</a:t>
            </a:r>
            <a:r>
              <a:rPr lang="en-US" dirty="0" smtClean="0"/>
              <a:t> </a:t>
            </a:r>
            <a:r>
              <a:rPr lang="en-US" dirty="0" smtClean="0"/>
              <a:t>an</a:t>
            </a:r>
            <a:r>
              <a:rPr lang="en-US" dirty="0" smtClean="0"/>
              <a:t> important way of probing cosmological magnetic fields</a:t>
            </a:r>
          </a:p>
          <a:p>
            <a:pPr lvl="1"/>
            <a:r>
              <a:rPr lang="en-US" dirty="0" smtClean="0"/>
              <a:t>Confusion and intrinsically low surface-brightness makes direct detection nearly impossible with current (and planned) observations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Cross</a:t>
            </a:r>
            <a:r>
              <a:rPr lang="en-US" dirty="0" smtClean="0"/>
              <a:t>-correlation</a:t>
            </a:r>
            <a:endParaRPr lang="en-US" dirty="0" smtClean="0"/>
          </a:p>
          <a:p>
            <a:pPr lvl="1"/>
            <a:r>
              <a:rPr lang="en-US" dirty="0" smtClean="0"/>
              <a:t>Statistical detection via Cross-correlation and Stacking techniques is a powerful tool for inferring the average properties of the synchrotron cosmic-web </a:t>
            </a:r>
          </a:p>
          <a:p>
            <a:pPr lvl="1"/>
            <a:r>
              <a:rPr lang="en-US" dirty="0" smtClean="0"/>
              <a:t>Inferring upper limits from non-detections is model dependent and must be done with </a:t>
            </a:r>
            <a:r>
              <a:rPr lang="en-US" dirty="0" smtClean="0"/>
              <a:t>extreme care NEED HELP FROM SIMULATIONS!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39" name="Group 39"/>
          <p:cNvGrpSpPr>
            <a:grpSpLocks/>
          </p:cNvGrpSpPr>
          <p:nvPr/>
        </p:nvGrpSpPr>
        <p:grpSpPr bwMode="auto">
          <a:xfrm>
            <a:off x="6350" y="-17463"/>
            <a:ext cx="9144000" cy="6875463"/>
            <a:chOff x="4" y="-11"/>
            <a:chExt cx="5760" cy="4331"/>
          </a:xfrm>
        </p:grpSpPr>
        <p:pic>
          <p:nvPicPr>
            <p:cNvPr id="25622" name="Picture 22" descr="title_slide_070615_baronly"/>
            <p:cNvPicPr>
              <a:picLocks noChangeAspect="1" noChangeArrowheads="1"/>
            </p:cNvPicPr>
            <p:nvPr/>
          </p:nvPicPr>
          <p:blipFill>
            <a:blip r:embed="rId2"/>
            <a:srcRect t="12152" r="9892"/>
            <a:stretch>
              <a:fillRect/>
            </a:stretch>
          </p:blipFill>
          <p:spPr bwMode="auto">
            <a:xfrm>
              <a:off x="4" y="2387"/>
              <a:ext cx="5760" cy="1012"/>
            </a:xfrm>
            <a:prstGeom prst="rect">
              <a:avLst/>
            </a:prstGeom>
            <a:noFill/>
          </p:spPr>
        </p:pic>
        <p:grpSp>
          <p:nvGrpSpPr>
            <p:cNvPr id="25638" name="Group 38"/>
            <p:cNvGrpSpPr>
              <a:grpSpLocks/>
            </p:cNvGrpSpPr>
            <p:nvPr/>
          </p:nvGrpSpPr>
          <p:grpSpPr bwMode="auto">
            <a:xfrm>
              <a:off x="413" y="-11"/>
              <a:ext cx="259" cy="4331"/>
              <a:chOff x="413" y="-11"/>
              <a:chExt cx="259" cy="4331"/>
            </a:xfrm>
          </p:grpSpPr>
          <p:sp>
            <p:nvSpPr>
              <p:cNvPr id="25624" name="Line 24"/>
              <p:cNvSpPr>
                <a:spLocks noChangeShapeType="1"/>
              </p:cNvSpPr>
              <p:nvPr/>
            </p:nvSpPr>
            <p:spPr bwMode="auto">
              <a:xfrm rot="286749" flipH="1">
                <a:off x="655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25" name="Line 25"/>
              <p:cNvSpPr>
                <a:spLocks noChangeShapeType="1"/>
              </p:cNvSpPr>
              <p:nvPr/>
            </p:nvSpPr>
            <p:spPr bwMode="auto">
              <a:xfrm rot="286749" flipH="1">
                <a:off x="573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 rot="286749" flipH="1">
                <a:off x="613" y="-1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27" name="Line 27"/>
              <p:cNvSpPr>
                <a:spLocks noChangeShapeType="1"/>
              </p:cNvSpPr>
              <p:nvPr/>
            </p:nvSpPr>
            <p:spPr bwMode="auto">
              <a:xfrm rot="286749" flipH="1">
                <a:off x="533" y="-1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28" name="Line 28"/>
              <p:cNvSpPr>
                <a:spLocks noChangeShapeType="1"/>
              </p:cNvSpPr>
              <p:nvPr/>
            </p:nvSpPr>
            <p:spPr bwMode="auto">
              <a:xfrm rot="286749" flipH="1">
                <a:off x="451" y="-1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29" name="Line 29"/>
              <p:cNvSpPr>
                <a:spLocks noChangeShapeType="1"/>
              </p:cNvSpPr>
              <p:nvPr/>
            </p:nvSpPr>
            <p:spPr bwMode="auto">
              <a:xfrm rot="286749" flipH="1">
                <a:off x="491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0" name="Line 30"/>
              <p:cNvSpPr>
                <a:spLocks noChangeShapeType="1"/>
              </p:cNvSpPr>
              <p:nvPr/>
            </p:nvSpPr>
            <p:spPr bwMode="auto">
              <a:xfrm rot="286749" flipH="1">
                <a:off x="413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25636" name="Picture 36" descr="20070618_csiro70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48" y="3663"/>
              <a:ext cx="420" cy="504"/>
            </a:xfrm>
            <a:prstGeom prst="rect">
              <a:avLst/>
            </a:prstGeom>
            <a:noFill/>
          </p:spPr>
        </p:pic>
      </p:grp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640147" y="3887388"/>
            <a:ext cx="7200900" cy="981892"/>
          </a:xfrm>
        </p:spPr>
        <p:txBody>
          <a:bodyPr/>
          <a:lstStyle/>
          <a:p>
            <a:r>
              <a:rPr lang="en-US" sz="4400" dirty="0"/>
              <a:t>Thank you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541462" y="836613"/>
            <a:ext cx="497935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CSIRO Astronomy &amp; Space Science</a:t>
            </a:r>
          </a:p>
          <a:p>
            <a:r>
              <a:rPr lang="en-US" sz="1600" dirty="0" smtClean="0"/>
              <a:t>Shea Brown</a:t>
            </a:r>
          </a:p>
          <a:p>
            <a:r>
              <a:rPr lang="en-US" sz="1600" dirty="0" smtClean="0"/>
              <a:t>Bolton Postdoctoral Fellow</a:t>
            </a:r>
          </a:p>
          <a:p>
            <a:endParaRPr lang="en-US" sz="1600" dirty="0" smtClean="0"/>
          </a:p>
          <a:p>
            <a:r>
              <a:rPr lang="en-US" sz="1600" dirty="0"/>
              <a:t>Email:</a:t>
            </a:r>
            <a:r>
              <a:rPr lang="en-US" sz="1600" dirty="0" smtClean="0"/>
              <a:t> </a:t>
            </a:r>
            <a:r>
              <a:rPr lang="en-US" sz="1600" dirty="0" err="1" smtClean="0"/>
              <a:t>Shea.Brown@</a:t>
            </a:r>
            <a:r>
              <a:rPr lang="en-US" sz="1600" dirty="0" err="1"/>
              <a:t>csiro.au</a:t>
            </a:r>
            <a:endParaRPr lang="en-US" sz="1600" dirty="0"/>
          </a:p>
          <a:p>
            <a:r>
              <a:rPr lang="en-US" sz="1600" dirty="0"/>
              <a:t>Web:</a:t>
            </a:r>
            <a:r>
              <a:rPr lang="en-US" sz="1600" dirty="0" smtClean="0"/>
              <a:t> http://</a:t>
            </a:r>
            <a:r>
              <a:rPr lang="en-US" sz="1600" dirty="0" err="1" smtClean="0"/>
              <a:t>www.atnf.csiro.au/people/Shea.Brown</a:t>
            </a:r>
            <a:r>
              <a:rPr lang="en-US" sz="1600" dirty="0" smtClean="0"/>
              <a:t>/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The Synchrotron Cosmic-Web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22" y="1341606"/>
            <a:ext cx="4104105" cy="5175511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20022" y="1470481"/>
            <a:ext cx="3058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dirty="0" err="1" smtClean="0">
                <a:solidFill>
                  <a:srgbClr val="FFFFFF"/>
                </a:solidFill>
              </a:rPr>
              <a:t>Pfrommer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et al. </a:t>
            </a:r>
            <a:r>
              <a:rPr lang="en-US" sz="2400" dirty="0" smtClean="0">
                <a:solidFill>
                  <a:srgbClr val="FFFFFF"/>
                </a:solidFill>
              </a:rPr>
              <a:t>2006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474" y="1353070"/>
            <a:ext cx="4104105" cy="51766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7478" y="2853864"/>
            <a:ext cx="68531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Surface brightness in filaments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not known, but probably not stronger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than ~10</a:t>
            </a:r>
            <a:r>
              <a:rPr lang="en-US" sz="3200" baseline="30000" dirty="0" smtClean="0">
                <a:solidFill>
                  <a:srgbClr val="FFFFFF"/>
                </a:solidFill>
              </a:rPr>
              <a:t>-3</a:t>
            </a:r>
            <a:r>
              <a:rPr lang="en-US" sz="3200" dirty="0" smtClean="0">
                <a:solidFill>
                  <a:srgbClr val="FFFFFF"/>
                </a:solidFill>
              </a:rPr>
              <a:t> μJy/arcmin</a:t>
            </a:r>
            <a:r>
              <a:rPr lang="en-US" sz="3200" baseline="30000" dirty="0" smtClean="0">
                <a:solidFill>
                  <a:srgbClr val="FFFFFF"/>
                </a:solidFill>
              </a:rPr>
              <a:t>2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The Synchrotron Cosmic-Web</a:t>
            </a:r>
            <a:endParaRPr lang="en-US" dirty="0"/>
          </a:p>
        </p:txBody>
      </p:sp>
      <p:pic>
        <p:nvPicPr>
          <p:cNvPr id="5" name="Picture 2" descr="Ryu_Shoc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3541" y="1397628"/>
            <a:ext cx="5817437" cy="4912897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9031" y="2959816"/>
            <a:ext cx="19081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dirty="0"/>
              <a:t>Need high</a:t>
            </a:r>
          </a:p>
          <a:p>
            <a:pPr eaLnBrk="1" hangingPunct="1"/>
            <a:r>
              <a:rPr lang="en-US" sz="2400" dirty="0"/>
              <a:t>sensitivity</a:t>
            </a:r>
          </a:p>
          <a:p>
            <a:pPr eaLnBrk="1" hangingPunct="1"/>
            <a:r>
              <a:rPr lang="en-US" sz="2400" dirty="0"/>
              <a:t>to large scales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869231" y="3188416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99180" y="5574586"/>
            <a:ext cx="204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dirty="0" err="1"/>
              <a:t>Ryu</a:t>
            </a:r>
            <a:r>
              <a:rPr lang="en-US" sz="2400" dirty="0"/>
              <a:t> et al.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CSIRO.</a:t>
            </a:r>
            <a:r>
              <a:rPr lang="en-US" b="0">
                <a:solidFill>
                  <a:schemeClr val="tx1"/>
                </a:solidFill>
              </a:rPr>
              <a:t>  Insert presentation title, do not remove CSIRO from start of footer</a:t>
            </a:r>
          </a:p>
        </p:txBody>
      </p:sp>
      <p:pic>
        <p:nvPicPr>
          <p:cNvPr id="6" name="Picture 5" descr="SKA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3304" y="-2700421"/>
            <a:ext cx="19441127" cy="10681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03 -0.12894 L 0.62118 0.32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" y="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F3C114B9-7EBB-C24D-8B61-19D115E2BDA5}" type="slidenum">
              <a:rPr lang="en-AU"/>
              <a:pPr/>
              <a:t>7</a:t>
            </a:fld>
            <a:endParaRPr lang="en-AU"/>
          </a:p>
        </p:txBody>
      </p:sp>
      <p:pic>
        <p:nvPicPr>
          <p:cNvPr id="143362" name="Picture 2" descr="2vA1367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52600"/>
            <a:ext cx="8686800" cy="4518025"/>
          </a:xfrm>
          <a:prstGeom prst="rect">
            <a:avLst/>
          </a:prstGeom>
          <a:noFill/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43364" name="Picture 4" descr="2vA13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752600"/>
            <a:ext cx="8686800" cy="4518025"/>
          </a:xfrm>
          <a:prstGeom prst="rect">
            <a:avLst/>
          </a:prstGeom>
          <a:noFill/>
        </p:spPr>
      </p:pic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648200" y="1676400"/>
            <a:ext cx="4343400" cy="4648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67" name="Rectangle 7"/>
          <p:cNvSpPr>
            <a:spLocks noChangeArrowheads="1"/>
          </p:cNvSpPr>
          <p:nvPr/>
        </p:nvSpPr>
        <p:spPr bwMode="auto">
          <a:xfrm>
            <a:off x="685800" y="2286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Very sensitive observations</a:t>
            </a:r>
            <a:br>
              <a:rPr lang="en-US" sz="4000">
                <a:solidFill>
                  <a:srgbClr val="FFFF00"/>
                </a:solidFill>
              </a:rPr>
            </a:br>
            <a:r>
              <a:rPr lang="en-US" sz="4000">
                <a:solidFill>
                  <a:srgbClr val="FFFF00"/>
                </a:solidFill>
              </a:rPr>
              <a:t>of the point-sources are needed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Confusion: Point Sources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 animBg="1"/>
      <p:bldP spid="1433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32A5-F4D7-7C40-A75B-4977924504E1}" type="slidenum">
              <a:rPr lang="en-AU"/>
              <a:pPr/>
              <a:t>8</a:t>
            </a:fld>
            <a:endParaRPr lang="en-AU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219200"/>
            <a:ext cx="7696200" cy="2209800"/>
          </a:xfrm>
        </p:spPr>
        <p:txBody>
          <a:bodyPr/>
          <a:lstStyle/>
          <a:p>
            <a:r>
              <a:rPr lang="en-US" sz="2400"/>
              <a:t>Green Bank 300 foot 1.4 GHz</a:t>
            </a:r>
          </a:p>
          <a:p>
            <a:r>
              <a:rPr lang="en-US" sz="2400"/>
              <a:t>45 square degrees around the North Cel. Pole</a:t>
            </a:r>
          </a:p>
          <a:p>
            <a:r>
              <a:rPr lang="en-US" sz="2400"/>
              <a:t>0.2 </a:t>
            </a:r>
            <a:r>
              <a:rPr lang="el-GR" sz="2400">
                <a:ea typeface="Times New Roman" charset="0"/>
                <a:cs typeface="Times New Roman" charset="0"/>
              </a:rPr>
              <a:t>ν</a:t>
            </a:r>
            <a:r>
              <a:rPr lang="en-US" sz="2400" baseline="30000">
                <a:ea typeface="Times New Roman" charset="0"/>
                <a:cs typeface="Times New Roman" charset="0"/>
              </a:rPr>
              <a:t>-0.7</a:t>
            </a:r>
            <a:r>
              <a:rPr lang="en-US" sz="2400">
                <a:ea typeface="Times New Roman" charset="0"/>
                <a:cs typeface="Times New Roman" charset="0"/>
              </a:rPr>
              <a:t> </a:t>
            </a:r>
            <a:r>
              <a:rPr lang="ru-RU" sz="2400">
                <a:ea typeface="Times New Roman" charset="0"/>
                <a:cs typeface="Times New Roman" charset="0"/>
              </a:rPr>
              <a:t>ө</a:t>
            </a:r>
            <a:r>
              <a:rPr lang="en-US" sz="2400" baseline="30000">
                <a:ea typeface="Times New Roman" charset="0"/>
                <a:cs typeface="Times New Roman" charset="0"/>
              </a:rPr>
              <a:t>2</a:t>
            </a:r>
            <a:endParaRPr lang="ru-RU" sz="2400" baseline="30000">
              <a:ea typeface="Times New Roman" charset="0"/>
              <a:cs typeface="Times New Roman" charset="0"/>
            </a:endParaRPr>
          </a:p>
        </p:txBody>
      </p:sp>
      <p:pic>
        <p:nvPicPr>
          <p:cNvPr id="163844" name="Picture 4" descr="confusion fluctuations in map of NG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3200"/>
            <a:ext cx="8305800" cy="3862388"/>
          </a:xfrm>
          <a:prstGeom prst="rect">
            <a:avLst/>
          </a:prstGeom>
          <a:noFill/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Confusion: Point Sources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27CA-E2CE-7240-9E4F-D0B952D1E5F9}" type="slidenum">
              <a:rPr lang="en-AU"/>
              <a:pPr/>
              <a:t>9</a:t>
            </a:fld>
            <a:endParaRPr lang="en-AU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066800"/>
            <a:ext cx="7696200" cy="1905000"/>
          </a:xfrm>
        </p:spPr>
        <p:txBody>
          <a:bodyPr/>
          <a:lstStyle/>
          <a:p>
            <a:pPr>
              <a:buFont typeface="Monotype Sorts" charset="2"/>
              <a:buNone/>
            </a:pPr>
            <a:endParaRPr lang="en-US" sz="2400"/>
          </a:p>
          <a:p>
            <a:r>
              <a:rPr lang="en-US" sz="2400"/>
              <a:t>0.2 </a:t>
            </a:r>
            <a:r>
              <a:rPr lang="el-GR" sz="2400">
                <a:ea typeface="Times New Roman" charset="0"/>
                <a:cs typeface="Times New Roman" charset="0"/>
              </a:rPr>
              <a:t>ν</a:t>
            </a:r>
            <a:r>
              <a:rPr lang="en-US" sz="2400" baseline="30000">
                <a:ea typeface="Times New Roman" charset="0"/>
                <a:cs typeface="Times New Roman" charset="0"/>
              </a:rPr>
              <a:t>-0.7</a:t>
            </a:r>
            <a:r>
              <a:rPr lang="en-US" sz="2400">
                <a:ea typeface="Times New Roman" charset="0"/>
                <a:cs typeface="Times New Roman" charset="0"/>
              </a:rPr>
              <a:t> </a:t>
            </a:r>
            <a:r>
              <a:rPr lang="ru-RU" sz="2400">
                <a:ea typeface="Times New Roman" charset="0"/>
                <a:cs typeface="Times New Roman" charset="0"/>
              </a:rPr>
              <a:t>ө</a:t>
            </a:r>
            <a:r>
              <a:rPr lang="en-US" sz="2400" baseline="30000">
                <a:ea typeface="Times New Roman" charset="0"/>
                <a:cs typeface="Times New Roman" charset="0"/>
              </a:rPr>
              <a:t>2</a:t>
            </a:r>
            <a:endParaRPr lang="en-US" sz="2400">
              <a:ea typeface="Times New Roman" charset="0"/>
              <a:cs typeface="Times New Roman" charset="0"/>
            </a:endParaRPr>
          </a:p>
          <a:p>
            <a:r>
              <a:rPr lang="en-US" sz="2400">
                <a:ea typeface="Times New Roman" charset="0"/>
                <a:cs typeface="Times New Roman" charset="0"/>
              </a:rPr>
              <a:t>I</a:t>
            </a:r>
            <a:r>
              <a:rPr lang="el-GR" sz="2400" baseline="-25000">
                <a:ea typeface="Times New Roman" charset="0"/>
                <a:cs typeface="Times New Roman" charset="0"/>
              </a:rPr>
              <a:t>ν</a:t>
            </a:r>
            <a:r>
              <a:rPr lang="en-US" sz="2400">
                <a:ea typeface="Times New Roman" charset="0"/>
                <a:cs typeface="Times New Roman" charset="0"/>
              </a:rPr>
              <a:t>~</a:t>
            </a:r>
            <a:r>
              <a:rPr lang="el-GR" sz="2400">
                <a:ea typeface="Times New Roman" charset="0"/>
                <a:cs typeface="Times New Roman" charset="0"/>
              </a:rPr>
              <a:t>ν</a:t>
            </a:r>
            <a:r>
              <a:rPr lang="en-US" sz="2400" baseline="30000">
                <a:ea typeface="Times New Roman" charset="0"/>
                <a:cs typeface="Times New Roman" charset="0"/>
              </a:rPr>
              <a:t>-1-2</a:t>
            </a:r>
            <a:r>
              <a:rPr lang="en-US" sz="2400">
                <a:ea typeface="Times New Roman" charset="0"/>
                <a:cs typeface="Times New Roman" charset="0"/>
              </a:rPr>
              <a:t>  Lower frequency helps (if you keep resolution)</a:t>
            </a:r>
            <a:endParaRPr lang="el-GR" sz="2400">
              <a:ea typeface="Times New Roman" charset="0"/>
              <a:cs typeface="Times New Roman" charset="0"/>
            </a:endParaRPr>
          </a:p>
        </p:txBody>
      </p:sp>
      <p:pic>
        <p:nvPicPr>
          <p:cNvPr id="264196" name="Picture 4" descr="confusion fluctuations in map of NG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3200"/>
            <a:ext cx="8305800" cy="3862388"/>
          </a:xfrm>
          <a:prstGeom prst="rect">
            <a:avLst/>
          </a:prstGeom>
          <a:noFill/>
        </p:spPr>
      </p:pic>
      <p:pic>
        <p:nvPicPr>
          <p:cNvPr id="264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447800"/>
            <a:ext cx="5335588" cy="466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Confusion: Point Sources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necsiro_powerpoint_080516">
  <a:themeElements>
    <a:clrScheme name="onecsiro_powerpoint_070705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onecsiro_powerpoint_0707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necsiro_powerpoint_0707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onecsiro_powerpoint_080516.pot</Template>
  <TotalTime>3968</TotalTime>
  <Words>1029</Words>
  <Application>Microsoft Macintosh PowerPoint</Application>
  <PresentationFormat>On-screen Show (4:3)</PresentationFormat>
  <Paragraphs>183</Paragraphs>
  <Slides>32</Slides>
  <Notes>16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onecsiro_powerpoint_080516</vt:lpstr>
      <vt:lpstr>Microsoft Equation</vt:lpstr>
      <vt:lpstr>Detecting Cosmic Magnetic Fields through Cross-Correlation</vt:lpstr>
      <vt:lpstr>Take Home Messages</vt:lpstr>
      <vt:lpstr>Cosmological Magnetic Fields</vt:lpstr>
      <vt:lpstr>Background: The Synchrotron Cosmic-Web</vt:lpstr>
      <vt:lpstr>Background: The Synchrotron Cosmic-Web</vt:lpstr>
      <vt:lpstr>Slide 6</vt:lpstr>
      <vt:lpstr>Slide 7</vt:lpstr>
      <vt:lpstr>Slide 8</vt:lpstr>
      <vt:lpstr>Slide 9</vt:lpstr>
      <vt:lpstr>Slide 10</vt:lpstr>
      <vt:lpstr>Cross-correlation: ISW analogy</vt:lpstr>
      <vt:lpstr>Cross-correlation: ISW analogy</vt:lpstr>
      <vt:lpstr>Cross-correlation: ISW analogy</vt:lpstr>
      <vt:lpstr>Cross-Correlation: WMAP &amp; NVSS</vt:lpstr>
      <vt:lpstr>Cross-correlation: LSS &amp; Diffuse Radio</vt:lpstr>
      <vt:lpstr>Cross-correlation: LSS &amp; Diffuse Radio</vt:lpstr>
      <vt:lpstr>Cross-correlation: LSS &amp; Diffuse Radio</vt:lpstr>
      <vt:lpstr>Cluster Radio Sources: RGs, Halos, &amp; Relics</vt:lpstr>
      <vt:lpstr>Cross-correlation: old tool, new application</vt:lpstr>
      <vt:lpstr>Cross-correlation: old tool, new application</vt:lpstr>
      <vt:lpstr>Cross-correlation: old tool, new application</vt:lpstr>
      <vt:lpstr>Cross-correlation: old tool, new application</vt:lpstr>
      <vt:lpstr>Cross-correlation: old tool, new application</vt:lpstr>
      <vt:lpstr>ATCA observations of CDFS: ATLAS</vt:lpstr>
      <vt:lpstr>SWIRE Photo-z: 0.1 &lt; z &lt; 0.3 </vt:lpstr>
      <vt:lpstr>Stacked Image ~3,000 galaxies </vt:lpstr>
      <vt:lpstr>Cross-correlation Function</vt:lpstr>
      <vt:lpstr>Still To-Do</vt:lpstr>
      <vt:lpstr>Slide 29</vt:lpstr>
      <vt:lpstr>Slide 30</vt:lpstr>
      <vt:lpstr>Take Home Messages</vt:lpstr>
      <vt:lpstr>Thank you</vt:lpstr>
    </vt:vector>
  </TitlesOfParts>
  <Company>CSIRO - ATNF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Arial Regular 29pt Sub title, Arial Regular 24pt</dc:title>
  <dc:creator>Shea Brown</dc:creator>
  <cp:lastModifiedBy>Shea Brown</cp:lastModifiedBy>
  <cp:revision>59</cp:revision>
  <dcterms:created xsi:type="dcterms:W3CDTF">2010-05-18T07:11:31Z</dcterms:created>
  <dcterms:modified xsi:type="dcterms:W3CDTF">2010-05-19T06:02:32Z</dcterms:modified>
</cp:coreProperties>
</file>