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341" r:id="rId3"/>
    <p:sldId id="373" r:id="rId4"/>
    <p:sldId id="366" r:id="rId5"/>
    <p:sldId id="322" r:id="rId6"/>
    <p:sldId id="367" r:id="rId7"/>
    <p:sldId id="375" r:id="rId8"/>
    <p:sldId id="345" r:id="rId9"/>
    <p:sldId id="346" r:id="rId10"/>
    <p:sldId id="368" r:id="rId11"/>
    <p:sldId id="347" r:id="rId12"/>
    <p:sldId id="388" r:id="rId13"/>
    <p:sldId id="374" r:id="rId14"/>
    <p:sldId id="386" r:id="rId15"/>
    <p:sldId id="353" r:id="rId16"/>
    <p:sldId id="378" r:id="rId17"/>
    <p:sldId id="376" r:id="rId18"/>
    <p:sldId id="363" r:id="rId19"/>
    <p:sldId id="380" r:id="rId20"/>
    <p:sldId id="381" r:id="rId21"/>
    <p:sldId id="383" r:id="rId22"/>
    <p:sldId id="385" r:id="rId23"/>
  </p:sldIdLst>
  <p:sldSz cx="9144000" cy="6858000" type="screen4x3"/>
  <p:notesSz cx="6858000" cy="9144000"/>
  <p:defaultTextStyle>
    <a:defPPr>
      <a:defRPr lang="he-IL"/>
    </a:defPPr>
    <a:lvl1pPr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9966FF"/>
    <a:srgbClr val="9999FF"/>
    <a:srgbClr val="CCCCFF"/>
    <a:srgbClr val="FF9900"/>
    <a:srgbClr val="33CC33"/>
    <a:srgbClr val="660033"/>
    <a:srgbClr val="99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8004523-80E7-4124-84F5-DF2090FE2C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A403-D563-4A0B-9842-B2E5E9ACD5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917E3-B621-418B-9C8A-4FA6261C67E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2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8EB12-65B9-4E8A-82BC-DF2B40B494E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4F36-7AD0-4E60-9436-2E09FE230DD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A88D-4DAB-45BB-BFBB-ADCD977B9C6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57467-E816-4DB7-813C-3741E8642C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0C2D-DD59-41CF-B6A6-FF080C64194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D0F0-5DF3-485D-94E9-213BA51CE1A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2B6B-0B2B-4A49-9877-AA3EC4828BC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CCCF-A69C-49A2-99AC-BE8A21F096C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FD6D8-EC10-4E21-8CEF-4D54B401578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19DCC32-7175-476B-A86A-AEEDCAF92AD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8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3.wmf"/><Relationship Id="rId3" Type="http://schemas.openxmlformats.org/officeDocument/2006/relationships/image" Target="../media/image35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jpe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2.wmf"/><Relationship Id="rId3" Type="http://schemas.openxmlformats.org/officeDocument/2006/relationships/image" Target="../media/image24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8065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Physics of </a:t>
            </a:r>
            <a:r>
              <a:rPr lang="en-US" dirty="0" err="1" smtClean="0">
                <a:solidFill>
                  <a:schemeClr val="accent2"/>
                </a:solidFill>
              </a:rPr>
              <a:t>Poynting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dominated jets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660033"/>
                </a:solidFill>
              </a:rPr>
              <a:t>Yuri Lyubarsky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3048000" y="44196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9966FF"/>
                </a:solidFill>
              </a:rPr>
              <a:t>Ben-Gurion University</a:t>
            </a:r>
          </a:p>
          <a:p>
            <a:r>
              <a:rPr lang="en-US" sz="2400">
                <a:solidFill>
                  <a:srgbClr val="9966FF"/>
                </a:solidFill>
              </a:rPr>
              <a:t>  Beer-Sheva, Israel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gamma_j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999"/>
            <a:ext cx="4910138" cy="36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331913" y="96838"/>
            <a:ext cx="7921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MHD jet confined by the external pressure (cont)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9888" y="4419600"/>
            <a:ext cx="3592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Beyond the equipartition:</a:t>
            </a:r>
            <a:endParaRPr lang="en-GB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999265"/>
              </p:ext>
            </p:extLst>
          </p:nvPr>
        </p:nvGraphicFramePr>
        <p:xfrm>
          <a:off x="1331913" y="4902200"/>
          <a:ext cx="16700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6" name="משוואה" r:id="rId4" imgW="837836" imgH="431613" progId="Equation.3">
                  <p:embed/>
                </p:oleObj>
              </mc:Choice>
              <mc:Fallback>
                <p:oleObj name="משוואה" r:id="rId4" imgW="837836" imgH="4316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02200"/>
                        <a:ext cx="16700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57925" y="4724400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Symbol" pitchFamily="18" charset="2"/>
              </a:rPr>
              <a:t>s</a:t>
            </a:r>
            <a:endParaRPr lang="en-GB" sz="2400" dirty="0">
              <a:latin typeface="Symbol" pitchFamily="18" charset="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2725" y="1889125"/>
            <a:ext cx="3982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Equipartition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itchFamily="18" charset="2"/>
              </a:rPr>
              <a:t>s~1;</a:t>
            </a:r>
            <a:r>
              <a:rPr lang="en-US" sz="2400" dirty="0" smtClean="0"/>
              <a:t> </a:t>
            </a:r>
            <a:r>
              <a:rPr lang="en-US" sz="2400" dirty="0" err="1">
                <a:latin typeface="Symbol" pitchFamily="18" charset="2"/>
              </a:rPr>
              <a:t>g~g</a:t>
            </a:r>
            <a:r>
              <a:rPr lang="en-US" sz="2400" baseline="-25000" dirty="0" err="1"/>
              <a:t>max</a:t>
            </a:r>
            <a:r>
              <a:rPr lang="en-US" sz="2400" dirty="0"/>
              <a:t>, at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44879"/>
              </p:ext>
            </p:extLst>
          </p:nvPr>
        </p:nvGraphicFramePr>
        <p:xfrm>
          <a:off x="4129087" y="1828800"/>
          <a:ext cx="17383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7" name="משוואה" r:id="rId6" imgW="723600" imgH="241200" progId="Equation.3">
                  <p:embed/>
                </p:oleObj>
              </mc:Choice>
              <mc:Fallback>
                <p:oleObj name="משוואה" r:id="rId6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7" y="1828800"/>
                        <a:ext cx="173831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1219200"/>
            <a:ext cx="34195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1. Equilibrium </a:t>
            </a:r>
            <a:r>
              <a:rPr lang="en-US" sz="2400" dirty="0" smtClean="0">
                <a:solidFill>
                  <a:schemeClr val="accent2"/>
                </a:solidFill>
              </a:rPr>
              <a:t>jet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</a:rPr>
              <a:t>cont</a:t>
            </a:r>
            <a:r>
              <a:rPr lang="en-US" sz="2400" dirty="0" smtClean="0">
                <a:solidFill>
                  <a:schemeClr val="accent2"/>
                </a:solidFill>
              </a:rPr>
              <a:t>) 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791241"/>
              </p:ext>
            </p:extLst>
          </p:nvPr>
        </p:nvGraphicFramePr>
        <p:xfrm>
          <a:off x="436563" y="2971800"/>
          <a:ext cx="326398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8" name="משוואה" r:id="rId8" imgW="1473200" imgH="241300" progId="Equation.3">
                  <p:embed/>
                </p:oleObj>
              </mc:Choice>
              <mc:Fallback>
                <p:oleObj name="משוואה" r:id="rId8" imgW="14732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971800"/>
                        <a:ext cx="3263984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4953000" y="55626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0325" y="3505200"/>
            <a:ext cx="311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Symbol" pitchFamily="18" charset="2"/>
              </a:rPr>
              <a:t>g</a:t>
            </a:r>
            <a:endParaRPr lang="en-GB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765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699" name="Object 5"/>
          <p:cNvGraphicFramePr>
            <a:graphicFrameLocks noChangeAspect="1"/>
          </p:cNvGraphicFramePr>
          <p:nvPr/>
        </p:nvGraphicFramePr>
        <p:xfrm>
          <a:off x="250825" y="2060575"/>
          <a:ext cx="43783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2" name="משוואה" r:id="rId4" imgW="1879600" imgH="431800" progId="Equation.3">
                  <p:embed/>
                </p:oleObj>
              </mc:Choice>
              <mc:Fallback>
                <p:oleObj name="משוואה" r:id="rId4" imgW="1879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60575"/>
                        <a:ext cx="43783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52278"/>
              </p:ext>
            </p:extLst>
          </p:nvPr>
        </p:nvGraphicFramePr>
        <p:xfrm>
          <a:off x="0" y="3351213"/>
          <a:ext cx="57499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" name="משוואה" r:id="rId6" imgW="2260440" imgH="330120" progId="Equation.3">
                  <p:embed/>
                </p:oleObj>
              </mc:Choice>
              <mc:Fallback>
                <p:oleObj name="משוואה" r:id="rId6" imgW="2260440" imgH="330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1213"/>
                        <a:ext cx="574992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7620000" y="4589463"/>
          <a:ext cx="9906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" name="משוואה" r:id="rId8" imgW="520474" imgH="190417" progId="Equation.3">
                  <p:embed/>
                </p:oleObj>
              </mc:Choice>
              <mc:Fallback>
                <p:oleObj name="משוואה" r:id="rId8" imgW="520474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89463"/>
                        <a:ext cx="9906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8"/>
          <p:cNvGraphicFramePr>
            <a:graphicFrameLocks noChangeAspect="1"/>
          </p:cNvGraphicFramePr>
          <p:nvPr/>
        </p:nvGraphicFramePr>
        <p:xfrm>
          <a:off x="8153400" y="2757488"/>
          <a:ext cx="9144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" name="משוואה" r:id="rId10" imgW="444114" imgH="177646" progId="Equation.3">
                  <p:embed/>
                </p:oleObj>
              </mc:Choice>
              <mc:Fallback>
                <p:oleObj name="משוואה" r:id="rId10" imgW="444114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757488"/>
                        <a:ext cx="9144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179976"/>
              </p:ext>
            </p:extLst>
          </p:nvPr>
        </p:nvGraphicFramePr>
        <p:xfrm>
          <a:off x="395288" y="4659313"/>
          <a:ext cx="3048000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6" name="משוואה" r:id="rId12" imgW="1536033" imgH="723586" progId="Equation.3">
                  <p:embed/>
                </p:oleObj>
              </mc:Choice>
              <mc:Fallback>
                <p:oleObj name="משוואה" r:id="rId12" imgW="1536033" imgH="72358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659313"/>
                        <a:ext cx="3048000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1116013" y="115888"/>
            <a:ext cx="7921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MHD jet confined by the external pressure (cont)</a:t>
            </a:r>
          </a:p>
        </p:txBody>
      </p:sp>
      <p:graphicFrame>
        <p:nvGraphicFramePr>
          <p:cNvPr id="29705" name="Object 10"/>
          <p:cNvGraphicFramePr>
            <a:graphicFrameLocks noChangeAspect="1"/>
          </p:cNvGraphicFramePr>
          <p:nvPr/>
        </p:nvGraphicFramePr>
        <p:xfrm>
          <a:off x="3059113" y="508000"/>
          <a:ext cx="30257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" name="משוואה" r:id="rId14" imgW="1168400" imgH="469900" progId="Equation.3">
                  <p:embed/>
                </p:oleObj>
              </mc:Choice>
              <mc:Fallback>
                <p:oleObj name="משוואה" r:id="rId14" imgW="1168400" imgH="469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08000"/>
                        <a:ext cx="3025775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Box 1"/>
          <p:cNvSpPr txBox="1">
            <a:spLocks noChangeArrowheads="1"/>
          </p:cNvSpPr>
          <p:nvPr/>
        </p:nvSpPr>
        <p:spPr bwMode="auto">
          <a:xfrm>
            <a:off x="228600" y="1524000"/>
            <a:ext cx="3757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2. Non-equilibrium jet;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k&gt;2</a:t>
            </a:r>
            <a:endParaRPr 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16237"/>
              </p:ext>
            </p:extLst>
          </p:nvPr>
        </p:nvGraphicFramePr>
        <p:xfrm>
          <a:off x="500063" y="1981200"/>
          <a:ext cx="68421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Equation" r:id="rId3" imgW="3263760" imgH="469800" progId="Equation.DSMT4">
                  <p:embed/>
                </p:oleObj>
              </mc:Choice>
              <mc:Fallback>
                <p:oleObj name="Equation" r:id="rId3" imgW="3263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981200"/>
                        <a:ext cx="684212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16013" y="115888"/>
            <a:ext cx="7921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MHD jet confined by the external pressure (cont)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295400"/>
            <a:ext cx="4698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</a:rPr>
              <a:t>2. Non-equilibrium jet; </a:t>
            </a:r>
            <a:r>
              <a:rPr lang="en-US" sz="2400" dirty="0" smtClean="0">
                <a:solidFill>
                  <a:schemeClr val="accent2"/>
                </a:solidFill>
                <a:latin typeface="Symbol" pitchFamily="18" charset="2"/>
              </a:rPr>
              <a:t>k&gt;2,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cont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81000" y="3403937"/>
            <a:ext cx="73914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CC"/>
                </a:solidFill>
              </a:rPr>
              <a:t>In </a:t>
            </a:r>
            <a:r>
              <a:rPr lang="en-US" altLang="en-US" sz="2400" dirty="0" smtClean="0">
                <a:solidFill>
                  <a:srgbClr val="3333CC"/>
                </a:solidFill>
              </a:rPr>
              <a:t>a layer that remains in causal contact with the external boundary of the jet, the flow is accelerated up to </a:t>
            </a:r>
            <a:r>
              <a:rPr lang="en-US" altLang="en-US" sz="2400" dirty="0" err="1" smtClean="0">
                <a:solidFill>
                  <a:srgbClr val="3333CC"/>
                </a:solidFill>
                <a:latin typeface="Symbol" panose="05050102010706020507" pitchFamily="18" charset="2"/>
              </a:rPr>
              <a:t>g~g</a:t>
            </a:r>
            <a:r>
              <a:rPr lang="en-US" altLang="en-US" sz="2400" baseline="-25000" dirty="0" err="1" smtClean="0">
                <a:solidFill>
                  <a:srgbClr val="3333CC"/>
                </a:solidFill>
                <a:latin typeface="+mn-lt"/>
              </a:rPr>
              <a:t>max</a:t>
            </a:r>
            <a:r>
              <a:rPr lang="en-US" altLang="en-US" sz="2400" dirty="0" smtClean="0">
                <a:solidFill>
                  <a:srgbClr val="3333CC"/>
                </a:solidFill>
                <a:latin typeface="+mn-lt"/>
              </a:rPr>
              <a:t>, </a:t>
            </a:r>
            <a:r>
              <a:rPr lang="en-US" altLang="en-US" sz="2400" dirty="0" smtClean="0">
                <a:solidFill>
                  <a:srgbClr val="3333CC"/>
                </a:solidFill>
                <a:latin typeface="Symbol" panose="05050102010706020507" pitchFamily="18" charset="2"/>
              </a:rPr>
              <a:t>s~1.</a:t>
            </a:r>
            <a:endParaRPr lang="en-US" altLang="en-US" sz="2400" dirty="0">
              <a:solidFill>
                <a:srgbClr val="3333CC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chemeClr val="hlink"/>
                </a:solidFill>
              </a:rPr>
              <a:t>                 </a:t>
            </a:r>
            <a:r>
              <a:rPr lang="en-US" altLang="en-US" sz="2000" dirty="0" smtClean="0"/>
              <a:t>  </a:t>
            </a:r>
            <a:endParaRPr lang="en-US" altLang="en-US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4087813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0600" y="115888"/>
            <a:ext cx="7921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MHD jet confined by the external pressure (cont)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" y="1976735"/>
            <a:ext cx="313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</a:rPr>
              <a:t>2. </a:t>
            </a:r>
            <a:r>
              <a:rPr lang="en-US" sz="2400" dirty="0" smtClean="0">
                <a:solidFill>
                  <a:schemeClr val="accent2"/>
                </a:solidFill>
              </a:rPr>
              <a:t>A special case; </a:t>
            </a:r>
            <a:r>
              <a:rPr lang="en-US" sz="2400" dirty="0" smtClean="0">
                <a:solidFill>
                  <a:schemeClr val="accent2"/>
                </a:solidFill>
                <a:latin typeface="Symbol" pitchFamily="18" charset="2"/>
              </a:rPr>
              <a:t>k=2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41003"/>
            <a:ext cx="4552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At </a:t>
            </a:r>
            <a:r>
              <a:rPr lang="en-US" sz="2400" dirty="0" smtClean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&lt;1/4, the flow is accelerated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till </a:t>
            </a:r>
            <a:r>
              <a:rPr lang="en-US" sz="2400" dirty="0" smtClean="0">
                <a:solidFill>
                  <a:schemeClr val="accent2"/>
                </a:solidFill>
                <a:latin typeface="Symbol" pitchFamily="18" charset="2"/>
              </a:rPr>
              <a:t>s~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1 and then collapses.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708275"/>
              </p:ext>
            </p:extLst>
          </p:nvPr>
        </p:nvGraphicFramePr>
        <p:xfrm>
          <a:off x="5884862" y="990600"/>
          <a:ext cx="15827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8" name="משוואה" r:id="rId4" imgW="622080" imgH="291960" progId="Equation.3">
                  <p:embed/>
                </p:oleObj>
              </mc:Choice>
              <mc:Fallback>
                <p:oleObj name="משוואה" r:id="rId4" imgW="622080" imgH="291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2" y="990600"/>
                        <a:ext cx="15827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505932"/>
              </p:ext>
            </p:extLst>
          </p:nvPr>
        </p:nvGraphicFramePr>
        <p:xfrm>
          <a:off x="3059113" y="687387"/>
          <a:ext cx="30257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9" name="משוואה" r:id="rId6" imgW="1168400" imgH="469900" progId="Equation.3">
                  <p:embed/>
                </p:oleObj>
              </mc:Choice>
              <mc:Fallback>
                <p:oleObj name="משוואה" r:id="rId6" imgW="1168400" imgH="469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687387"/>
                        <a:ext cx="3025775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743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At </a:t>
            </a:r>
            <a:r>
              <a:rPr lang="en-US" sz="2400" dirty="0" smtClean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&lt;1/4, the flow is parabolic and goes to infinity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170340" y="152400"/>
            <a:ext cx="5840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800" dirty="0" err="1">
                <a:solidFill>
                  <a:srgbClr val="C00000"/>
                </a:solidFill>
              </a:rPr>
              <a:t>D</a:t>
            </a:r>
            <a:r>
              <a:rPr lang="en-US" sz="2800" dirty="0" err="1" smtClean="0">
                <a:solidFill>
                  <a:srgbClr val="C00000"/>
                </a:solidFill>
              </a:rPr>
              <a:t>issipationless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MHD </a:t>
            </a:r>
            <a:r>
              <a:rPr lang="en-US" sz="2800" dirty="0" smtClean="0">
                <a:solidFill>
                  <a:srgbClr val="C00000"/>
                </a:solidFill>
              </a:rPr>
              <a:t>jets; summary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0857" y="1700808"/>
            <a:ext cx="8029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000" dirty="0">
                <a:solidFill>
                  <a:srgbClr val="3333CC"/>
                </a:solidFill>
              </a:rPr>
              <a:t>2</a:t>
            </a:r>
            <a:r>
              <a:rPr lang="en-US" sz="2000" dirty="0" smtClean="0">
                <a:solidFill>
                  <a:srgbClr val="3333CC"/>
                </a:solidFill>
              </a:rPr>
              <a:t>. </a:t>
            </a:r>
            <a:r>
              <a:rPr lang="en-GB" sz="2000" dirty="0">
                <a:solidFill>
                  <a:srgbClr val="3333CC"/>
                </a:solidFill>
              </a:rPr>
              <a:t>The acceleration zone spans a large range of scales </a:t>
            </a:r>
            <a:r>
              <a:rPr lang="en-US" sz="2000" dirty="0" smtClean="0">
                <a:solidFill>
                  <a:srgbClr val="3333CC"/>
                </a:solidFill>
              </a:rPr>
              <a:t>. </a:t>
            </a:r>
            <a:endParaRPr lang="en-US" sz="20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209800"/>
            <a:ext cx="85756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000" dirty="0">
                <a:solidFill>
                  <a:srgbClr val="3333CC"/>
                </a:solidFill>
              </a:rPr>
              <a:t>3</a:t>
            </a:r>
            <a:r>
              <a:rPr lang="en-US" sz="2000" dirty="0" smtClean="0">
                <a:solidFill>
                  <a:srgbClr val="3333CC"/>
                </a:solidFill>
              </a:rPr>
              <a:t>. Acceleration up to </a:t>
            </a:r>
            <a:r>
              <a:rPr lang="en-US" sz="2000" dirty="0" err="1" smtClean="0">
                <a:solidFill>
                  <a:srgbClr val="3333CC"/>
                </a:solidFill>
              </a:rPr>
              <a:t>equipartition</a:t>
            </a:r>
            <a:r>
              <a:rPr lang="en-US" sz="2000" dirty="0" smtClean="0">
                <a:solidFill>
                  <a:srgbClr val="3333CC"/>
                </a:solidFill>
              </a:rPr>
              <a:t> between the magnetic and kinetic</a:t>
            </a:r>
          </a:p>
          <a:p>
            <a:pPr algn="l" rtl="0" eaLnBrk="1" hangingPunct="1"/>
            <a:r>
              <a:rPr lang="en-US" sz="2000" dirty="0">
                <a:solidFill>
                  <a:srgbClr val="3333CC"/>
                </a:solidFill>
              </a:rPr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   energy (</a:t>
            </a:r>
            <a:r>
              <a:rPr lang="en-US" sz="2000" dirty="0" smtClean="0">
                <a:solidFill>
                  <a:srgbClr val="3333CC"/>
                </a:solidFill>
                <a:latin typeface="Symbol" pitchFamily="18" charset="2"/>
              </a:rPr>
              <a:t>s~1</a:t>
            </a:r>
            <a:r>
              <a:rPr lang="en-US" sz="2000" dirty="0" smtClean="0">
                <a:solidFill>
                  <a:srgbClr val="3333CC"/>
                </a:solidFill>
              </a:rPr>
              <a:t>) </a:t>
            </a:r>
            <a:r>
              <a:rPr lang="en-US" sz="2000" dirty="0">
                <a:solidFill>
                  <a:srgbClr val="3333CC"/>
                </a:solidFill>
              </a:rPr>
              <a:t>is </a:t>
            </a:r>
            <a:r>
              <a:rPr lang="en-US" sz="2000" dirty="0" smtClean="0">
                <a:solidFill>
                  <a:srgbClr val="3333CC"/>
                </a:solidFill>
              </a:rPr>
              <a:t>possible in causally connected flows </a:t>
            </a:r>
            <a:r>
              <a:rPr lang="en-US" sz="2000" dirty="0">
                <a:solidFill>
                  <a:srgbClr val="3333CC"/>
                </a:solidFill>
              </a:rPr>
              <a:t>(           </a:t>
            </a:r>
            <a:r>
              <a:rPr lang="en-US" sz="2000" dirty="0" smtClean="0">
                <a:solidFill>
                  <a:srgbClr val="3333CC"/>
                </a:solidFill>
              </a:rPr>
              <a:t>      </a:t>
            </a:r>
            <a:r>
              <a:rPr lang="en-US" sz="2000" dirty="0" smtClean="0">
                <a:solidFill>
                  <a:srgbClr val="3333CC"/>
                </a:solidFill>
                <a:latin typeface="Symbol" pitchFamily="18" charset="2"/>
              </a:rPr>
              <a:t>).</a:t>
            </a:r>
          </a:p>
          <a:p>
            <a:pPr marL="342900" indent="-342900" algn="l" rtl="0" eaLnBrk="1" hangingPunct="1">
              <a:buFont typeface="Symbol"/>
              <a:buChar char=" "/>
            </a:pPr>
            <a:r>
              <a:rPr lang="en-GB" sz="2000" dirty="0" smtClean="0">
                <a:solidFill>
                  <a:srgbClr val="3333CC"/>
                </a:solidFill>
              </a:rPr>
              <a:t>Transition </a:t>
            </a:r>
            <a:r>
              <a:rPr lang="en-GB" sz="2000" dirty="0">
                <a:solidFill>
                  <a:srgbClr val="3333CC"/>
                </a:solidFill>
              </a:rPr>
              <a:t>to the matter dominated stage</a:t>
            </a:r>
            <a:r>
              <a:rPr lang="en-GB" sz="2000" dirty="0" smtClean="0">
                <a:solidFill>
                  <a:srgbClr val="3333CC"/>
                </a:solidFill>
              </a:rPr>
              <a:t>, </a:t>
            </a:r>
            <a:r>
              <a:rPr lang="en-GB" sz="2000" dirty="0" smtClean="0">
                <a:solidFill>
                  <a:srgbClr val="3333CC"/>
                </a:solidFill>
                <a:latin typeface="Symbol" pitchFamily="18" charset="2"/>
              </a:rPr>
              <a:t>s~0.1</a:t>
            </a:r>
            <a:r>
              <a:rPr lang="en-GB" sz="2000" dirty="0">
                <a:solidFill>
                  <a:srgbClr val="3333CC"/>
                </a:solidFill>
                <a:latin typeface="Symbol" pitchFamily="18" charset="2"/>
              </a:rPr>
              <a:t>, </a:t>
            </a:r>
            <a:r>
              <a:rPr lang="en-GB" sz="2000" dirty="0" smtClean="0">
                <a:solidFill>
                  <a:srgbClr val="3333CC"/>
                </a:solidFill>
              </a:rPr>
              <a:t>could </a:t>
            </a:r>
            <a:r>
              <a:rPr lang="en-GB" sz="2000" dirty="0">
                <a:solidFill>
                  <a:srgbClr val="3333CC"/>
                </a:solidFill>
              </a:rPr>
              <a:t>occur only at </a:t>
            </a:r>
            <a:endParaRPr lang="en-GB" sz="2000" dirty="0" smtClean="0">
              <a:solidFill>
                <a:srgbClr val="3333CC"/>
              </a:solidFill>
            </a:endParaRPr>
          </a:p>
          <a:p>
            <a:pPr marL="342900" indent="-342900" algn="l" rtl="0" eaLnBrk="1" hangingPunct="1">
              <a:buFont typeface="Symbol"/>
              <a:buChar char=" "/>
            </a:pPr>
            <a:r>
              <a:rPr lang="en-GB" sz="2000" dirty="0" smtClean="0">
                <a:solidFill>
                  <a:srgbClr val="3333CC"/>
                </a:solidFill>
              </a:rPr>
              <a:t>an </a:t>
            </a:r>
            <a:r>
              <a:rPr lang="en-GB" sz="2000" dirty="0">
                <a:solidFill>
                  <a:srgbClr val="3333CC"/>
                </a:solidFill>
              </a:rPr>
              <a:t>unreasonably large scale.</a:t>
            </a:r>
          </a:p>
          <a:p>
            <a:pPr algn="l" rtl="0" eaLnBrk="1" hangingPunct="1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766137"/>
            <a:ext cx="8651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/>
            <a:r>
              <a:rPr lang="en-US" sz="2000" dirty="0">
                <a:solidFill>
                  <a:srgbClr val="3333CC"/>
                </a:solidFill>
              </a:rPr>
              <a:t>4</a:t>
            </a:r>
            <a:r>
              <a:rPr lang="en-US" sz="2000" dirty="0" smtClean="0">
                <a:solidFill>
                  <a:srgbClr val="3333CC"/>
                </a:solidFill>
              </a:rPr>
              <a:t>. These </a:t>
            </a:r>
            <a:r>
              <a:rPr lang="en-US" sz="2000" dirty="0">
                <a:solidFill>
                  <a:srgbClr val="3333CC"/>
                </a:solidFill>
              </a:rPr>
              <a:t>conditions are rather restrictive. It seems that in real systems, </a:t>
            </a:r>
            <a:endParaRPr lang="en-US" sz="2000" dirty="0" smtClean="0">
              <a:solidFill>
                <a:srgbClr val="3333CC"/>
              </a:solidFill>
            </a:endParaRPr>
          </a:p>
          <a:p>
            <a:pPr algn="l" rtl="0" eaLnBrk="1" hangingPunct="1"/>
            <a:r>
              <a:rPr lang="en-US" sz="2000" dirty="0">
                <a:solidFill>
                  <a:srgbClr val="3333CC"/>
                </a:solidFill>
              </a:rPr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    some </a:t>
            </a:r>
            <a:r>
              <a:rPr lang="en-US" sz="2000" dirty="0">
                <a:solidFill>
                  <a:srgbClr val="3333CC"/>
                </a:solidFill>
              </a:rPr>
              <a:t>sort of </a:t>
            </a:r>
            <a:r>
              <a:rPr lang="en-US" sz="2000" dirty="0" smtClean="0">
                <a:solidFill>
                  <a:srgbClr val="3333CC"/>
                </a:solidFill>
              </a:rPr>
              <a:t>dissipation </a:t>
            </a:r>
            <a:r>
              <a:rPr lang="en-US" sz="2000" dirty="0">
                <a:solidFill>
                  <a:srgbClr val="3333CC"/>
                </a:solidFill>
              </a:rPr>
              <a:t>is necessary in order to utilize </a:t>
            </a:r>
            <a:r>
              <a:rPr lang="en-US" sz="2000" dirty="0" smtClean="0">
                <a:solidFill>
                  <a:srgbClr val="3333CC"/>
                </a:solidFill>
              </a:rPr>
              <a:t>the </a:t>
            </a:r>
          </a:p>
          <a:p>
            <a:pPr algn="l" rtl="0" eaLnBrk="1" hangingPunct="1"/>
            <a:r>
              <a:rPr lang="en-US" sz="2000" dirty="0">
                <a:solidFill>
                  <a:srgbClr val="3333CC"/>
                </a:solidFill>
              </a:rPr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    </a:t>
            </a:r>
            <a:r>
              <a:rPr lang="en-US" sz="2000" dirty="0" smtClean="0">
                <a:solidFill>
                  <a:srgbClr val="3333CC"/>
                </a:solidFill>
              </a:rPr>
              <a:t>electromagnetic </a:t>
            </a:r>
            <a:r>
              <a:rPr lang="en-US" sz="2000" dirty="0">
                <a:solidFill>
                  <a:srgbClr val="3333CC"/>
                </a:solidFill>
              </a:rPr>
              <a:t>energy completely.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000262"/>
              </p:ext>
            </p:extLst>
          </p:nvPr>
        </p:nvGraphicFramePr>
        <p:xfrm>
          <a:off x="6755076" y="2663605"/>
          <a:ext cx="1273308" cy="38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Equation" r:id="rId3" imgW="672840" imgH="203040" progId="Equation.DSMT4">
                  <p:embed/>
                </p:oleObj>
              </mc:Choice>
              <mc:Fallback>
                <p:oleObj name="Equation" r:id="rId3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5076" y="2663605"/>
                        <a:ext cx="1273308" cy="38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6" y="836712"/>
            <a:ext cx="8029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 rtl="0" eaLnBrk="1" hangingPunct="1">
              <a:buAutoNum type="arabicPeriod"/>
            </a:pPr>
            <a:r>
              <a:rPr lang="en-US" sz="2000" dirty="0" smtClean="0">
                <a:solidFill>
                  <a:srgbClr val="3333CC"/>
                </a:solidFill>
              </a:rPr>
              <a:t>Externally confined </a:t>
            </a:r>
            <a:r>
              <a:rPr lang="en-US" sz="2000" dirty="0" err="1" smtClean="0">
                <a:solidFill>
                  <a:srgbClr val="3333CC"/>
                </a:solidFill>
              </a:rPr>
              <a:t>Poynting</a:t>
            </a:r>
            <a:r>
              <a:rPr lang="en-US" sz="2000" dirty="0" smtClean="0">
                <a:solidFill>
                  <a:srgbClr val="3333CC"/>
                </a:solidFill>
              </a:rPr>
              <a:t> dominated outflows are efficiently</a:t>
            </a:r>
          </a:p>
          <a:p>
            <a:pPr algn="l" rtl="0" eaLnBrk="1" hangingPunct="1"/>
            <a:r>
              <a:rPr lang="en-US" sz="2000" dirty="0">
                <a:solidFill>
                  <a:srgbClr val="3333CC"/>
                </a:solidFill>
              </a:rPr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     collimated and accelerated to high Lorentz factors</a:t>
            </a:r>
            <a:r>
              <a:rPr lang="en-US" sz="2000" dirty="0" smtClean="0">
                <a:solidFill>
                  <a:schemeClr val="accent2"/>
                </a:solidFill>
              </a:rPr>
              <a:t>.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66800" y="3810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rtl="0">
              <a:defRPr/>
            </a:pPr>
            <a:r>
              <a:rPr lang="en-US" dirty="0"/>
              <a:t>The kinetic energy is released at shocks. But most of the flow energy could be released at a shock only if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&lt;0.1-0.2</a:t>
            </a:r>
            <a:r>
              <a:rPr lang="en-US" dirty="0"/>
              <a:t>. Only such a flow could be considered as matter dominated</a:t>
            </a:r>
            <a:endParaRPr lang="en-GB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438400" cy="199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618163" y="5036403"/>
            <a:ext cx="3346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1600" dirty="0" smtClean="0"/>
              <a:t>f- </a:t>
            </a:r>
            <a:r>
              <a:rPr lang="en-US" sz="1600" dirty="0"/>
              <a:t>fraction of energy transferred to the </a:t>
            </a:r>
            <a:r>
              <a:rPr lang="en-US" sz="1600" dirty="0"/>
              <a:t>plasma at </a:t>
            </a:r>
            <a:r>
              <a:rPr lang="en-US" sz="1600" dirty="0" smtClean="0"/>
              <a:t>a relativistic </a:t>
            </a:r>
            <a:r>
              <a:rPr lang="en-US" sz="1600" dirty="0"/>
              <a:t>shock.</a:t>
            </a:r>
          </a:p>
          <a:p>
            <a:pPr rtl="0" eaLnBrk="1" hangingPunct="1"/>
            <a:r>
              <a:rPr lang="en-US" sz="1600" dirty="0" smtClean="0"/>
              <a:t> </a:t>
            </a:r>
            <a:r>
              <a:rPr lang="en-US" sz="1600" dirty="0"/>
              <a:t>Compression ratio = c/v</a:t>
            </a:r>
            <a:r>
              <a:rPr lang="en-US" sz="1600" baseline="-25000" dirty="0"/>
              <a:t>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43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755650" y="549275"/>
            <a:ext cx="7410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800">
                <a:solidFill>
                  <a:srgbClr val="C00000"/>
                </a:solidFill>
              </a:rPr>
              <a:t>Beyond the ideal MHD:</a:t>
            </a:r>
          </a:p>
          <a:p>
            <a:pPr algn="ctr" rtl="0" eaLnBrk="1" hangingPunct="1"/>
            <a:r>
              <a:rPr lang="en-US" sz="2400">
                <a:solidFill>
                  <a:srgbClr val="C00000"/>
                </a:solidFill>
              </a:rPr>
              <a:t> magnetic dissipation in Poynting dominated outflows</a:t>
            </a:r>
            <a:endParaRPr lang="en-GB" sz="2400">
              <a:solidFill>
                <a:srgbClr val="C00000"/>
              </a:solidFill>
            </a:endParaRPr>
          </a:p>
        </p:txBody>
      </p:sp>
      <p:pic>
        <p:nvPicPr>
          <p:cNvPr id="41987" name="Picture 5" descr="re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916113"/>
            <a:ext cx="3671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5992813" y="2701925"/>
            <a:ext cx="1531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current sheet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107950" y="2057400"/>
            <a:ext cx="5092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400" dirty="0">
                <a:solidFill>
                  <a:srgbClr val="333399"/>
                </a:solidFill>
              </a:rPr>
              <a:t>The magnetic energy could be extracted via anomalous </a:t>
            </a:r>
            <a:r>
              <a:rPr lang="en-US" sz="2400" dirty="0" smtClean="0">
                <a:solidFill>
                  <a:srgbClr val="333399"/>
                </a:solidFill>
              </a:rPr>
              <a:t>dissipation</a:t>
            </a:r>
          </a:p>
          <a:p>
            <a:pPr rtl="0" eaLnBrk="1" hangingPunct="1"/>
            <a:r>
              <a:rPr lang="en-US" sz="2400" dirty="0">
                <a:solidFill>
                  <a:srgbClr val="333399"/>
                </a:solidFill>
              </a:rPr>
              <a:t>t</a:t>
            </a:r>
            <a:r>
              <a:rPr lang="en-US" sz="2400" dirty="0" smtClean="0">
                <a:solidFill>
                  <a:srgbClr val="333399"/>
                </a:solidFill>
              </a:rPr>
              <a:t>hat comes into play if the magnetic field varies at </a:t>
            </a:r>
            <a:r>
              <a:rPr lang="en-US" sz="2400" dirty="0" err="1" smtClean="0">
                <a:solidFill>
                  <a:srgbClr val="333399"/>
                </a:solidFill>
              </a:rPr>
              <a:t>micoscopic</a:t>
            </a:r>
            <a:r>
              <a:rPr lang="en-US" sz="2400" dirty="0" smtClean="0">
                <a:solidFill>
                  <a:srgbClr val="333399"/>
                </a:solidFill>
              </a:rPr>
              <a:t> scale (e.g.,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>
                <a:solidFill>
                  <a:srgbClr val="333399"/>
                </a:solidFill>
              </a:rPr>
              <a:t>in narrow current </a:t>
            </a:r>
            <a:r>
              <a:rPr lang="en-US" sz="2400" dirty="0" smtClean="0">
                <a:solidFill>
                  <a:srgbClr val="333399"/>
                </a:solidFill>
              </a:rPr>
              <a:t>sheets).</a:t>
            </a:r>
            <a:endParaRPr lang="en-GB" sz="2400" dirty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950" y="4149725"/>
            <a:ext cx="5578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400">
                <a:solidFill>
                  <a:srgbClr val="CC3300"/>
                </a:solidFill>
              </a:rPr>
              <a:t>How differently oriented magnetic field</a:t>
            </a:r>
          </a:p>
          <a:p>
            <a:pPr rtl="0" eaLnBrk="1" hangingPunct="1"/>
            <a:r>
              <a:rPr lang="en-US" sz="2400">
                <a:solidFill>
                  <a:srgbClr val="CC3300"/>
                </a:solidFill>
              </a:rPr>
              <a:t>lines could come close to each other?</a:t>
            </a:r>
            <a:endParaRPr lang="en-GB" sz="240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" y="5229225"/>
            <a:ext cx="8766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buFontTx/>
              <a:buAutoNum type="arabicPeriod"/>
            </a:pPr>
            <a:r>
              <a:rPr lang="en-US" sz="2400">
                <a:solidFill>
                  <a:srgbClr val="333399"/>
                </a:solidFill>
              </a:rPr>
              <a:t>Global MHD instabilities could disrupt the regular structure of the magnetic field thus liberating the magnetic energy. </a:t>
            </a:r>
          </a:p>
          <a:p>
            <a:pPr rtl="0" eaLnBrk="1" hangingPunct="1">
              <a:buFontTx/>
              <a:buAutoNum type="arabicPeriod"/>
            </a:pPr>
            <a:r>
              <a:rPr lang="en-US" sz="2400">
                <a:solidFill>
                  <a:srgbClr val="333399"/>
                </a:solidFill>
              </a:rPr>
              <a:t>Alternating magnetic field could be present in the flow from the very beginning (striped wind).</a:t>
            </a:r>
            <a:endParaRPr lang="en-GB" sz="2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2"/>
          <p:cNvSpPr>
            <a:spLocks noChangeArrowheads="1"/>
          </p:cNvSpPr>
          <p:nvPr/>
        </p:nvSpPr>
        <p:spPr bwMode="auto">
          <a:xfrm>
            <a:off x="2379663" y="260350"/>
            <a:ext cx="354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Global MHD instabilities </a:t>
            </a:r>
            <a:endParaRPr lang="en-GB" sz="2400">
              <a:solidFill>
                <a:srgbClr val="C0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9851" y="1196752"/>
            <a:ext cx="6348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000" dirty="0">
                <a:solidFill>
                  <a:srgbClr val="333399"/>
                </a:solidFill>
              </a:rPr>
              <a:t>The most dangerous is the kink </a:t>
            </a:r>
            <a:r>
              <a:rPr lang="en-US" sz="2000" dirty="0" smtClean="0">
                <a:solidFill>
                  <a:srgbClr val="333399"/>
                </a:solidFill>
              </a:rPr>
              <a:t>instability. </a:t>
            </a:r>
            <a:endParaRPr lang="en-GB" sz="2000" dirty="0">
              <a:solidFill>
                <a:srgbClr val="333399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16" y="476672"/>
            <a:ext cx="2247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461930"/>
            <a:ext cx="4173111" cy="379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81600" y="6272262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600" dirty="0" smtClean="0"/>
              <a:t>Simulations of the kink instability; time is  in units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j</a:t>
            </a:r>
            <a:r>
              <a:rPr lang="en-US" sz="1600" i="1" dirty="0" smtClean="0"/>
              <a:t>/c </a:t>
            </a:r>
            <a:r>
              <a:rPr lang="en-US" sz="1600" dirty="0" smtClean="0"/>
              <a:t>(Mizuno et al 2012)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3501008"/>
            <a:ext cx="502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In expanding jets, the </a:t>
            </a:r>
            <a:r>
              <a:rPr lang="en-US" sz="2000" dirty="0">
                <a:solidFill>
                  <a:srgbClr val="0070C0"/>
                </a:solidFill>
              </a:rPr>
              <a:t>necessary condition for the instability </a:t>
            </a:r>
            <a:r>
              <a:rPr lang="en-US" sz="2000" dirty="0" smtClean="0">
                <a:solidFill>
                  <a:srgbClr val="0070C0"/>
                </a:solidFill>
              </a:rPr>
              <a:t>– strong causal </a:t>
            </a:r>
            <a:r>
              <a:rPr lang="en-US" sz="2000" dirty="0">
                <a:solidFill>
                  <a:srgbClr val="0070C0"/>
                </a:solidFill>
              </a:rPr>
              <a:t>connection, </a:t>
            </a:r>
            <a:r>
              <a:rPr lang="en-US" sz="2000" dirty="0" err="1">
                <a:solidFill>
                  <a:srgbClr val="0070C0"/>
                </a:solidFill>
                <a:latin typeface="Symbol" pitchFamily="18" charset="2"/>
              </a:rPr>
              <a:t>gQ</a:t>
            </a:r>
            <a:r>
              <a:rPr lang="en-US" sz="2000" dirty="0">
                <a:solidFill>
                  <a:srgbClr val="0070C0"/>
                </a:solidFill>
                <a:latin typeface="Symbol" pitchFamily="18" charset="2"/>
              </a:rPr>
              <a:t>&lt;1.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Not fulfilled in GRBs; fulfilled in AGNs.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48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607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9900"/>
                </a:solidFill>
              </a:rPr>
              <a:t>The instability growth </a:t>
            </a:r>
            <a:r>
              <a:rPr lang="en-US" sz="2000" dirty="0" smtClean="0">
                <a:solidFill>
                  <a:srgbClr val="009900"/>
                </a:solidFill>
              </a:rPr>
              <a:t>rate in the </a:t>
            </a:r>
            <a:r>
              <a:rPr lang="en-US" sz="2000" dirty="0" err="1" smtClean="0">
                <a:solidFill>
                  <a:srgbClr val="009900"/>
                </a:solidFill>
              </a:rPr>
              <a:t>comoving</a:t>
            </a:r>
            <a:r>
              <a:rPr lang="en-US" sz="2000" dirty="0" smtClean="0">
                <a:solidFill>
                  <a:srgbClr val="009900"/>
                </a:solidFill>
              </a:rPr>
              <a:t> frame : </a:t>
            </a:r>
            <a:r>
              <a:rPr lang="en-US" sz="2000" i="1" dirty="0" smtClean="0">
                <a:solidFill>
                  <a:srgbClr val="009900"/>
                </a:solidFill>
                <a:latin typeface="+mn-lt"/>
              </a:rPr>
              <a:t> </a:t>
            </a:r>
            <a:endParaRPr lang="en-US" sz="2000" i="1" dirty="0" smtClean="0">
              <a:solidFill>
                <a:srgbClr val="009900"/>
              </a:solidFill>
              <a:latin typeface="+mn-lt"/>
            </a:endParaRPr>
          </a:p>
          <a:p>
            <a:pPr algn="l" rtl="0"/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For a static column, </a:t>
            </a:r>
            <a:r>
              <a:rPr lang="en-US" sz="2000" i="1" dirty="0" smtClean="0">
                <a:solidFill>
                  <a:srgbClr val="009900"/>
                </a:solidFill>
                <a:latin typeface="Symbol" pitchFamily="18" charset="2"/>
              </a:rPr>
              <a:t>z~0.1. </a:t>
            </a:r>
            <a:endParaRPr lang="en-US" sz="2000" i="1" dirty="0" smtClean="0">
              <a:solidFill>
                <a:srgbClr val="009900"/>
              </a:solidFill>
              <a:latin typeface="+mn-lt"/>
            </a:endParaRPr>
          </a:p>
          <a:p>
            <a:pPr algn="l"/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94565" y="116632"/>
            <a:ext cx="4549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Kink instability in relativistic jets </a:t>
            </a:r>
            <a:endParaRPr lang="en-GB" sz="2400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28769"/>
              </p:ext>
            </p:extLst>
          </p:nvPr>
        </p:nvGraphicFramePr>
        <p:xfrm>
          <a:off x="6351588" y="1724025"/>
          <a:ext cx="283051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3" name="Equation" r:id="rId3" imgW="1790640" imgH="838080" progId="Equation.DSMT4">
                  <p:embed/>
                </p:oleObj>
              </mc:Choice>
              <mc:Fallback>
                <p:oleObj name="Equation" r:id="rId3" imgW="1790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1724025"/>
                        <a:ext cx="283051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89720" y="1276290"/>
            <a:ext cx="275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</a:rPr>
              <a:t>Cylindrical equilibrium:</a:t>
            </a:r>
            <a:endParaRPr lang="en-US" sz="2000" dirty="0">
              <a:solidFill>
                <a:srgbClr val="3333CC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2396"/>
              </p:ext>
            </p:extLst>
          </p:nvPr>
        </p:nvGraphicFramePr>
        <p:xfrm>
          <a:off x="-38100" y="1600200"/>
          <a:ext cx="6482308" cy="82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" name="Equation" r:id="rId5" imgW="3835080" imgH="482400" progId="Equation.DSMT4">
                  <p:embed/>
                </p:oleObj>
              </mc:Choice>
              <mc:Fallback>
                <p:oleObj name="Equation" r:id="rId5" imgW="3835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8100" y="1600200"/>
                        <a:ext cx="6482308" cy="829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3325"/>
              </p:ext>
            </p:extLst>
          </p:nvPr>
        </p:nvGraphicFramePr>
        <p:xfrm>
          <a:off x="5737225" y="504825"/>
          <a:ext cx="9683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5" name="Equation" r:id="rId7" imgW="545760" imgH="444240" progId="Equation.DSMT4">
                  <p:embed/>
                </p:oleObj>
              </mc:Choice>
              <mc:Fallback>
                <p:oleObj name="Equation" r:id="rId7" imgW="54576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504825"/>
                        <a:ext cx="9683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" y="2971800"/>
            <a:ext cx="906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rgbClr val="3333CC"/>
                </a:solidFill>
              </a:rPr>
              <a:t>Simulations of jet launching by a spinning </a:t>
            </a:r>
            <a:r>
              <a:rPr lang="en-US" sz="2000" dirty="0" smtClean="0">
                <a:solidFill>
                  <a:srgbClr val="3333CC"/>
                </a:solidFill>
              </a:rPr>
              <a:t> accreting black hole </a:t>
            </a:r>
            <a:r>
              <a:rPr lang="en-US" sz="2000" dirty="0">
                <a:solidFill>
                  <a:srgbClr val="3333CC"/>
                </a:solidFill>
              </a:rPr>
              <a:t>reveal that in real </a:t>
            </a:r>
            <a:r>
              <a:rPr lang="en-US" sz="2000" dirty="0" err="1">
                <a:solidFill>
                  <a:srgbClr val="3333CC"/>
                </a:solidFill>
              </a:rPr>
              <a:t>Poynting</a:t>
            </a:r>
            <a:r>
              <a:rPr lang="en-US" sz="2000" dirty="0">
                <a:solidFill>
                  <a:srgbClr val="3333CC"/>
                </a:solidFill>
              </a:rPr>
              <a:t>-dominated jets, the </a:t>
            </a:r>
            <a:r>
              <a:rPr lang="en-US" sz="2000" dirty="0" err="1" smtClean="0">
                <a:solidFill>
                  <a:srgbClr val="3333CC"/>
                </a:solidFill>
              </a:rPr>
              <a:t>poloidal</a:t>
            </a:r>
            <a:r>
              <a:rPr lang="en-US" sz="2000" dirty="0" smtClean="0">
                <a:solidFill>
                  <a:srgbClr val="3333CC"/>
                </a:solidFill>
              </a:rPr>
              <a:t> field </a:t>
            </a:r>
            <a:r>
              <a:rPr lang="en-US" sz="2000" dirty="0">
                <a:solidFill>
                  <a:srgbClr val="3333CC"/>
                </a:solidFill>
              </a:rPr>
              <a:t>is very close to uniform (</a:t>
            </a:r>
            <a:r>
              <a:rPr lang="en-US" sz="2000" dirty="0" err="1">
                <a:solidFill>
                  <a:srgbClr val="3333CC"/>
                </a:solidFill>
              </a:rPr>
              <a:t>Tchekhovskoy</a:t>
            </a:r>
            <a:r>
              <a:rPr lang="en-US" sz="2000" dirty="0">
                <a:solidFill>
                  <a:srgbClr val="3333CC"/>
                </a:solidFill>
              </a:rPr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 et </a:t>
            </a:r>
            <a:r>
              <a:rPr lang="en-US" sz="2000" dirty="0">
                <a:solidFill>
                  <a:srgbClr val="3333CC"/>
                </a:solidFill>
              </a:rPr>
              <a:t>al. </a:t>
            </a:r>
            <a:r>
              <a:rPr lang="en-US" sz="2000" dirty="0" smtClean="0">
                <a:solidFill>
                  <a:srgbClr val="3333CC"/>
                </a:solidFill>
              </a:rPr>
              <a:t>‘08). </a:t>
            </a:r>
            <a:r>
              <a:rPr lang="en-US" sz="2000" dirty="0" smtClean="0">
                <a:solidFill>
                  <a:srgbClr val="C00000"/>
                </a:solidFill>
              </a:rPr>
              <a:t>The kink </a:t>
            </a:r>
            <a:r>
              <a:rPr lang="en-US" sz="2000" dirty="0">
                <a:solidFill>
                  <a:srgbClr val="C00000"/>
                </a:solidFill>
              </a:rPr>
              <a:t>instability </a:t>
            </a:r>
            <a:r>
              <a:rPr lang="en-US" sz="2000" dirty="0" smtClean="0">
                <a:solidFill>
                  <a:srgbClr val="C00000"/>
                </a:solidFill>
              </a:rPr>
              <a:t>is saturated </a:t>
            </a:r>
            <a:r>
              <a:rPr lang="en-US" sz="2000" dirty="0">
                <a:solidFill>
                  <a:srgbClr val="C00000"/>
                </a:solidFill>
              </a:rPr>
              <a:t>in this case </a:t>
            </a:r>
            <a:r>
              <a:rPr lang="en-US" sz="2000" dirty="0">
                <a:solidFill>
                  <a:srgbClr val="3333CC"/>
                </a:solidFill>
              </a:rPr>
              <a:t>(Mizuno et al </a:t>
            </a:r>
            <a:r>
              <a:rPr lang="en-US" sz="2000" dirty="0" smtClean="0">
                <a:solidFill>
                  <a:srgbClr val="3333CC"/>
                </a:solidFill>
              </a:rPr>
              <a:t>‘12).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495800"/>
            <a:ext cx="838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en-US" sz="2000" dirty="0">
                <a:solidFill>
                  <a:srgbClr val="3333CC"/>
                </a:solidFill>
              </a:rPr>
              <a:t>But when the jet is accelerated up to </a:t>
            </a:r>
            <a:r>
              <a:rPr lang="en-US" sz="2000" i="1" dirty="0">
                <a:solidFill>
                  <a:srgbClr val="3333CC"/>
                </a:solidFill>
              </a:rPr>
              <a:t>σ </a:t>
            </a:r>
            <a:r>
              <a:rPr lang="en-US" sz="2000" dirty="0">
                <a:solidFill>
                  <a:srgbClr val="3333CC"/>
                </a:solidFill>
              </a:rPr>
              <a:t>∼ 1, the poloidal flux is concentrated toward the axis (</a:t>
            </a:r>
            <a:r>
              <a:rPr lang="en-US" sz="2000" dirty="0" err="1">
                <a:solidFill>
                  <a:srgbClr val="3333CC"/>
                </a:solidFill>
              </a:rPr>
              <a:t>Beskin</a:t>
            </a:r>
            <a:r>
              <a:rPr lang="en-US" sz="2000" dirty="0">
                <a:solidFill>
                  <a:srgbClr val="3333CC"/>
                </a:solidFill>
              </a:rPr>
              <a:t>  </a:t>
            </a:r>
            <a:r>
              <a:rPr lang="en-US" sz="2000" dirty="0" err="1">
                <a:solidFill>
                  <a:srgbClr val="3333CC"/>
                </a:solidFill>
              </a:rPr>
              <a:t>Nokhrina</a:t>
            </a:r>
            <a:r>
              <a:rPr lang="en-US" sz="2000" dirty="0">
                <a:solidFill>
                  <a:srgbClr val="3333CC"/>
                </a:solidFill>
              </a:rPr>
              <a:t> ‘09; L ‘09); such a configuration is subject to disruptive kink instability (Mizuno et al ‘12).</a:t>
            </a:r>
          </a:p>
          <a:p>
            <a:pPr algn="l" rtl="0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A possible scenario for the magnetic energy release in strongly causally connected jets (AGNs): </a:t>
            </a:r>
            <a:r>
              <a:rPr lang="en-US" sz="2000" dirty="0" smtClean="0">
                <a:solidFill>
                  <a:srgbClr val="3333CC"/>
                </a:solidFill>
              </a:rPr>
              <a:t>they are smoothly accelerated up to </a:t>
            </a:r>
            <a:r>
              <a:rPr lang="en-US" sz="2000" dirty="0" smtClean="0">
                <a:solidFill>
                  <a:srgbClr val="3333CC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3333CC"/>
                </a:solidFill>
                <a:latin typeface="+mn-lt"/>
              </a:rPr>
              <a:t>~1 and then </a:t>
            </a:r>
            <a:r>
              <a:rPr lang="en-US" sz="2000" dirty="0">
                <a:solidFill>
                  <a:srgbClr val="3333CC"/>
                </a:solidFill>
              </a:rPr>
              <a:t>the regular structure is disrupted by the </a:t>
            </a:r>
            <a:r>
              <a:rPr lang="en-US" sz="2000" dirty="0" smtClean="0">
                <a:solidFill>
                  <a:srgbClr val="3333CC"/>
                </a:solidFill>
              </a:rPr>
              <a:t>kink instability</a:t>
            </a:r>
            <a:r>
              <a:rPr lang="en-US" sz="2000" dirty="0">
                <a:solidFill>
                  <a:srgbClr val="3333CC"/>
                </a:solidFill>
              </a:rPr>
              <a:t>. </a:t>
            </a:r>
            <a:endParaRPr lang="en-US" sz="20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324600" y="1276290"/>
            <a:ext cx="2754280" cy="17717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blandford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4897" r="53334" b="6625"/>
          <a:stretch>
            <a:fillRect/>
          </a:stretch>
        </p:blipFill>
        <p:spPr bwMode="auto">
          <a:xfrm>
            <a:off x="234950" y="5067300"/>
            <a:ext cx="28956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171450"/>
            <a:ext cx="33305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635375" y="981075"/>
            <a:ext cx="52546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400">
                <a:solidFill>
                  <a:srgbClr val="0070C0"/>
                </a:solidFill>
              </a:rPr>
              <a:t>Could alternating magnetic field be presented in the flow from the very beginning?</a:t>
            </a:r>
            <a:endParaRPr lang="en-GB" sz="2400">
              <a:solidFill>
                <a:srgbClr val="333399"/>
              </a:solidFill>
            </a:endParaRPr>
          </a:p>
          <a:p>
            <a:pPr rtl="0" eaLnBrk="1" hangingPunct="1"/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4037" name="TextBox 43"/>
          <p:cNvSpPr txBox="1">
            <a:spLocks noChangeArrowheads="1"/>
          </p:cNvSpPr>
          <p:nvPr/>
        </p:nvSpPr>
        <p:spPr bwMode="auto">
          <a:xfrm>
            <a:off x="3402013" y="3357563"/>
            <a:ext cx="5707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400" dirty="0">
                <a:solidFill>
                  <a:srgbClr val="C00000"/>
                </a:solidFill>
              </a:rPr>
              <a:t>In an expanding flow, B becomes predominantly toroidal; current sheets are stretched. Local structure: plane current sheet separating oppositely directed fields. </a:t>
            </a:r>
            <a:r>
              <a:rPr lang="en-US" sz="2400" dirty="0" smtClean="0">
                <a:solidFill>
                  <a:srgbClr val="C00000"/>
                </a:solidFill>
              </a:rPr>
              <a:t>What is the magnetic dissipation mechanism in thi</a:t>
            </a:r>
            <a:r>
              <a:rPr lang="en-US" sz="2400" i="1" dirty="0" smtClean="0">
                <a:solidFill>
                  <a:srgbClr val="C00000"/>
                </a:solidFill>
              </a:rPr>
              <a:t>s case?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4038" name="TextBox 44"/>
          <p:cNvSpPr txBox="1">
            <a:spLocks noChangeArrowheads="1"/>
          </p:cNvSpPr>
          <p:nvPr/>
        </p:nvSpPr>
        <p:spPr bwMode="auto">
          <a:xfrm>
            <a:off x="3028950" y="2473325"/>
            <a:ext cx="622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</a:rPr>
              <a:t>Let alternating fields preexist in the jet</a:t>
            </a:r>
            <a:endParaRPr lang="en-GB" sz="28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614010"/>
            <a:ext cx="5208240" cy="325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2" y="1556792"/>
            <a:ext cx="5208240" cy="325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44624"/>
            <a:ext cx="7372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33CC"/>
                </a:solidFill>
              </a:rPr>
              <a:t>Rayleigh-Taylor instability of current sheets</a:t>
            </a:r>
          </a:p>
          <a:p>
            <a:pPr algn="l" rtl="0"/>
            <a:r>
              <a:rPr lang="en-US" sz="2800" dirty="0" smtClean="0">
                <a:solidFill>
                  <a:srgbClr val="0033CC"/>
                </a:solidFill>
              </a:rPr>
              <a:t>             in accelerating flows (L ‘10)</a:t>
            </a:r>
            <a:endParaRPr lang="en-GB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08922" y="2406098"/>
                <a:ext cx="947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22" y="2406098"/>
                <a:ext cx="947054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 bwMode="auto">
          <a:xfrm>
            <a:off x="1619672" y="2708920"/>
            <a:ext cx="696416" cy="18089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6276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j</a:t>
            </a:r>
            <a:endParaRPr lang="en-GB" b="1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67544" y="262212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67544" y="291015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85830" y="261283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267297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33CC"/>
                </a:solidFill>
              </a:rPr>
              <a:t>In an accelerating relativistic flow</a:t>
            </a:r>
            <a:endParaRPr lang="en-GB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63644" y="1051273"/>
                <a:ext cx="1560684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44" y="1051273"/>
                <a:ext cx="1560684" cy="79355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 bwMode="auto">
          <a:xfrm>
            <a:off x="4644008" y="2780928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192143"/>
              </p:ext>
            </p:extLst>
          </p:nvPr>
        </p:nvGraphicFramePr>
        <p:xfrm>
          <a:off x="6227341" y="4149080"/>
          <a:ext cx="129698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Equation" r:id="rId7" imgW="596880" imgH="469800" progId="Equation.DSMT4">
                  <p:embed/>
                </p:oleObj>
              </mc:Choice>
              <mc:Fallback>
                <p:oleObj name="Equation" r:id="rId7" imgW="596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341" y="4149080"/>
                        <a:ext cx="1296987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60455" y="4449762"/>
            <a:ext cx="350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333399"/>
                </a:solidFill>
              </a:rPr>
              <a:t>Time scale</a:t>
            </a:r>
            <a:endParaRPr lang="en-GB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990600"/>
            <a:ext cx="906754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2"/>
                </a:solidFill>
              </a:rPr>
              <a:t>1. What </a:t>
            </a:r>
            <a:r>
              <a:rPr lang="en-US" sz="2400" dirty="0">
                <a:solidFill>
                  <a:schemeClr val="accent2"/>
                </a:solidFill>
              </a:rPr>
              <a:t>are the conditions for acceleration and collimation?</a:t>
            </a:r>
          </a:p>
          <a:p>
            <a:pPr eaLnBrk="1" hangingPunct="1"/>
            <a:endParaRPr lang="en-US" sz="24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2"/>
                </a:solidFill>
              </a:rPr>
              <a:t>2. What </a:t>
            </a:r>
            <a:r>
              <a:rPr lang="en-US" sz="2400" dirty="0">
                <a:solidFill>
                  <a:schemeClr val="accent2"/>
                </a:solidFill>
              </a:rPr>
              <a:t>is the final collimation angle?</a:t>
            </a:r>
          </a:p>
          <a:p>
            <a:pPr eaLnBrk="1" hangingPunct="1"/>
            <a:endParaRPr lang="en-US" sz="2400" dirty="0">
              <a:solidFill>
                <a:schemeClr val="accent2"/>
              </a:solidFill>
            </a:endParaRPr>
          </a:p>
          <a:p>
            <a:pPr rtl="0" eaLnBrk="1" hangingPunct="1"/>
            <a:r>
              <a:rPr lang="en-US" sz="2400" dirty="0" smtClean="0">
                <a:solidFill>
                  <a:schemeClr val="accent2"/>
                </a:solidFill>
              </a:rPr>
              <a:t>3. Where </a:t>
            </a:r>
            <a:r>
              <a:rPr lang="en-US" sz="2400" dirty="0">
                <a:solidFill>
                  <a:schemeClr val="accent2"/>
                </a:solidFill>
              </a:rPr>
              <a:t>and how the EM energy is released? </a:t>
            </a:r>
          </a:p>
          <a:p>
            <a:pPr rtl="0" eaLnBrk="1" hangingPunct="1"/>
            <a:r>
              <a:rPr lang="en-US" sz="2400" dirty="0" smtClean="0">
                <a:solidFill>
                  <a:schemeClr val="accent2"/>
                </a:solidFill>
              </a:rPr>
              <a:t>    Conversion </a:t>
            </a:r>
            <a:r>
              <a:rPr lang="en-US" sz="2400" dirty="0">
                <a:solidFill>
                  <a:schemeClr val="accent2"/>
                </a:solidFill>
              </a:rPr>
              <a:t>to the kinetic energy via gradual acceleration? </a:t>
            </a:r>
          </a:p>
          <a:p>
            <a:pPr rtl="0" eaLnBrk="1" hangingPunct="1"/>
            <a:r>
              <a:rPr lang="en-US" sz="2400" dirty="0" smtClean="0">
                <a:solidFill>
                  <a:schemeClr val="accent2"/>
                </a:solidFill>
              </a:rPr>
              <a:t>    Or </a:t>
            </a:r>
            <a:r>
              <a:rPr lang="en-US" sz="2400" dirty="0">
                <a:solidFill>
                  <a:schemeClr val="accent2"/>
                </a:solidFill>
              </a:rPr>
              <a:t>to the thermal and radiation energy via dissipation</a:t>
            </a:r>
            <a:r>
              <a:rPr lang="en-US" sz="2400" dirty="0" smtClean="0">
                <a:solidFill>
                  <a:schemeClr val="accent2"/>
                </a:solidFill>
              </a:rPr>
              <a:t>?</a:t>
            </a:r>
          </a:p>
          <a:p>
            <a:pPr rtl="0" eaLnBrk="1" hangingPunct="1"/>
            <a:endParaRPr lang="en-US" sz="2400" dirty="0" smtClean="0">
              <a:solidFill>
                <a:schemeClr val="accent2"/>
              </a:solidFill>
            </a:endParaRPr>
          </a:p>
          <a:p>
            <a:pPr rtl="0" eaLnBrk="1" hangingPunct="1"/>
            <a:r>
              <a:rPr lang="en-US" sz="2400" dirty="0" smtClean="0">
                <a:solidFill>
                  <a:schemeClr val="accent2"/>
                </a:solidFill>
              </a:rPr>
              <a:t>4. Are they stable? What is the role of possible MHD instabilities?</a:t>
            </a:r>
            <a:endParaRPr lang="en-US" sz="2400" dirty="0">
              <a:solidFill>
                <a:schemeClr val="accent2"/>
              </a:solidFill>
            </a:endParaRPr>
          </a:p>
          <a:p>
            <a:pPr rtl="0" eaLnBrk="1" hangingPunct="1"/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2209800" y="228600"/>
            <a:ext cx="412324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Poynting</a:t>
            </a:r>
            <a:r>
              <a:rPr lang="en-US" sz="2800" dirty="0" smtClean="0">
                <a:solidFill>
                  <a:srgbClr val="C00000"/>
                </a:solidFill>
              </a:rPr>
              <a:t> dominated jets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What do we want to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0844" y="1340768"/>
            <a:ext cx="1981633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</a:rPr>
              <a:t>acceleration</a:t>
            </a:r>
            <a:endParaRPr lang="en-GB" sz="2400" b="1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40768"/>
            <a:ext cx="398981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</a:rPr>
              <a:t>Rayleigh-Taylor instability</a:t>
            </a:r>
            <a:endParaRPr lang="en-GB" sz="2400" b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852936"/>
            <a:ext cx="619268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C3300"/>
                </a:solidFill>
              </a:rPr>
              <a:t>a</a:t>
            </a:r>
            <a:r>
              <a:rPr lang="en-US" sz="2400" b="1" dirty="0" smtClean="0">
                <a:solidFill>
                  <a:srgbClr val="CC3300"/>
                </a:solidFill>
              </a:rPr>
              <a:t>nnihilation of oppositely directed fields</a:t>
            </a:r>
            <a:endParaRPr lang="en-GB" sz="2400" b="1" dirty="0">
              <a:solidFill>
                <a:srgbClr val="CC3300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 bwMode="auto">
          <a:xfrm>
            <a:off x="3122477" y="1571601"/>
            <a:ext cx="14495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148064" y="1802433"/>
            <a:ext cx="432048" cy="1050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1907704" y="1802433"/>
            <a:ext cx="864096" cy="1050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58217" y="4221088"/>
            <a:ext cx="7676517" cy="1015663"/>
          </a:xfrm>
          <a:prstGeom prst="rect">
            <a:avLst/>
          </a:prstGeom>
          <a:solidFill>
            <a:srgbClr val="FFC000"/>
          </a:solidFill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99"/>
                </a:solidFill>
              </a:rPr>
              <a:t>Due to dissipation, the magnetic field decreases faster than 1/r;</a:t>
            </a:r>
          </a:p>
          <a:p>
            <a:pPr algn="l"/>
            <a:r>
              <a:rPr lang="en-US" sz="2000" dirty="0">
                <a:solidFill>
                  <a:srgbClr val="333399"/>
                </a:solidFill>
              </a:rPr>
              <a:t>t</a:t>
            </a:r>
            <a:r>
              <a:rPr lang="en-US" sz="2000" dirty="0" smtClean="0">
                <a:solidFill>
                  <a:srgbClr val="333399"/>
                </a:solidFill>
              </a:rPr>
              <a:t>hen the outward magnetic pressure gradient is not compensated  by the hoop stress      acceleration</a:t>
            </a:r>
            <a:endParaRPr lang="en-GB" sz="2000" dirty="0">
              <a:solidFill>
                <a:srgbClr val="333399"/>
              </a:solidFill>
            </a:endParaRPr>
          </a:p>
        </p:txBody>
      </p:sp>
      <p:sp>
        <p:nvSpPr>
          <p:cNvPr id="16" name="Bent Arrow 15"/>
          <p:cNvSpPr/>
          <p:nvPr/>
        </p:nvSpPr>
        <p:spPr bwMode="auto">
          <a:xfrm>
            <a:off x="827584" y="2234481"/>
            <a:ext cx="1512168" cy="1986607"/>
          </a:xfrm>
          <a:prstGeom prst="bentArrow">
            <a:avLst>
              <a:gd name="adj1" fmla="val 10544"/>
              <a:gd name="adj2" fmla="val 8900"/>
              <a:gd name="adj3" fmla="val 25000"/>
              <a:gd name="adj4" fmla="val 43750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771800" y="5013176"/>
            <a:ext cx="35067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99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50" y="2492896"/>
                <a:ext cx="9648825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rtl="0">
                  <a:defRPr/>
                </a:pPr>
                <a:r>
                  <a:rPr lang="en-US" sz="2400" dirty="0" smtClean="0">
                    <a:solidFill>
                      <a:srgbClr val="333399"/>
                    </a:solidFill>
                  </a:rPr>
                  <a:t> Complete dissipation: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;   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~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;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𝑑𝑖𝑠𝑠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33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333399"/>
                                </a:solidFill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GB" sz="2400" dirty="0">
                  <a:solidFill>
                    <a:srgbClr val="333399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" y="2492896"/>
                <a:ext cx="964882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21888"/>
              </p:ext>
            </p:extLst>
          </p:nvPr>
        </p:nvGraphicFramePr>
        <p:xfrm>
          <a:off x="1797050" y="4505061"/>
          <a:ext cx="4756150" cy="2262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6" name="Equation" r:id="rId4" imgW="1295280" imgH="685800" progId="Equation.DSMT4">
                  <p:embed/>
                </p:oleObj>
              </mc:Choice>
              <mc:Fallback>
                <p:oleObj name="Equation" r:id="rId4" imgW="12952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5061"/>
                        <a:ext cx="4756150" cy="22624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2240" y="4876800"/>
            <a:ext cx="1004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333399"/>
                </a:solidFill>
              </a:rPr>
              <a:t>AGNs</a:t>
            </a:r>
            <a:endParaRPr lang="en-GB" sz="2400" dirty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32240" y="5943600"/>
            <a:ext cx="1004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3399"/>
                </a:solidFill>
              </a:rPr>
              <a:t>GRBs</a:t>
            </a:r>
            <a:endParaRPr lang="en-GB" sz="240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72131" y="1052736"/>
                <a:ext cx="2529219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131" y="1052736"/>
                <a:ext cx="2529219" cy="10100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7654" y="1052736"/>
                <a:ext cx="3238642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𝑚𝑎𝑥</m:t>
                                      </m:r>
                                    </m:sub>
                                    <m:sup/>
                                  </m:sSub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54" y="1052736"/>
                <a:ext cx="3238642" cy="10468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9592" y="-27384"/>
            <a:ext cx="7864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  Interplay between acceleration and dissipation;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                 a self-consistent picture</a:t>
            </a:r>
            <a:endParaRPr lang="en-GB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3717032"/>
                <a:ext cx="3983719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333399"/>
                    </a:solidFill>
                  </a:rPr>
                  <a:t>In accreting systems: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</a:rPr>
                      <m:t>𝑙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333399"/>
                    </a:solidFill>
                  </a:rPr>
                  <a:t> </a:t>
                </a:r>
                <a:endParaRPr lang="en-GB" sz="24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7032"/>
                <a:ext cx="3983719" cy="49173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297" t="-10000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1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28625" y="5229761"/>
            <a:ext cx="88677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 If alternating field preexisted in the flow, they are efficiently dissipated via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the Rayleigh-Taylor instability. The necessary effective gravity is self-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consistently maintained because magnetic dissipation results in the 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acceleration of the flow. 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013275" y="65088"/>
            <a:ext cx="2244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Conclusions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8625" y="4023758"/>
            <a:ext cx="88677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 The magnetic energy could be released due to the kink instability in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strongly causally connected flows 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gQ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&lt;1,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fulfilled in AGNs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)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after the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equipartition (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~1) is achieved.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73442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>
                <a:solidFill>
                  <a:schemeClr val="accent2"/>
                </a:solidFill>
              </a:rPr>
              <a:t>3</a:t>
            </a:r>
            <a:r>
              <a:rPr lang="en-US" sz="2400" dirty="0" smtClean="0">
                <a:solidFill>
                  <a:schemeClr val="accent2"/>
                </a:solidFill>
              </a:rPr>
              <a:t>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Ponting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dominated jets,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conventional two-step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model </a:t>
            </a:r>
          </a:p>
          <a:p>
            <a:pPr algn="l"/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       </a:t>
            </a:r>
            <a:r>
              <a:rPr lang="en-US" sz="2000" dirty="0" err="1" smtClean="0">
                <a:solidFill>
                  <a:srgbClr val="CC3300"/>
                </a:solidFill>
              </a:rPr>
              <a:t>Poynting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smtClean="0">
                <a:solidFill>
                  <a:srgbClr val="CC3300"/>
                </a:solidFill>
              </a:rPr>
              <a:t>    kinetic        radiating particles </a:t>
            </a:r>
          </a:p>
          <a:p>
            <a:pPr algn="l"/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faces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difficulties in both steps.  A one-step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</a:p>
          <a:p>
            <a:pPr algn="l"/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              </a:t>
            </a:r>
            <a:r>
              <a:rPr lang="en-US" sz="2000" dirty="0" err="1" smtClean="0">
                <a:solidFill>
                  <a:srgbClr val="CC3300"/>
                </a:solidFill>
              </a:rPr>
              <a:t>Poynting</a:t>
            </a:r>
            <a:r>
              <a:rPr lang="en-US" sz="2000" dirty="0" smtClean="0">
                <a:solidFill>
                  <a:srgbClr val="CC3300"/>
                </a:solidFill>
              </a:rPr>
              <a:t>           radiating particles</a:t>
            </a:r>
          </a:p>
          <a:p>
            <a:pPr algn="l" rtl="0" eaLnBrk="1" hangingPunct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looks promising.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This implies either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global MHD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instability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kink)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or</a:t>
            </a:r>
          </a:p>
          <a:p>
            <a:pPr algn="l" rtl="0" eaLnBrk="1" hangingPunct="1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alternating fields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preexisted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in the flow.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54250" y="2569750"/>
            <a:ext cx="3170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397250" y="2569750"/>
            <a:ext cx="3170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40050" y="3179350"/>
            <a:ext cx="3170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381000" y="762000"/>
            <a:ext cx="8489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1. External </a:t>
            </a:r>
            <a:r>
              <a:rPr lang="en-US" sz="2000" dirty="0">
                <a:solidFill>
                  <a:schemeClr val="accent2"/>
                </a:solidFill>
              </a:rPr>
              <a:t>confinement is crucial for efficient collimation and acceleration</a:t>
            </a:r>
          </a:p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    of </a:t>
            </a:r>
            <a:r>
              <a:rPr lang="en-US" sz="2000" dirty="0" err="1">
                <a:solidFill>
                  <a:schemeClr val="accent2"/>
                </a:solidFill>
              </a:rPr>
              <a:t>Poynting</a:t>
            </a:r>
            <a:r>
              <a:rPr lang="en-US" sz="2000" dirty="0">
                <a:solidFill>
                  <a:schemeClr val="accent2"/>
                </a:solidFill>
              </a:rPr>
              <a:t> dominated outflows</a:t>
            </a:r>
            <a:r>
              <a:rPr lang="en-US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04890"/>
            <a:ext cx="8489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eaLnBrk="1" hangingPunct="1"/>
            <a:r>
              <a:rPr lang="en-US" sz="2000" dirty="0" smtClean="0">
                <a:solidFill>
                  <a:schemeClr val="accent2"/>
                </a:solidFill>
              </a:rPr>
              <a:t> 2. </a:t>
            </a:r>
            <a:r>
              <a:rPr lang="en-US" sz="2000" dirty="0">
                <a:solidFill>
                  <a:schemeClr val="accent2"/>
                </a:solidFill>
              </a:rPr>
              <a:t>Efficient </a:t>
            </a:r>
            <a:r>
              <a:rPr lang="en-US" sz="2000" dirty="0" smtClean="0">
                <a:solidFill>
                  <a:schemeClr val="accent2"/>
                </a:solidFill>
              </a:rPr>
              <a:t>acceleration </a:t>
            </a:r>
            <a:r>
              <a:rPr lang="en-US" sz="2000" dirty="0">
                <a:solidFill>
                  <a:schemeClr val="accent2"/>
                </a:solidFill>
              </a:rPr>
              <a:t>is possible only in causally </a:t>
            </a:r>
            <a:r>
              <a:rPr lang="en-US" sz="2000" dirty="0" smtClean="0">
                <a:solidFill>
                  <a:schemeClr val="accent2"/>
                </a:solidFill>
              </a:rPr>
              <a:t>connected flows.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98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1912" y="1524000"/>
            <a:ext cx="89296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AU" sz="2400" dirty="0" smtClean="0">
                <a:solidFill>
                  <a:srgbClr val="FF0000"/>
                </a:solidFill>
              </a:rPr>
              <a:t>Without </a:t>
            </a:r>
            <a:r>
              <a:rPr lang="en-AU" sz="2400" dirty="0">
                <a:solidFill>
                  <a:srgbClr val="FF0000"/>
                </a:solidFill>
              </a:rPr>
              <a:t>external confinement, the flow is nearly radial</a:t>
            </a:r>
            <a:r>
              <a:rPr lang="en-AU" sz="2400" dirty="0" smtClean="0">
                <a:solidFill>
                  <a:srgbClr val="FF0000"/>
                </a:solidFill>
              </a:rPr>
              <a:t>; the </a:t>
            </a:r>
            <a:r>
              <a:rPr lang="en-AU" sz="2400" dirty="0">
                <a:solidFill>
                  <a:srgbClr val="FF0000"/>
                </a:solidFill>
              </a:rPr>
              <a:t>acceleration stops at an early stage </a:t>
            </a:r>
            <a:r>
              <a:rPr lang="en-AU" sz="2400" dirty="0">
                <a:solidFill>
                  <a:srgbClr val="660066"/>
                </a:solidFill>
              </a:rPr>
              <a:t>(</a:t>
            </a:r>
            <a:r>
              <a:rPr lang="en-AU" sz="2400" dirty="0" err="1" smtClean="0">
                <a:solidFill>
                  <a:schemeClr val="tx2"/>
                </a:solidFill>
              </a:rPr>
              <a:t>Tomimatsu</a:t>
            </a:r>
            <a:r>
              <a:rPr lang="en-AU" sz="2400" dirty="0" smtClean="0">
                <a:solidFill>
                  <a:schemeClr val="tx2"/>
                </a:solidFill>
              </a:rPr>
              <a:t> 94</a:t>
            </a:r>
            <a:r>
              <a:rPr lang="en-AU" sz="2400" dirty="0">
                <a:solidFill>
                  <a:schemeClr val="tx2"/>
                </a:solidFill>
              </a:rPr>
              <a:t>; </a:t>
            </a:r>
            <a:endParaRPr lang="en-AU" sz="2400" dirty="0" smtClean="0">
              <a:solidFill>
                <a:schemeClr val="tx2"/>
              </a:solidFill>
            </a:endParaRPr>
          </a:p>
          <a:p>
            <a:pPr rtl="0"/>
            <a:r>
              <a:rPr lang="en-AU" sz="2400" dirty="0" err="1" smtClean="0">
                <a:solidFill>
                  <a:schemeClr val="tx2"/>
                </a:solidFill>
              </a:rPr>
              <a:t>Beskin</a:t>
            </a:r>
            <a:r>
              <a:rPr lang="en-AU" sz="2400" dirty="0" smtClean="0">
                <a:solidFill>
                  <a:schemeClr val="tx2"/>
                </a:solidFill>
              </a:rPr>
              <a:t> </a:t>
            </a:r>
            <a:r>
              <a:rPr lang="en-AU" sz="2400" dirty="0">
                <a:solidFill>
                  <a:schemeClr val="tx2"/>
                </a:solidFill>
              </a:rPr>
              <a:t>et al 98)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1523" name="Text Box 3"/>
          <p:cNvSpPr txBox="1">
            <a:spLocks noChangeArrowheads="1"/>
          </p:cNvSpPr>
          <p:nvPr/>
        </p:nvSpPr>
        <p:spPr bwMode="auto">
          <a:xfrm>
            <a:off x="34925" y="3167062"/>
            <a:ext cx="912177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C00000"/>
                </a:solidFill>
              </a:rPr>
              <a:t>Jet confined by the external pressure: </a:t>
            </a:r>
            <a:r>
              <a:rPr lang="en-US" sz="2400" dirty="0">
                <a:solidFill>
                  <a:schemeClr val="accent2"/>
                </a:solidFill>
              </a:rPr>
              <a:t>the spatial distribution of </a:t>
            </a:r>
          </a:p>
          <a:p>
            <a:pPr algn="l" eaLnBrk="1" hangingPunct="1"/>
            <a:r>
              <a:rPr lang="en-US" sz="2400" dirty="0">
                <a:solidFill>
                  <a:schemeClr val="accent2"/>
                </a:solidFill>
              </a:rPr>
              <a:t>the confining pressure determines the shape of the flow boundary</a:t>
            </a:r>
          </a:p>
          <a:p>
            <a:pPr algn="l" eaLnBrk="1" hangingPunct="1"/>
            <a:r>
              <a:rPr lang="en-US" sz="2400" dirty="0">
                <a:solidFill>
                  <a:schemeClr val="accent2"/>
                </a:solidFill>
              </a:rPr>
              <a:t>and the acceleration rate </a:t>
            </a:r>
            <a:r>
              <a:rPr lang="en-US" sz="2400" dirty="0"/>
              <a:t>(</a:t>
            </a:r>
            <a:r>
              <a:rPr lang="en-GB" sz="2400" dirty="0" err="1"/>
              <a:t>Tchekhovskoy</a:t>
            </a:r>
            <a:r>
              <a:rPr lang="en-GB" sz="2400" dirty="0"/>
              <a:t> et al 08,09; </a:t>
            </a:r>
            <a:r>
              <a:rPr lang="en-GB" sz="2400" dirty="0" err="1"/>
              <a:t>Komissarov</a:t>
            </a:r>
            <a:r>
              <a:rPr lang="en-GB" sz="2400" dirty="0"/>
              <a:t> </a:t>
            </a:r>
          </a:p>
          <a:p>
            <a:pPr algn="l" eaLnBrk="1" hangingPunct="1"/>
            <a:r>
              <a:rPr lang="en-GB" sz="2400" dirty="0"/>
              <a:t>et al 09; </a:t>
            </a:r>
            <a:r>
              <a:rPr lang="en-GB" sz="2400" dirty="0" smtClean="0"/>
              <a:t>L </a:t>
            </a:r>
            <a:r>
              <a:rPr lang="en-GB" sz="2400" dirty="0"/>
              <a:t>09,10</a:t>
            </a:r>
            <a:r>
              <a:rPr lang="en-US" sz="2400" dirty="0"/>
              <a:t>)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pPr algn="l" eaLnBrk="1" hangingPunct="1"/>
            <a:r>
              <a:rPr 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1524" name="TextBox 2"/>
          <p:cNvSpPr txBox="1">
            <a:spLocks noChangeArrowheads="1"/>
          </p:cNvSpPr>
          <p:nvPr/>
        </p:nvSpPr>
        <p:spPr bwMode="auto">
          <a:xfrm>
            <a:off x="-76200" y="533400"/>
            <a:ext cx="940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333399"/>
                </a:solidFill>
              </a:rPr>
              <a:t>Intimate connection between collimation and acceleration </a:t>
            </a:r>
            <a:endParaRPr lang="en-GB" sz="2800" dirty="0">
              <a:solidFill>
                <a:srgbClr val="33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989493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000" dirty="0"/>
              <a:t>In accreting systems, the relativistic outflows from the </a:t>
            </a:r>
            <a:r>
              <a:rPr lang="en-US" sz="2000" dirty="0" smtClean="0"/>
              <a:t>central engine </a:t>
            </a:r>
            <a:r>
              <a:rPr lang="en-US" sz="2000" dirty="0"/>
              <a:t>could be confined by the (generally magnetized) wind from the outer parts of the </a:t>
            </a:r>
            <a:r>
              <a:rPr lang="en-US" sz="2000" dirty="0" smtClean="0"/>
              <a:t>  accretion disk. </a:t>
            </a:r>
            <a:r>
              <a:rPr lang="en-US" sz="2000" dirty="0"/>
              <a:t>In GRBs, a relativistic jet from the collapsing core </a:t>
            </a:r>
            <a:r>
              <a:rPr lang="en-US" sz="2000" dirty="0" smtClean="0"/>
              <a:t>is confined by </a:t>
            </a:r>
            <a:r>
              <a:rPr lang="en-US" sz="2000" dirty="0"/>
              <a:t>the stellar envelope.</a:t>
            </a:r>
          </a:p>
          <a:p>
            <a:pPr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54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yl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2078827" y="0"/>
            <a:ext cx="45640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C00000"/>
                </a:solidFill>
              </a:rPr>
              <a:t>Collimation vs acceleration</a:t>
            </a:r>
          </a:p>
          <a:p>
            <a:pPr algn="ctr" rtl="0" eaLnBrk="1" hangingPunct="1"/>
            <a:r>
              <a:rPr lang="en-US" sz="2400" dirty="0">
                <a:solidFill>
                  <a:srgbClr val="C00000"/>
                </a:solidFill>
              </a:rPr>
              <a:t>1. Equilibrium jet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381000" y="1752600"/>
            <a:ext cx="4439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</a:rPr>
              <a:t>In the </a:t>
            </a:r>
            <a:r>
              <a:rPr lang="en-US" sz="2400" dirty="0" err="1" smtClean="0">
                <a:solidFill>
                  <a:schemeClr val="accent2"/>
                </a:solidFill>
              </a:rPr>
              <a:t>comoving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frame, </a:t>
            </a:r>
            <a:r>
              <a:rPr lang="en-US" sz="2400" i="1" dirty="0" err="1">
                <a:solidFill>
                  <a:schemeClr val="accent2"/>
                </a:solidFill>
              </a:rPr>
              <a:t>B’</a:t>
            </a:r>
            <a:r>
              <a:rPr lang="en-US" sz="2400" i="1" baseline="-25000" dirty="0" err="1">
                <a:solidFill>
                  <a:schemeClr val="accent2"/>
                </a:solidFill>
                <a:latin typeface="Symbol" pitchFamily="18" charset="2"/>
              </a:rPr>
              <a:t>j</a:t>
            </a:r>
            <a:r>
              <a:rPr lang="en-US" sz="2400" i="1" dirty="0" err="1">
                <a:solidFill>
                  <a:schemeClr val="accent2"/>
                </a:solidFill>
                <a:latin typeface="Symbol" pitchFamily="18" charset="2"/>
              </a:rPr>
              <a:t>~</a:t>
            </a:r>
            <a:r>
              <a:rPr lang="en-US" sz="2400" i="1" dirty="0" err="1">
                <a:solidFill>
                  <a:schemeClr val="accent2"/>
                </a:solidFill>
              </a:rPr>
              <a:t>B’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p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2417763"/>
            <a:ext cx="51292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In the lab frame, </a:t>
            </a:r>
            <a:r>
              <a:rPr lang="en-US" sz="2400" i="1" dirty="0" err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400" i="1" baseline="-25000" dirty="0" err="1">
                <a:solidFill>
                  <a:schemeClr val="accent2"/>
                </a:solidFill>
                <a:latin typeface="Symbol" pitchFamily="18" charset="2"/>
              </a:rPr>
              <a:t>j</a:t>
            </a:r>
            <a:r>
              <a:rPr lang="en-US" sz="2400" i="1" dirty="0">
                <a:solidFill>
                  <a:schemeClr val="accent2"/>
                </a:solidFill>
                <a:latin typeface="Symbol" pitchFamily="18" charset="2"/>
              </a:rPr>
              <a:t>=</a:t>
            </a:r>
            <a:r>
              <a:rPr lang="en-US" sz="2400" i="1" dirty="0" err="1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400" i="1" dirty="0" err="1">
                <a:solidFill>
                  <a:schemeClr val="accent2"/>
                </a:solidFill>
                <a:latin typeface="+mn-lt"/>
              </a:rPr>
              <a:t>B’</a:t>
            </a:r>
            <a:r>
              <a:rPr lang="en-US" sz="2400" i="1" baseline="-25000" dirty="0" err="1">
                <a:solidFill>
                  <a:schemeClr val="accent2"/>
                </a:solidFill>
                <a:latin typeface="Symbol" pitchFamily="18" charset="2"/>
              </a:rPr>
              <a:t>j</a:t>
            </a:r>
            <a:r>
              <a:rPr lang="en-US" sz="2400" i="1" dirty="0">
                <a:solidFill>
                  <a:schemeClr val="accent2"/>
                </a:solidFill>
                <a:latin typeface="Symbol" pitchFamily="18" charset="2"/>
              </a:rPr>
              <a:t>~ </a:t>
            </a:r>
            <a:r>
              <a:rPr lang="en-US" sz="2400" i="1" dirty="0" err="1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400" i="1" dirty="0" err="1">
                <a:solidFill>
                  <a:schemeClr val="accent2"/>
                </a:solidFill>
              </a:rPr>
              <a:t>B’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p</a:t>
            </a:r>
            <a:r>
              <a:rPr lang="en-US" sz="2400" i="1" dirty="0">
                <a:solidFill>
                  <a:schemeClr val="accent2"/>
                </a:solidFill>
                <a:latin typeface="Symbol" pitchFamily="18" charset="2"/>
              </a:rPr>
              <a:t>=</a:t>
            </a:r>
            <a:r>
              <a:rPr lang="en-US" sz="2400" i="1" dirty="0" err="1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400" i="1" dirty="0" err="1">
                <a:solidFill>
                  <a:schemeClr val="accent2"/>
                </a:solidFill>
              </a:rPr>
              <a:t>B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p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3581400"/>
            <a:ext cx="5257800" cy="1200329"/>
          </a:xfrm>
          <a:prstGeom prst="rect">
            <a:avLst/>
          </a:prstGeom>
          <a:blipFill rotWithShape="1">
            <a:blip r:embed="rId3"/>
            <a:stretch>
              <a:fillRect l="-1856" t="-3571" b="-1122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0" y="5181600"/>
            <a:ext cx="113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latin typeface="Symbol" pitchFamily="18" charset="2"/>
              </a:rPr>
              <a:t>g~ </a:t>
            </a:r>
            <a:r>
              <a:rPr lang="en-US" sz="2400" dirty="0" err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2400" dirty="0" err="1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</a:rPr>
              <a:t>/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c</a:t>
            </a:r>
            <a:endParaRPr lang="en-US" sz="2400" dirty="0">
              <a:solidFill>
                <a:schemeClr val="accent2"/>
              </a:solidFill>
              <a:latin typeface="Symbol" pitchFamily="18" charset="2"/>
            </a:endParaRPr>
          </a:p>
        </p:txBody>
      </p:sp>
      <p:pic>
        <p:nvPicPr>
          <p:cNvPr id="23560" name="Picture 32" descr="magn_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749675"/>
            <a:ext cx="25558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5410200" y="2981325"/>
            <a:ext cx="321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660033"/>
                </a:solidFill>
              </a:rPr>
              <a:t>cylindrical equilibrium at any z</a:t>
            </a:r>
          </a:p>
        </p:txBody>
      </p:sp>
      <p:sp>
        <p:nvSpPr>
          <p:cNvPr id="23562" name="TextBox 29"/>
          <p:cNvSpPr txBox="1">
            <a:spLocks noChangeArrowheads="1"/>
          </p:cNvSpPr>
          <p:nvPr/>
        </p:nvSpPr>
        <p:spPr bwMode="auto">
          <a:xfrm>
            <a:off x="457200" y="5867400"/>
            <a:ext cx="5268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400">
                <a:solidFill>
                  <a:schemeClr val="accent2"/>
                </a:solidFill>
              </a:rPr>
              <a:t>The jet is accelerated when expands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990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400" dirty="0" smtClean="0">
                <a:solidFill>
                  <a:schemeClr val="accent2"/>
                </a:solidFill>
              </a:rPr>
              <a:t>Transverse </a:t>
            </a:r>
            <a:r>
              <a:rPr lang="en-US" sz="2400" dirty="0">
                <a:solidFill>
                  <a:schemeClr val="accent2"/>
                </a:solidFill>
              </a:rPr>
              <a:t>force balance in cylindrical configuration.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35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pa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57275"/>
            <a:ext cx="73533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8004175" y="2124075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</a:rPr>
              <a:t>Z=</a:t>
            </a:r>
            <a:r>
              <a:rPr lang="en-US" sz="2000">
                <a:solidFill>
                  <a:srgbClr val="990000"/>
                </a:solidFill>
                <a:latin typeface="Symbol" pitchFamily="18" charset="2"/>
              </a:rPr>
              <a:t>W</a:t>
            </a:r>
            <a:r>
              <a:rPr lang="en-US" sz="2000">
                <a:solidFill>
                  <a:srgbClr val="990000"/>
                </a:solidFill>
              </a:rPr>
              <a:t>r</a:t>
            </a:r>
            <a:r>
              <a:rPr lang="en-US" sz="2000" baseline="30000">
                <a:solidFill>
                  <a:srgbClr val="990000"/>
                </a:solidFill>
              </a:rPr>
              <a:t>2</a:t>
            </a:r>
            <a:r>
              <a:rPr lang="en-US" sz="2000">
                <a:solidFill>
                  <a:srgbClr val="990000"/>
                </a:solidFill>
              </a:rPr>
              <a:t>/c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6477000" y="3038475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equilibrium</a:t>
            </a: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7519988" y="4181475"/>
            <a:ext cx="1395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non-equilibrium</a:t>
            </a:r>
          </a:p>
        </p:txBody>
      </p:sp>
      <p:sp>
        <p:nvSpPr>
          <p:cNvPr id="24582" name="TextBox 13"/>
          <p:cNvSpPr txBox="1">
            <a:spLocks noChangeArrowheads="1"/>
          </p:cNvSpPr>
          <p:nvPr/>
        </p:nvSpPr>
        <p:spPr bwMode="auto">
          <a:xfrm>
            <a:off x="2231227" y="152400"/>
            <a:ext cx="45640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C00000"/>
                </a:solidFill>
              </a:rPr>
              <a:t>Collimation vs acceleration</a:t>
            </a:r>
          </a:p>
          <a:p>
            <a:pPr algn="ctr" rtl="0" eaLnBrk="1" hangingPunct="1"/>
            <a:r>
              <a:rPr lang="en-US" sz="2400" dirty="0">
                <a:solidFill>
                  <a:srgbClr val="C00000"/>
                </a:solidFill>
              </a:rPr>
              <a:t>1. Equilibrium jet (</a:t>
            </a:r>
            <a:r>
              <a:rPr lang="en-US" sz="2400" dirty="0" err="1">
                <a:solidFill>
                  <a:srgbClr val="C00000"/>
                </a:solidFill>
              </a:rPr>
              <a:t>cont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152400" y="1371600"/>
            <a:ext cx="594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400" dirty="0">
                <a:solidFill>
                  <a:schemeClr val="accent2"/>
                </a:solidFill>
              </a:rPr>
              <a:t>The flow settles into an equilibrium  configuration provided a signal crosses the jet while z varies less than 2 times (strong causality).</a:t>
            </a:r>
          </a:p>
        </p:txBody>
      </p:sp>
      <p:sp>
        <p:nvSpPr>
          <p:cNvPr id="24587" name="TextBox 5"/>
          <p:cNvSpPr txBox="1">
            <a:spLocks noChangeArrowheads="1"/>
          </p:cNvSpPr>
          <p:nvPr/>
        </p:nvSpPr>
        <p:spPr bwMode="auto">
          <a:xfrm>
            <a:off x="3559175" y="4419600"/>
            <a:ext cx="86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accent2"/>
                </a:solidFill>
                <a:latin typeface="Symbol" pitchFamily="18" charset="2"/>
              </a:rPr>
              <a:t>Qg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</a:rPr>
              <a:t>&lt;1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103167"/>
            <a:ext cx="647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Expanding equilibrium </a:t>
            </a:r>
            <a:r>
              <a:rPr lang="en-US" sz="2400" dirty="0">
                <a:solidFill>
                  <a:srgbClr val="C00000"/>
                </a:solidFill>
              </a:rPr>
              <a:t>jets are </a:t>
            </a:r>
            <a:r>
              <a:rPr lang="en-US" sz="2400" dirty="0" smtClean="0">
                <a:solidFill>
                  <a:srgbClr val="C00000"/>
                </a:solidFill>
              </a:rPr>
              <a:t>accelerated,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g~</a:t>
            </a:r>
            <a:r>
              <a:rPr lang="en-US" sz="2400" dirty="0" err="1" smtClean="0">
                <a:solidFill>
                  <a:srgbClr val="C00000"/>
                </a:solidFill>
                <a:latin typeface="Symbol" panose="05050102010706020507" pitchFamily="18" charset="2"/>
                <a:cs typeface="+mj-cs"/>
              </a:rPr>
              <a:t>Q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cs typeface="+mj-cs"/>
              </a:rPr>
              <a:t>r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+mj-cs"/>
              </a:rPr>
              <a:t>/c,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up to </a:t>
            </a:r>
            <a:r>
              <a:rPr lang="en-US" sz="2400" dirty="0" err="1">
                <a:solidFill>
                  <a:srgbClr val="C00000"/>
                </a:solidFill>
                <a:latin typeface="Symbol" pitchFamily="18" charset="2"/>
              </a:rPr>
              <a:t>g~g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</a:rPr>
              <a:t>max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;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s~1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52400" y="6019800"/>
            <a:ext cx="81018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dirty="0" err="1">
                <a:latin typeface="Symbol" pitchFamily="18" charset="2"/>
              </a:rPr>
              <a:t>g</a:t>
            </a:r>
            <a:r>
              <a:rPr lang="en-US" sz="2000" baseline="-25000" dirty="0" err="1"/>
              <a:t>max</a:t>
            </a:r>
            <a:r>
              <a:rPr lang="en-US" sz="2000" dirty="0"/>
              <a:t>&gt;&gt;1 -  the Lorentz factor achieved when and if the </a:t>
            </a:r>
            <a:r>
              <a:rPr lang="en-US" sz="2000" dirty="0" err="1"/>
              <a:t>Poynting</a:t>
            </a:r>
            <a:r>
              <a:rPr lang="en-US" sz="2000" dirty="0"/>
              <a:t> flux is completely transformed into the kinetic energy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304800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000" dirty="0" smtClean="0">
                <a:solidFill>
                  <a:schemeClr val="accent2"/>
                </a:solidFill>
              </a:rPr>
              <a:t>(p</a:t>
            </a:r>
            <a:r>
              <a:rPr lang="en-US" sz="2000" dirty="0" smtClean="0">
                <a:solidFill>
                  <a:schemeClr val="accent2"/>
                </a:solidFill>
              </a:rPr>
              <a:t>roper </a:t>
            </a:r>
            <a:r>
              <a:rPr lang="en-US" sz="2000" dirty="0" smtClean="0">
                <a:solidFill>
                  <a:schemeClr val="accent2"/>
                </a:solidFill>
              </a:rPr>
              <a:t>propagation time, </a:t>
            </a:r>
            <a:r>
              <a:rPr lang="en-US" sz="2000" i="1" dirty="0" smtClean="0">
                <a:solidFill>
                  <a:schemeClr val="accent2"/>
                </a:solidFill>
              </a:rPr>
              <a:t>z/c</a:t>
            </a:r>
            <a:r>
              <a:rPr lang="en-US" sz="2000" i="1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sz="2000" i="1" dirty="0">
                <a:solidFill>
                  <a:schemeClr val="accent2"/>
                </a:solidFill>
                <a:latin typeface="Symbol" panose="05050102010706020507" pitchFamily="18" charset="2"/>
                <a:cs typeface="+mj-cs"/>
              </a:rPr>
              <a:t>)</a:t>
            </a:r>
            <a:r>
              <a:rPr lang="en-US" sz="2000" i="1" dirty="0" smtClean="0">
                <a:solidFill>
                  <a:schemeClr val="accent2"/>
                </a:solidFill>
                <a:latin typeface="Symbol" panose="05050102010706020507" pitchFamily="18" charset="2"/>
                <a:cs typeface="+mj-cs"/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  <a:cs typeface="+mj-cs"/>
              </a:rPr>
              <a:t>&gt; 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  <a:cs typeface="+mj-cs"/>
              </a:rPr>
              <a:t>(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cs typeface="+mj-cs"/>
              </a:rPr>
              <a:t>light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cs typeface="+mj-cs"/>
              </a:rPr>
              <a:t>crossing time, 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  <a:cs typeface="+mj-cs"/>
              </a:rPr>
              <a:t>r/c)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882974"/>
              </p:ext>
            </p:extLst>
          </p:nvPr>
        </p:nvGraphicFramePr>
        <p:xfrm>
          <a:off x="1523999" y="3462337"/>
          <a:ext cx="1538287" cy="7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5" name="Equation" r:id="rId4" imgW="850680" imgH="419040" progId="Equation.DSMT4">
                  <p:embed/>
                </p:oleObj>
              </mc:Choice>
              <mc:Fallback>
                <p:oleObj name="Equation" r:id="rId4" imgW="850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99" y="3462337"/>
                        <a:ext cx="1538287" cy="75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730833"/>
              </p:ext>
            </p:extLst>
          </p:nvPr>
        </p:nvGraphicFramePr>
        <p:xfrm>
          <a:off x="1371600" y="4242891"/>
          <a:ext cx="1435100" cy="76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6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42891"/>
                        <a:ext cx="1435100" cy="767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on_equ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4475"/>
            <a:ext cx="4648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47750" y="3352800"/>
            <a:ext cx="2762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1800" dirty="0">
                <a:solidFill>
                  <a:srgbClr val="660033"/>
                </a:solidFill>
              </a:rPr>
              <a:t>Poloidal field is negligible</a:t>
            </a:r>
            <a:endParaRPr lang="en-US" sz="2000" dirty="0"/>
          </a:p>
        </p:txBody>
      </p:sp>
      <p:pic>
        <p:nvPicPr>
          <p:cNvPr id="25604" name="Picture 8" descr="par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57275"/>
            <a:ext cx="73533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8004175" y="2124075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</a:rPr>
              <a:t>Z=</a:t>
            </a:r>
            <a:r>
              <a:rPr lang="en-US" sz="2000">
                <a:solidFill>
                  <a:srgbClr val="990000"/>
                </a:solidFill>
                <a:latin typeface="Symbol" pitchFamily="18" charset="2"/>
              </a:rPr>
              <a:t>W</a:t>
            </a:r>
            <a:r>
              <a:rPr lang="en-US" sz="2000">
                <a:solidFill>
                  <a:srgbClr val="990000"/>
                </a:solidFill>
              </a:rPr>
              <a:t>r</a:t>
            </a:r>
            <a:r>
              <a:rPr lang="en-US" sz="2000" baseline="30000">
                <a:solidFill>
                  <a:srgbClr val="990000"/>
                </a:solidFill>
              </a:rPr>
              <a:t>2</a:t>
            </a:r>
            <a:r>
              <a:rPr lang="en-US" sz="2000">
                <a:solidFill>
                  <a:srgbClr val="990000"/>
                </a:solidFill>
              </a:rPr>
              <a:t>/c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6477000" y="3038475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equilibrium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7519988" y="4181475"/>
            <a:ext cx="1395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non-equilibrium</a:t>
            </a: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2296315" y="76200"/>
            <a:ext cx="456407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C00000"/>
                </a:solidFill>
              </a:rPr>
              <a:t>Collimation vs acceleration</a:t>
            </a:r>
          </a:p>
          <a:p>
            <a:pPr algn="ctr" rtl="0" eaLnBrk="1" hangingPunct="1"/>
            <a:r>
              <a:rPr lang="en-US" sz="2400" dirty="0">
                <a:solidFill>
                  <a:srgbClr val="C00000"/>
                </a:solidFill>
              </a:rPr>
              <a:t>2. Non-equilibrium jet </a:t>
            </a:r>
          </a:p>
        </p:txBody>
      </p:sp>
      <p:sp>
        <p:nvSpPr>
          <p:cNvPr id="25610" name="TextBox 5"/>
          <p:cNvSpPr txBox="1">
            <a:spLocks noChangeArrowheads="1"/>
          </p:cNvSpPr>
          <p:nvPr/>
        </p:nvSpPr>
        <p:spPr bwMode="auto">
          <a:xfrm>
            <a:off x="3178175" y="1143000"/>
            <a:ext cx="86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Qg&gt;1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119212"/>
              </p:ext>
            </p:extLst>
          </p:nvPr>
        </p:nvGraphicFramePr>
        <p:xfrm>
          <a:off x="1417638" y="1066800"/>
          <a:ext cx="987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3" name="Equation" r:id="rId5" imgW="545760" imgH="419040" progId="Equation.DSMT4">
                  <p:embed/>
                </p:oleObj>
              </mc:Choice>
              <mc:Fallback>
                <p:oleObj name="Equation" r:id="rId5" imgW="5457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1066800"/>
                        <a:ext cx="9874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3886200"/>
            <a:ext cx="4578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Non-equilibrium </a:t>
            </a:r>
            <a:r>
              <a:rPr lang="en-US" sz="2400" dirty="0">
                <a:solidFill>
                  <a:srgbClr val="C00000"/>
                </a:solidFill>
              </a:rPr>
              <a:t>jets are accelerated </a:t>
            </a:r>
            <a:r>
              <a:rPr lang="en-US" sz="2400" dirty="0" smtClean="0">
                <a:solidFill>
                  <a:srgbClr val="C00000"/>
                </a:solidFill>
              </a:rPr>
              <a:t>only up to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632180"/>
              </p:ext>
            </p:extLst>
          </p:nvPr>
        </p:nvGraphicFramePr>
        <p:xfrm>
          <a:off x="3567113" y="4027488"/>
          <a:ext cx="15382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name="Equation" r:id="rId7" imgW="850680" imgH="469800" progId="Equation.DSMT4">
                  <p:embed/>
                </p:oleObj>
              </mc:Choice>
              <mc:Fallback>
                <p:oleObj name="Equation" r:id="rId7" imgW="85068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4027488"/>
                        <a:ext cx="1538287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96239"/>
              </p:ext>
            </p:extLst>
          </p:nvPr>
        </p:nvGraphicFramePr>
        <p:xfrm>
          <a:off x="422275" y="4933950"/>
          <a:ext cx="31924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5" name="Equation" r:id="rId9" imgW="1765080" imgH="431640" progId="Equation.DSMT4">
                  <p:embed/>
                </p:oleObj>
              </mc:Choice>
              <mc:Fallback>
                <p:oleObj name="Equation" r:id="rId9" imgW="17650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4933950"/>
                        <a:ext cx="319246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79159" y="115888"/>
            <a:ext cx="4121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Acceleration vs causality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086600" y="990600"/>
            <a:ext cx="0" cy="434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7924800" y="1143000"/>
            <a:ext cx="533400" cy="411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0010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24800" y="2587823"/>
            <a:ext cx="336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Q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001000" y="4114800"/>
            <a:ext cx="76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7086600" y="990600"/>
            <a:ext cx="914400" cy="3657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7791450" y="3568700"/>
            <a:ext cx="381000" cy="165100"/>
          </a:xfrm>
          <a:custGeom>
            <a:avLst/>
            <a:gdLst>
              <a:gd name="T0" fmla="*/ 0 w 240"/>
              <a:gd name="T1" fmla="*/ 104 h 104"/>
              <a:gd name="T2" fmla="*/ 48 w 240"/>
              <a:gd name="T3" fmla="*/ 56 h 104"/>
              <a:gd name="T4" fmla="*/ 144 w 240"/>
              <a:gd name="T5" fmla="*/ 8 h 104"/>
              <a:gd name="T6" fmla="*/ 240 w 240"/>
              <a:gd name="T7" fmla="*/ 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104">
                <a:moveTo>
                  <a:pt x="0" y="104"/>
                </a:moveTo>
                <a:cubicBezTo>
                  <a:pt x="12" y="88"/>
                  <a:pt x="24" y="72"/>
                  <a:pt x="48" y="56"/>
                </a:cubicBezTo>
                <a:cubicBezTo>
                  <a:pt x="72" y="40"/>
                  <a:pt x="112" y="16"/>
                  <a:pt x="144" y="8"/>
                </a:cubicBezTo>
                <a:cubicBezTo>
                  <a:pt x="176" y="0"/>
                  <a:pt x="224" y="8"/>
                  <a:pt x="240" y="8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710488" y="3276600"/>
            <a:ext cx="290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391400" y="2286000"/>
            <a:ext cx="51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fms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0010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v</a:t>
            </a: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861834"/>
              </p:ext>
            </p:extLst>
          </p:nvPr>
        </p:nvGraphicFramePr>
        <p:xfrm>
          <a:off x="2819400" y="1524000"/>
          <a:ext cx="298608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5" name="Equation" r:id="rId3" imgW="1854000" imgH="507960" progId="Equation.DSMT4">
                  <p:embed/>
                </p:oleObj>
              </mc:Choice>
              <mc:Fallback>
                <p:oleObj name="Equation" r:id="rId3" imgW="1854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2986087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-76200" y="1731963"/>
            <a:ext cx="269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In the comoving frame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66800" y="3038476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In the lab frame</a:t>
            </a:r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331327"/>
              </p:ext>
            </p:extLst>
          </p:nvPr>
        </p:nvGraphicFramePr>
        <p:xfrm>
          <a:off x="3059113" y="2752726"/>
          <a:ext cx="22669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6" name="Equation" r:id="rId5" imgW="1168200" imgH="457200" progId="Equation.DSMT4">
                  <p:embed/>
                </p:oleObj>
              </mc:Choice>
              <mc:Fallback>
                <p:oleObj name="Equation" r:id="rId5" imgW="116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752726"/>
                        <a:ext cx="22669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236563" y="914400"/>
            <a:ext cx="2945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ausality </a:t>
            </a:r>
            <a:r>
              <a:rPr lang="en-US" sz="2000" dirty="0"/>
              <a:t>condition: </a:t>
            </a:r>
            <a:r>
              <a:rPr lang="en-US" sz="2000" dirty="0" smtClean="0">
                <a:latin typeface="Symbol" pitchFamily="18" charset="2"/>
              </a:rPr>
              <a:t>f&gt;Q</a:t>
            </a:r>
            <a:endParaRPr lang="en-US" sz="2000" dirty="0"/>
          </a:p>
        </p:txBody>
      </p:sp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15302"/>
              </p:ext>
            </p:extLst>
          </p:nvPr>
        </p:nvGraphicFramePr>
        <p:xfrm>
          <a:off x="3427304" y="3810000"/>
          <a:ext cx="1830496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7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304" y="3810000"/>
                        <a:ext cx="1830496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2514600" y="4924425"/>
            <a:ext cx="671513" cy="257175"/>
          </a:xfrm>
          <a:prstGeom prst="rightArrow">
            <a:avLst>
              <a:gd name="adj1" fmla="val 50000"/>
              <a:gd name="adj2" fmla="val 65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85281"/>
              </p:ext>
            </p:extLst>
          </p:nvPr>
        </p:nvGraphicFramePr>
        <p:xfrm>
          <a:off x="3422650" y="4495800"/>
          <a:ext cx="2216150" cy="9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8" name="Equation" r:id="rId9" imgW="1130040" imgH="469800" progId="Equation.DSMT4">
                  <p:embed/>
                </p:oleObj>
              </mc:Choice>
              <mc:Fallback>
                <p:oleObj name="Equation" r:id="rId9" imgW="1130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4495800"/>
                        <a:ext cx="2216150" cy="9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3428"/>
              </p:ext>
            </p:extLst>
          </p:nvPr>
        </p:nvGraphicFramePr>
        <p:xfrm>
          <a:off x="1703278" y="2312988"/>
          <a:ext cx="177176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9" name="Equation" r:id="rId11" imgW="927000" imgH="253800" progId="Equation.DSMT4">
                  <p:embed/>
                </p:oleObj>
              </mc:Choice>
              <mc:Fallback>
                <p:oleObj name="Equation" r:id="rId11" imgW="9270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278" y="2312988"/>
                        <a:ext cx="177176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8"/>
          <p:cNvSpPr txBox="1">
            <a:spLocks noChangeArrowheads="1"/>
          </p:cNvSpPr>
          <p:nvPr/>
        </p:nvSpPr>
        <p:spPr bwMode="auto">
          <a:xfrm rot="16200000">
            <a:off x="6418468" y="3423000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Jet axis</a:t>
            </a:r>
            <a:endParaRPr lang="en-US" sz="1800" dirty="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 rot="16522023">
            <a:off x="7649086" y="2874461"/>
            <a:ext cx="1518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Jet boundary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5722203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Poynting</a:t>
            </a:r>
            <a:r>
              <a:rPr lang="en-US" sz="2400" dirty="0" smtClean="0">
                <a:solidFill>
                  <a:srgbClr val="C00000"/>
                </a:solidFill>
              </a:rPr>
              <a:t> dominated </a:t>
            </a:r>
            <a:r>
              <a:rPr lang="en-US" sz="2400" dirty="0">
                <a:solidFill>
                  <a:srgbClr val="C00000"/>
                </a:solidFill>
              </a:rPr>
              <a:t>jets are accelerated </a:t>
            </a:r>
            <a:r>
              <a:rPr lang="en-US" sz="2400" dirty="0" smtClean="0">
                <a:solidFill>
                  <a:srgbClr val="C00000"/>
                </a:solidFill>
              </a:rPr>
              <a:t>if they are causally connected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Arc 1"/>
          <p:cNvSpPr/>
          <p:nvPr/>
        </p:nvSpPr>
        <p:spPr bwMode="auto">
          <a:xfrm rot="19123662">
            <a:off x="7926221" y="2923581"/>
            <a:ext cx="328152" cy="279504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584406"/>
              </p:ext>
            </p:extLst>
          </p:nvPr>
        </p:nvGraphicFramePr>
        <p:xfrm>
          <a:off x="995363" y="4668838"/>
          <a:ext cx="159543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0" name="Equation" r:id="rId13" imgW="901440" imgH="419040" progId="Equation.DSMT4">
                  <p:embed/>
                </p:oleObj>
              </mc:Choice>
              <mc:Fallback>
                <p:oleObj name="Equation" r:id="rId13" imgW="90144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668838"/>
                        <a:ext cx="159543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85800" y="3886200"/>
            <a:ext cx="2941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ausality </a:t>
            </a:r>
            <a:r>
              <a:rPr lang="en-US" sz="2400" dirty="0">
                <a:solidFill>
                  <a:srgbClr val="C00000"/>
                </a:solidFill>
              </a:rPr>
              <a:t>condition: </a:t>
            </a:r>
          </a:p>
        </p:txBody>
      </p:sp>
    </p:spTree>
    <p:extLst>
      <p:ext uri="{BB962C8B-B14F-4D97-AF65-F5344CB8AC3E}">
        <p14:creationId xmlns:p14="http://schemas.microsoft.com/office/powerpoint/2010/main" val="12993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522413"/>
            <a:ext cx="31051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143000" y="3902075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660033"/>
              </a:solidFill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6030913" y="4217988"/>
            <a:ext cx="24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1295400" y="312738"/>
            <a:ext cx="6902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MHD jet confined by the external pressure</a:t>
            </a:r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 flipV="1">
            <a:off x="7380288" y="3851275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7380288" y="3927475"/>
            <a:ext cx="366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7164388" y="3089275"/>
            <a:ext cx="363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</a:t>
            </a:r>
            <a:r>
              <a:rPr lang="en-US" baseline="-2500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H="1" flipV="1">
            <a:off x="6300788" y="37544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 rot="10800000">
            <a:off x="7092950" y="4114800"/>
            <a:ext cx="304800" cy="76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 rot="10800000" flipH="1">
            <a:off x="6372225" y="4114800"/>
            <a:ext cx="304800" cy="76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Text Box 15"/>
          <p:cNvSpPr txBox="1">
            <a:spLocks noChangeArrowheads="1"/>
          </p:cNvSpPr>
          <p:nvPr/>
        </p:nvSpPr>
        <p:spPr bwMode="auto">
          <a:xfrm>
            <a:off x="7092950" y="3827463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CC00"/>
                </a:solidFill>
              </a:rPr>
              <a:t>E</a:t>
            </a:r>
          </a:p>
        </p:txBody>
      </p:sp>
      <p:sp>
        <p:nvSpPr>
          <p:cNvPr id="26637" name="AutoShape 16"/>
          <p:cNvSpPr>
            <a:spLocks noChangeArrowheads="1"/>
          </p:cNvSpPr>
          <p:nvPr/>
        </p:nvSpPr>
        <p:spPr bwMode="auto">
          <a:xfrm rot="540643">
            <a:off x="7453313" y="2065338"/>
            <a:ext cx="119062" cy="609600"/>
          </a:xfrm>
          <a:prstGeom prst="upArrow">
            <a:avLst>
              <a:gd name="adj1" fmla="val 50000"/>
              <a:gd name="adj2" fmla="val 128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6638" name="AutoShape 17"/>
          <p:cNvSpPr>
            <a:spLocks noChangeArrowheads="1"/>
          </p:cNvSpPr>
          <p:nvPr/>
        </p:nvSpPr>
        <p:spPr bwMode="auto">
          <a:xfrm rot="21059357" flipH="1">
            <a:off x="6130925" y="2103438"/>
            <a:ext cx="119063" cy="609600"/>
          </a:xfrm>
          <a:prstGeom prst="upArrow">
            <a:avLst>
              <a:gd name="adj1" fmla="val 50000"/>
              <a:gd name="adj2" fmla="val 1279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7453313" y="173831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26640" name="TextBox 1"/>
          <p:cNvSpPr txBox="1">
            <a:spLocks noChangeArrowheads="1"/>
          </p:cNvSpPr>
          <p:nvPr/>
        </p:nvSpPr>
        <p:spPr bwMode="auto">
          <a:xfrm>
            <a:off x="7770813" y="2962275"/>
            <a:ext cx="554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ext</a:t>
            </a:r>
            <a:endParaRPr lang="en-GB" sz="2000"/>
          </a:p>
        </p:txBody>
      </p:sp>
      <p:sp>
        <p:nvSpPr>
          <p:cNvPr id="26641" name="Text Box 3"/>
          <p:cNvSpPr txBox="1">
            <a:spLocks noChangeArrowheads="1"/>
          </p:cNvSpPr>
          <p:nvPr/>
        </p:nvSpPr>
        <p:spPr bwMode="auto">
          <a:xfrm>
            <a:off x="34925" y="2152471"/>
            <a:ext cx="58245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sz="2400" dirty="0">
                <a:solidFill>
                  <a:schemeClr val="accent2"/>
                </a:solidFill>
              </a:rPr>
              <a:t>The spatial distribution of the confining pressure determines the shape of the flow boundary and the acceleration </a:t>
            </a:r>
            <a:r>
              <a:rPr lang="en-US" sz="2400" dirty="0" smtClean="0">
                <a:solidFill>
                  <a:schemeClr val="accent2"/>
                </a:solidFill>
              </a:rPr>
              <a:t>rate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331913" y="96838"/>
            <a:ext cx="7921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MHD jet confined by the external pressure (cont)</a:t>
            </a:r>
          </a:p>
        </p:txBody>
      </p:sp>
      <p:pic>
        <p:nvPicPr>
          <p:cNvPr id="27651" name="Picture 4" descr="j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219200"/>
            <a:ext cx="22971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8763000" y="263207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7655" name="Object 8"/>
          <p:cNvGraphicFramePr>
            <a:graphicFrameLocks noChangeAspect="1"/>
          </p:cNvGraphicFramePr>
          <p:nvPr/>
        </p:nvGraphicFramePr>
        <p:xfrm>
          <a:off x="2860675" y="2824163"/>
          <a:ext cx="12541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" name="משוואה" r:id="rId4" imgW="533160" imgH="228600" progId="Equation.3">
                  <p:embed/>
                </p:oleObj>
              </mc:Choice>
              <mc:Fallback>
                <p:oleObj name="משוואה" r:id="rId4" imgW="5331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2824163"/>
                        <a:ext cx="12541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24965"/>
              </p:ext>
            </p:extLst>
          </p:nvPr>
        </p:nvGraphicFramePr>
        <p:xfrm>
          <a:off x="7754938" y="1793875"/>
          <a:ext cx="1066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" name="משוואה" r:id="rId6" imgW="520474" imgH="190417" progId="Equation.3">
                  <p:embed/>
                </p:oleObj>
              </mc:Choice>
              <mc:Fallback>
                <p:oleObj name="משוואה" r:id="rId6" imgW="520474" imgH="19041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1793875"/>
                        <a:ext cx="10668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42761"/>
              </p:ext>
            </p:extLst>
          </p:nvPr>
        </p:nvGraphicFramePr>
        <p:xfrm>
          <a:off x="285750" y="5338763"/>
          <a:ext cx="74310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" name="Equation" r:id="rId8" imgW="3441600" imgH="241200" progId="Equation.DSMT4">
                  <p:embed/>
                </p:oleObj>
              </mc:Choice>
              <mc:Fallback>
                <p:oleObj name="Equation" r:id="rId8" imgW="34416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5338763"/>
                        <a:ext cx="74310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3"/>
          <p:cNvGraphicFramePr>
            <a:graphicFrameLocks noChangeAspect="1"/>
          </p:cNvGraphicFramePr>
          <p:nvPr/>
        </p:nvGraphicFramePr>
        <p:xfrm>
          <a:off x="762000" y="2806700"/>
          <a:ext cx="1295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" name="משוואה" r:id="rId10" imgW="520474" imgH="190417" progId="Equation.3">
                  <p:embed/>
                </p:oleObj>
              </mc:Choice>
              <mc:Fallback>
                <p:oleObj name="משוואה" r:id="rId10" imgW="520474" imgH="19041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06700"/>
                        <a:ext cx="12954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774645"/>
              </p:ext>
            </p:extLst>
          </p:nvPr>
        </p:nvGraphicFramePr>
        <p:xfrm>
          <a:off x="3352800" y="568325"/>
          <a:ext cx="30289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" name="משוואה" r:id="rId12" imgW="1143000" imgH="469800" progId="Equation.3">
                  <p:embed/>
                </p:oleObj>
              </mc:Choice>
              <mc:Fallback>
                <p:oleObj name="משוואה" r:id="rId12" imgW="1143000" imgH="46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68325"/>
                        <a:ext cx="302895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21336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1. Equilibrium jet; </a:t>
            </a:r>
            <a:r>
              <a:rPr lang="en-US" sz="2400" dirty="0" err="1">
                <a:solidFill>
                  <a:schemeClr val="accent2"/>
                </a:solidFill>
                <a:latin typeface="Symbol" pitchFamily="18" charset="2"/>
              </a:rPr>
              <a:t>g~</a:t>
            </a:r>
            <a:r>
              <a:rPr lang="en-US" sz="2400" i="1" dirty="0" err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2400" i="1" dirty="0">
                <a:solidFill>
                  <a:schemeClr val="accent2"/>
                </a:solidFill>
                <a:latin typeface="+mn-lt"/>
              </a:rPr>
              <a:t>/R</a:t>
            </a:r>
            <a:r>
              <a:rPr lang="en-US" sz="2400" i="1" baseline="-25000" dirty="0">
                <a:solidFill>
                  <a:schemeClr val="accent2"/>
                </a:solidFill>
                <a:latin typeface="+mn-lt"/>
              </a:rPr>
              <a:t>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7664" name="TextBox 9"/>
          <p:cNvSpPr txBox="1">
            <a:spLocks noChangeArrowheads="1"/>
          </p:cNvSpPr>
          <p:nvPr/>
        </p:nvSpPr>
        <p:spPr bwMode="auto">
          <a:xfrm>
            <a:off x="506290" y="3581400"/>
            <a:ext cx="277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accent2"/>
                </a:solidFill>
              </a:rPr>
              <a:t>Equilibrium only if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2766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60560"/>
              </p:ext>
            </p:extLst>
          </p:nvPr>
        </p:nvGraphicFramePr>
        <p:xfrm>
          <a:off x="3200400" y="3537993"/>
          <a:ext cx="1295400" cy="55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3" name="Equation" r:id="rId14" imgW="558720" imgH="241200" progId="Equation.DSMT4">
                  <p:embed/>
                </p:oleObj>
              </mc:Choice>
              <mc:Fallback>
                <p:oleObj name="Equation" r:id="rId14" imgW="5587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37993"/>
                        <a:ext cx="1295400" cy="559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TextBox 11"/>
          <p:cNvSpPr txBox="1">
            <a:spLocks noChangeArrowheads="1"/>
          </p:cNvSpPr>
          <p:nvPr/>
        </p:nvSpPr>
        <p:spPr bwMode="auto">
          <a:xfrm>
            <a:off x="381000" y="4495800"/>
            <a:ext cx="444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Equilibrium </a:t>
            </a:r>
            <a:r>
              <a:rPr lang="en-US" sz="2400" dirty="0" smtClean="0">
                <a:solidFill>
                  <a:srgbClr val="C00000"/>
                </a:solidFill>
              </a:rPr>
              <a:t>jet </a:t>
            </a:r>
            <a:r>
              <a:rPr lang="en-US" sz="2400" dirty="0">
                <a:solidFill>
                  <a:srgbClr val="C00000"/>
                </a:solidFill>
              </a:rPr>
              <a:t>is formed if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k&lt;2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9443</TotalTime>
  <Words>1431</Words>
  <Application>Microsoft Office PowerPoint</Application>
  <PresentationFormat>On-screen Show (4:3)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Default Design</vt:lpstr>
      <vt:lpstr>Equation</vt:lpstr>
      <vt:lpstr>משוואה</vt:lpstr>
      <vt:lpstr>MathType 6.0 Equation</vt:lpstr>
      <vt:lpstr>Physics of Poynting  dominated jets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 Gurion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Yuri</cp:lastModifiedBy>
  <cp:revision>178</cp:revision>
  <dcterms:created xsi:type="dcterms:W3CDTF">2009-01-19T07:40:45Z</dcterms:created>
  <dcterms:modified xsi:type="dcterms:W3CDTF">2015-04-21T10:23:01Z</dcterms:modified>
</cp:coreProperties>
</file>