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749" r:id="rId1"/>
  </p:sldMasterIdLst>
  <p:notesMasterIdLst>
    <p:notesMasterId r:id="rId24"/>
  </p:notesMasterIdLst>
  <p:sldIdLst>
    <p:sldId id="256" r:id="rId2"/>
    <p:sldId id="409" r:id="rId3"/>
    <p:sldId id="410" r:id="rId4"/>
    <p:sldId id="334" r:id="rId5"/>
    <p:sldId id="335" r:id="rId6"/>
    <p:sldId id="384" r:id="rId7"/>
    <p:sldId id="385" r:id="rId8"/>
    <p:sldId id="388" r:id="rId9"/>
    <p:sldId id="348" r:id="rId10"/>
    <p:sldId id="399" r:id="rId11"/>
    <p:sldId id="398" r:id="rId12"/>
    <p:sldId id="401" r:id="rId13"/>
    <p:sldId id="402" r:id="rId14"/>
    <p:sldId id="403" r:id="rId15"/>
    <p:sldId id="408" r:id="rId16"/>
    <p:sldId id="405" r:id="rId17"/>
    <p:sldId id="406" r:id="rId18"/>
    <p:sldId id="391" r:id="rId19"/>
    <p:sldId id="389" r:id="rId20"/>
    <p:sldId id="400" r:id="rId21"/>
    <p:sldId id="382" r:id="rId22"/>
    <p:sldId id="332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FF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3361" autoAdjust="0"/>
    <p:restoredTop sz="94660"/>
  </p:normalViewPr>
  <p:slideViewPr>
    <p:cSldViewPr>
      <p:cViewPr>
        <p:scale>
          <a:sx n="100" d="100"/>
          <a:sy n="100" d="100"/>
        </p:scale>
        <p:origin x="-1232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981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E1A8BD72-9975-634C-9005-75FF253AF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9D910-1EF7-9642-9C15-E3AEC4922A6C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BD3E7-3972-E54D-89E6-E99181CA5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C267B-1825-BF45-967D-962FDE131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31F51-CD19-B54A-9371-0FA577ACC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07960-E66E-E848-AF10-E92F0C30F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D36F2-CBE8-7F4C-818E-21BA44E43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F174E-D4E2-7F43-AF3F-669D1C236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48305-6F1C-F942-93D6-F4B7AC0D2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72DC1-D478-AC4A-8B01-2B95CBC1A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14C1A-5C18-F84E-BEC1-0AF5BED45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1E780-164C-B34D-B03F-37D2EA4F3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E2EF-EB70-034E-86A2-979B6A0F4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FB342-C679-5C4C-8034-75FAA8242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01399-D0CD-FC41-8D1E-87DD1AD23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22D4A77-F8BB-6446-8374-771D17E4E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Osaka" pitchFamily="1" charset="-128"/>
          <a:cs typeface="Osaka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Osaka" pitchFamily="1" charset="-128"/>
          <a:cs typeface="Osaka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Osaka" pitchFamily="1" charset="-128"/>
          <a:cs typeface="Osaka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Osaka" pitchFamily="1" charset="-128"/>
          <a:cs typeface="Osaka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Osaka" pitchFamily="1" charset="-128"/>
          <a:cs typeface="Osaka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Osaka" pitchFamily="1" charset="-128"/>
          <a:cs typeface="Osaka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Osaka" pitchFamily="1" charset="-128"/>
          <a:cs typeface="Osaka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Osaka" pitchFamily="1" charset="-128"/>
          <a:cs typeface="Osaka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7" Type="http://schemas.openxmlformats.org/officeDocument/2006/relationships/image" Target="../media/image21.png"/><Relationship Id="rId8" Type="http://schemas.openxmlformats.org/officeDocument/2006/relationships/image" Target="../media/image17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696200" cy="1600200"/>
          </a:xfrm>
          <a:solidFill>
            <a:schemeClr val="tx1">
              <a:alpha val="50000"/>
            </a:schemeClr>
          </a:solidFill>
          <a:ln w="19050"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rPr>
              <a:t>TANAMI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rPr>
              <a:t>Blazars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rPr>
              <a:t> as Possible Sources of the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rPr>
              <a:t>IceCube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rPr>
              <a:t>PeV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rPr>
              <a:t> Neutrinos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10000"/>
            <a:ext cx="7696200" cy="2133600"/>
          </a:xfrm>
          <a:solidFill>
            <a:schemeClr val="tx1">
              <a:alpha val="50000"/>
            </a:schemeClr>
          </a:solidFill>
          <a:ln w="19050">
            <a:noFill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</a:rPr>
              <a:t>Matthias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</a:rPr>
              <a:t>Kadler</a:t>
            </a:r>
            <a:endParaRPr lang="en-US" b="1" dirty="0" smtClean="0">
              <a:solidFill>
                <a:srgbClr val="FFFF00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endParaRPr lang="en-US" sz="1400" b="1" dirty="0" smtClean="0">
              <a:solidFill>
                <a:srgbClr val="FFFF00"/>
              </a:solidFill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latin typeface="+mj-lt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F. </a:t>
            </a:r>
            <a:r>
              <a:rPr lang="en-US" sz="2400" dirty="0" err="1" smtClean="0">
                <a:solidFill>
                  <a:srgbClr val="FFFF00"/>
                </a:solidFill>
              </a:rPr>
              <a:t>Krauß</a:t>
            </a:r>
            <a:r>
              <a:rPr lang="en-US" sz="2400" dirty="0" smtClean="0">
                <a:solidFill>
                  <a:srgbClr val="FFFF00"/>
                </a:solidFill>
              </a:rPr>
              <a:t>, K. Mannheim, R. </a:t>
            </a:r>
            <a:r>
              <a:rPr lang="en-US" sz="2400" dirty="0" err="1" smtClean="0">
                <a:solidFill>
                  <a:srgbClr val="FFFF00"/>
                </a:solidFill>
              </a:rPr>
              <a:t>Ojha</a:t>
            </a:r>
            <a:r>
              <a:rPr lang="en-US" sz="2400" dirty="0" smtClean="0">
                <a:solidFill>
                  <a:srgbClr val="FFFF00"/>
                </a:solidFill>
              </a:rPr>
              <a:t>, C. </a:t>
            </a:r>
            <a:r>
              <a:rPr lang="en-US" sz="2400" dirty="0" err="1" smtClean="0">
                <a:solidFill>
                  <a:srgbClr val="FFFF00"/>
                </a:solidFill>
              </a:rPr>
              <a:t>Müller</a:t>
            </a:r>
            <a:r>
              <a:rPr lang="en-US" sz="2400" dirty="0" smtClean="0">
                <a:solidFill>
                  <a:srgbClr val="FFFF00"/>
                </a:solidFill>
              </a:rPr>
              <a:t>, R. Schulz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for the TANAMI and Fermi-LAT Collaborations</a:t>
            </a:r>
          </a:p>
        </p:txBody>
      </p:sp>
      <p:pic>
        <p:nvPicPr>
          <p:cNvPr id="16388" name="Picture 13"/>
          <p:cNvPicPr>
            <a:picLocks noChangeAspect="1"/>
          </p:cNvPicPr>
          <p:nvPr/>
        </p:nvPicPr>
        <p:blipFill>
          <a:blip r:embed="rId3">
            <a:alphaModFix amt="74000"/>
          </a:blip>
          <a:srcRect/>
          <a:stretch>
            <a:fillRect/>
          </a:stretch>
        </p:blipFill>
        <p:spPr bwMode="auto">
          <a:xfrm>
            <a:off x="304800" y="1066800"/>
            <a:ext cx="1447800" cy="63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1" descr="astro_wuerzburg_banner.png"/>
          <p:cNvPicPr>
            <a:picLocks noChangeAspect="1"/>
          </p:cNvPicPr>
          <p:nvPr/>
        </p:nvPicPr>
        <p:blipFill>
          <a:blip r:embed="rId4">
            <a:alphaModFix amt="51000"/>
          </a:blip>
          <a:srcRect/>
          <a:stretch>
            <a:fillRect/>
          </a:stretch>
        </p:blipFill>
        <p:spPr bwMode="auto">
          <a:xfrm>
            <a:off x="0" y="6259513"/>
            <a:ext cx="91440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2" descr="logo_pre_rep.jpg"/>
          <p:cNvPicPr>
            <a:picLocks noChangeAspect="1"/>
          </p:cNvPicPr>
          <p:nvPr/>
        </p:nvPicPr>
        <p:blipFill>
          <a:blip r:embed="rId5">
            <a:lum contrast="74000"/>
            <a:alphaModFix amt="51000"/>
          </a:blip>
          <a:srcRect/>
          <a:stretch>
            <a:fillRect/>
          </a:stretch>
        </p:blipFill>
        <p:spPr bwMode="auto">
          <a:xfrm>
            <a:off x="304800" y="228601"/>
            <a:ext cx="1447800" cy="69373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9" name="Picture 8" descr="tanamilogo5_sma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981" y="324612"/>
            <a:ext cx="1726019" cy="742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0" y="1087821"/>
            <a:ext cx="756024" cy="664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ANTARES Results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4864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ANTARES Collaboration and TANAMI Collaboration 2015, A&amp;A, 576, L8</a:t>
            </a:r>
          </a:p>
          <a:p>
            <a:pPr>
              <a:buNone/>
            </a:pPr>
            <a:endParaRPr lang="en-US" sz="18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1653-329 and 1714-336: one event, each.</a:t>
            </a:r>
          </a:p>
          <a:p>
            <a:pPr lvl="1">
              <a:buNone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⇒ Consistent with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blazar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-source hypothesis, but also with background</a:t>
            </a:r>
          </a:p>
          <a:p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Zero events for the other four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blazars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Either:</a:t>
            </a:r>
          </a:p>
          <a:p>
            <a:pPr lvl="2">
              <a:buNone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⇒ Not the sources of the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PeV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neutrinos, or</a:t>
            </a:r>
          </a:p>
          <a:p>
            <a:pPr lvl="2">
              <a:buNone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⇒ Neutrino spectra flatter than -2.4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8763000" cy="2013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371600" y="2667000"/>
            <a:ext cx="457200" cy="5334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876800" y="1981200"/>
            <a:ext cx="609600" cy="14478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anamilogo5_sm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981" y="172212"/>
            <a:ext cx="1726019" cy="74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anchor="ctr"/>
          <a:lstStyle/>
          <a:p>
            <a:pPr algn="l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Big Bird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5029200" cy="32766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2PeV event on Dec 4, 2012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Aartsen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et al. 2014)</a:t>
            </a:r>
            <a:endParaRPr lang="en-US" sz="24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RA = 208.4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◦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Dec = −55.8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◦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(J2000)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Median pos. uncertainty: 15.9deg</a:t>
            </a:r>
          </a:p>
          <a:p>
            <a:pPr lvl="1"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⇒ 17 gamma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blazars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(2LAC)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Again: integral flux sufficient to explain the signal, but this time:</a:t>
            </a:r>
            <a:endParaRPr lang="en-US" sz="24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0"/>
              </a:spcAft>
            </a:pP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04800"/>
            <a:ext cx="32258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879" y="2305050"/>
            <a:ext cx="790121" cy="1276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638800"/>
            <a:ext cx="8807845" cy="52322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Output dominated by a single source: PKS B1424-418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76200" y="4234180"/>
            <a:ext cx="8991600" cy="25476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PKS B1424-418: Radio Outburst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153400" cy="1905000"/>
          </a:xfrm>
          <a:solidFill>
            <a:schemeClr val="tx1">
              <a:alpha val="50000"/>
            </a:schemeClr>
          </a:solidFill>
        </p:spPr>
        <p:txBody>
          <a:bodyPr anchor="ctr"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Radio core flux density increased from 1.5Jy to 6Jy in late 2012 to early 2013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Strongest outburst ever seen by TANAMI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69631"/>
            <a:ext cx="8001000" cy="244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0" y="1295400"/>
            <a:ext cx="8534400" cy="21336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Outburst coincident with </a:t>
            </a:r>
            <a:r>
              <a:rPr lang="en-US" sz="3200" kern="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BigBird</a:t>
            </a:r>
            <a:r>
              <a:rPr lang="en-US" sz="32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 arrival time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0" y="2133600"/>
            <a:ext cx="8534400" cy="464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PKS B1424-418: Gamma Outburst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252518"/>
            <a:ext cx="7734300" cy="445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PKS B1424-418: Outburst SED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48" y="2286000"/>
            <a:ext cx="6993652" cy="44196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62000" y="1524000"/>
            <a:ext cx="7620000" cy="6858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Predicted Neutrino Output: 2.2 Events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anamilogo5_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4572000"/>
            <a:ext cx="3366976" cy="14477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09600" y="1905000"/>
            <a:ext cx="7924800" cy="3962400"/>
          </a:xfrm>
          <a:prstGeom prst="ellipse">
            <a:avLst/>
          </a:prstGeom>
          <a:solidFill>
            <a:srgbClr val="FFFF00">
              <a:alpha val="83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Chance Coincidence?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 bwMode="auto">
          <a:xfrm rot="20400000">
            <a:off x="5910741" y="4887011"/>
            <a:ext cx="582311" cy="436778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62600" y="3048000"/>
            <a:ext cx="2514600" cy="1371600"/>
          </a:xfrm>
        </p:spPr>
        <p:txBody>
          <a:bodyPr/>
          <a:lstStyle/>
          <a:p>
            <a:pPr algn="ctr">
              <a:buNone/>
            </a:pPr>
            <a:r>
              <a:rPr lang="en-US" sz="2000" dirty="0" smtClean="0"/>
              <a:t>     Most dramatic </a:t>
            </a:r>
            <a:r>
              <a:rPr lang="en-US" sz="2000" dirty="0" err="1" smtClean="0"/>
              <a:t>blazar</a:t>
            </a:r>
            <a:r>
              <a:rPr lang="en-US" sz="2000" dirty="0" smtClean="0"/>
              <a:t> outburst of the</a:t>
            </a:r>
            <a:r>
              <a:rPr lang="en-US" sz="2000" dirty="0" smtClean="0"/>
              <a:t> (far) southern </a:t>
            </a:r>
            <a:r>
              <a:rPr lang="en-US" sz="2000" dirty="0" smtClean="0"/>
              <a:t>sky</a:t>
            </a:r>
            <a:endParaRPr lang="en-US" sz="2000" dirty="0"/>
          </a:p>
        </p:txBody>
      </p:sp>
      <p:cxnSp>
        <p:nvCxnSpPr>
          <p:cNvPr id="9" name="Straight Connector 8"/>
          <p:cNvCxnSpPr>
            <a:stCxn id="10" idx="0"/>
          </p:cNvCxnSpPr>
          <p:nvPr/>
        </p:nvCxnSpPr>
        <p:spPr bwMode="auto">
          <a:xfrm rot="5400000" flipH="1" flipV="1">
            <a:off x="5857639" y="4448886"/>
            <a:ext cx="877246" cy="2090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6135047" y="4992047"/>
            <a:ext cx="113353" cy="11335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66800" y="3363901"/>
            <a:ext cx="251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Highest-energy neutrino (seen in the southern sky)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7" idx="1"/>
          </p:cNvCxnSpPr>
          <p:nvPr/>
        </p:nvCxnSpPr>
        <p:spPr bwMode="auto">
          <a:xfrm rot="16200000" flipV="1">
            <a:off x="4234357" y="3309443"/>
            <a:ext cx="992104" cy="24504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983879" y="2249269"/>
            <a:ext cx="1121521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~5%</a:t>
            </a:r>
            <a:endParaRPr lang="en-US" sz="3600" dirty="0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914400" y="4570412"/>
            <a:ext cx="73152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5943" t="46398" r="35359"/>
          <a:stretch>
            <a:fillRect/>
          </a:stretch>
        </p:blipFill>
        <p:spPr>
          <a:xfrm>
            <a:off x="2590800" y="5567666"/>
            <a:ext cx="3447812" cy="1290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Summary I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3733800"/>
          </a:xfrm>
          <a:solidFill>
            <a:schemeClr val="tx1">
              <a:alpha val="50000"/>
            </a:schemeClr>
          </a:solidFill>
        </p:spPr>
        <p:txBody>
          <a:bodyPr anchor="ctr"/>
          <a:lstStyle/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Integrated flux of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blazars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can explain the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IceCube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signal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Follow-up with ANTARES finds two neutrinos coincident with the two brightest candidates (still consistent with background)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Assume an association ⇒ Rather flat neutrino spectra 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5562600"/>
            <a:ext cx="9715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5575" t="48793" r="36234"/>
          <a:stretch>
            <a:fillRect/>
          </a:stretch>
        </p:blipFill>
        <p:spPr>
          <a:xfrm>
            <a:off x="76200" y="5562600"/>
            <a:ext cx="2454197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759152" cy="1092200"/>
          </a:xfrm>
          <a:prstGeom prst="rect">
            <a:avLst/>
          </a:prstGeom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4959" y="0"/>
            <a:ext cx="679041" cy="11301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 l="12415" t="21199" r="12415"/>
          <a:stretch>
            <a:fillRect/>
          </a:stretch>
        </p:blipFill>
        <p:spPr>
          <a:xfrm>
            <a:off x="7239000" y="5562600"/>
            <a:ext cx="1808691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Summary II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3276600"/>
          </a:xfrm>
          <a:solidFill>
            <a:schemeClr val="tx1">
              <a:alpha val="50000"/>
            </a:schemeClr>
          </a:solidFill>
        </p:spPr>
        <p:txBody>
          <a:bodyPr anchor="ctr"/>
          <a:lstStyle/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First time that a single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blazar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can explain an individual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PeV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neutrino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Comparable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blazar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outbursts had substantially lower-sensitivity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IceCube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coverage</a:t>
            </a: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Still ~5% chance coincidence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8017"/>
          <a:stretch>
            <a:fillRect/>
          </a:stretch>
        </p:blipFill>
        <p:spPr>
          <a:xfrm>
            <a:off x="2514600" y="5410200"/>
            <a:ext cx="4303494" cy="1431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0200"/>
            <a:ext cx="2514600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410200"/>
            <a:ext cx="2286000" cy="1444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879" y="0"/>
            <a:ext cx="790121" cy="127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535"/>
          <a:stretch>
            <a:fillRect/>
          </a:stretch>
        </p:blipFill>
        <p:spPr>
          <a:xfrm>
            <a:off x="7610665" y="2532386"/>
            <a:ext cx="1472977" cy="1430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534"/>
          <a:stretch>
            <a:fillRect/>
          </a:stretch>
        </p:blipFill>
        <p:spPr>
          <a:xfrm>
            <a:off x="6096000" y="2532386"/>
            <a:ext cx="1473350" cy="1417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4498" y="3529429"/>
            <a:ext cx="271754" cy="390975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865" y="3522986"/>
            <a:ext cx="243077" cy="4045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tanamilogo5_sma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2971800"/>
            <a:ext cx="2961170" cy="1273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558" y="4267200"/>
            <a:ext cx="3191242" cy="2362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647958" y="4286597"/>
            <a:ext cx="2971800" cy="3616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alphaModFix amt="83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864" t="951" r="864" b="951"/>
          <a:stretch>
            <a:fillRect/>
          </a:stretch>
        </p:blipFill>
        <p:spPr>
          <a:xfrm>
            <a:off x="6571238" y="4267200"/>
            <a:ext cx="753120" cy="683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228600"/>
            <a:ext cx="3657600" cy="1879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799" y="533400"/>
            <a:ext cx="4063749" cy="228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" y="4191000"/>
            <a:ext cx="3733800" cy="2239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anchor="t"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Neutrino Telescope Sensitivities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3352800" cy="46482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Main limitation: atmospheric background</a:t>
            </a:r>
          </a:p>
          <a:p>
            <a:pPr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⇒ Look down through Earth</a:t>
            </a:r>
          </a:p>
          <a:p>
            <a:pPr>
              <a:spcAft>
                <a:spcPts val="0"/>
              </a:spcAft>
              <a:buNone/>
            </a:pPr>
            <a:endParaRPr lang="en-US" sz="2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⇒ At E&lt;100TeV: Southern sky accessible only for ANTARES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179084"/>
            <a:ext cx="5638800" cy="54503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4800" y="57150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ANTARES Collaboration 2014, </a:t>
            </a:r>
            <a:r>
              <a:rPr lang="en-US" sz="1400" dirty="0" err="1" smtClean="0"/>
              <a:t>ApJ</a:t>
            </a:r>
            <a:r>
              <a:rPr lang="en-US" sz="1400" dirty="0" smtClean="0"/>
              <a:t> 786, L5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38" y="1438996"/>
            <a:ext cx="3456116" cy="3056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4267200"/>
            <a:ext cx="487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FF00"/>
                </a:solidFill>
              </a:rPr>
              <a:t>IceCube</a:t>
            </a:r>
            <a:r>
              <a:rPr lang="en-US" sz="1800" dirty="0" smtClean="0">
                <a:solidFill>
                  <a:srgbClr val="FFFF00"/>
                </a:solidFill>
              </a:rPr>
              <a:t> Collaboration 2013, Science 342, 1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8300357" y="2667000"/>
            <a:ext cx="653143" cy="609600"/>
          </a:xfrm>
          <a:prstGeom prst="donut">
            <a:avLst>
              <a:gd name="adj" fmla="val 4293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420367"/>
            <a:ext cx="4486665" cy="2846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b="535"/>
          <a:stretch>
            <a:fillRect/>
          </a:stretch>
        </p:blipFill>
        <p:spPr>
          <a:xfrm>
            <a:off x="6781800" y="4636454"/>
            <a:ext cx="2209800" cy="2145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b="534"/>
          <a:stretch>
            <a:fillRect/>
          </a:stretch>
        </p:blipFill>
        <p:spPr>
          <a:xfrm>
            <a:off x="4495800" y="4618020"/>
            <a:ext cx="2236923" cy="2152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5800" y="5842216"/>
            <a:ext cx="609600" cy="877038"/>
          </a:xfrm>
          <a:prstGeom prst="rect">
            <a:avLst/>
          </a:prstGeom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559" y="5855654"/>
            <a:ext cx="541685" cy="901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5105400" y="638905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E~1.1PeV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7239000" y="638905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E~1.0PeV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238690"/>
            <a:ext cx="4267199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R.A.= 38.3°, Dec=-67.2°, </a:t>
            </a:r>
            <a:r>
              <a:rPr lang="en-US" sz="2000" dirty="0" err="1" smtClean="0">
                <a:solidFill>
                  <a:srgbClr val="FFFF00"/>
                </a:solidFill>
              </a:rPr>
              <a:t>R</a:t>
            </a:r>
            <a:r>
              <a:rPr lang="en-US" sz="2000" baseline="-25000" dirty="0" err="1" smtClean="0">
                <a:solidFill>
                  <a:srgbClr val="FFFF00"/>
                </a:solidFill>
              </a:rPr>
              <a:t>err</a:t>
            </a:r>
            <a:r>
              <a:rPr lang="en-US" sz="2000" dirty="0" smtClean="0">
                <a:solidFill>
                  <a:srgbClr val="FFFF00"/>
                </a:solidFill>
              </a:rPr>
              <a:t>=10.7°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1" y="5715000"/>
            <a:ext cx="4267199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R.A.=265.6°, Dec=-27.9°, </a:t>
            </a:r>
            <a:r>
              <a:rPr lang="en-US" sz="2000" dirty="0" err="1" smtClean="0">
                <a:solidFill>
                  <a:srgbClr val="FFFF00"/>
                </a:solidFill>
              </a:rPr>
              <a:t>R</a:t>
            </a:r>
            <a:r>
              <a:rPr lang="en-US" sz="2000" baseline="-25000" dirty="0" err="1" smtClean="0">
                <a:solidFill>
                  <a:srgbClr val="FFFF00"/>
                </a:solidFill>
              </a:rPr>
              <a:t>err</a:t>
            </a:r>
            <a:r>
              <a:rPr lang="en-US" sz="2000" dirty="0" smtClean="0">
                <a:solidFill>
                  <a:srgbClr val="FFFF00"/>
                </a:solidFill>
              </a:rPr>
              <a:t>=13.2°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What are the Sources of the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IceCube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Neutrino Signal?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Expected ANTARES Response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4114800"/>
          </a:xfrm>
        </p:spPr>
        <p:txBody>
          <a:bodyPr/>
          <a:lstStyle/>
          <a:p>
            <a:pPr algn="ctr">
              <a:spcAft>
                <a:spcPts val="1800"/>
              </a:spcAft>
              <a:buNone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Steep spectra: 2-3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events,Flat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spectra: 0.2-0.3 events</a:t>
            </a:r>
          </a:p>
          <a:p>
            <a:pPr algn="ctr">
              <a:buNone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⇒ ANTARES constrains the possible neutrino spectra for the candidate sources</a:t>
            </a:r>
            <a:endParaRPr lang="en-US" sz="2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6" y="3581400"/>
            <a:ext cx="4463144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81400"/>
            <a:ext cx="4495800" cy="312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04801"/>
            <a:ext cx="502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ANTARES Collaboration and TANAMI Collaboration 2015, A&amp;A, 576, L8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What are the Sources of the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IceCube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Neutrinos?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3733800"/>
          </a:xfrm>
          <a:solidFill>
            <a:schemeClr val="tx1">
              <a:alpha val="50000"/>
            </a:schemeClr>
          </a:solidFill>
        </p:spPr>
        <p:txBody>
          <a:bodyPr anchor="ctr"/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Single Galactic-Center source excluded (ANTARES Collaboration 2014,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ApJ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786, L5)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Sky distribution consistent with isotropy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Gamma-ray bursts excluded (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IceCube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2012, ANTARES 2014)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AGN jets (Mannheim 1995, Learned &amp; Mannheim 2000)?</a:t>
            </a:r>
            <a:endParaRPr lang="en-US" sz="2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057400"/>
            <a:ext cx="8915400" cy="4267200"/>
          </a:xfrm>
          <a:solidFill>
            <a:schemeClr val="tx1">
              <a:alpha val="50000"/>
            </a:schemeClr>
          </a:solidFill>
        </p:spPr>
        <p:txBody>
          <a:bodyPr anchor="t"/>
          <a:lstStyle/>
          <a:p>
            <a:pPr>
              <a:spcAft>
                <a:spcPts val="600"/>
              </a:spcAft>
              <a:buNone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	The six radio- and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-ray brightest AGN in the Ernie and Bert 1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s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uncertainty regions:</a:t>
            </a: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endParaRPr lang="en-US" sz="1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Are they capable of producing the two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PeV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neutrinos?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3738" b="38925"/>
          <a:stretch>
            <a:fillRect/>
          </a:stretch>
        </p:blipFill>
        <p:spPr>
          <a:xfrm>
            <a:off x="457200" y="3200400"/>
            <a:ext cx="8077200" cy="244499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TANAMI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Blazars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in the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IceCube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PeV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Neutrino Fields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anamilogo5_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30" y="228600"/>
            <a:ext cx="2961170" cy="12733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600" y="3606623"/>
            <a:ext cx="5881606" cy="302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10" y="304800"/>
            <a:ext cx="5553790" cy="3124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43601" y="1447800"/>
            <a:ext cx="3047999" cy="163121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Multiwavelength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Monitoring of ~90 AGN Jets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South of -30</a:t>
            </a:r>
            <a:r>
              <a:rPr lang="en-US" sz="3200" baseline="30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◦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" y="3928408"/>
            <a:ext cx="2667000" cy="193899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Includes the six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radio- and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-ray brightest AGN in the Ernie and Bert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fields</a:t>
            </a: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TANAMI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Blazars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in the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IceCube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PeV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Neutrino Fields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4846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err="1" smtClean="0">
                <a:solidFill>
                  <a:srgbClr val="FFFF00"/>
                </a:solidFill>
              </a:rPr>
              <a:t>Krauß</a:t>
            </a:r>
            <a:r>
              <a:rPr lang="en-US" sz="1400" dirty="0" smtClean="0">
                <a:solidFill>
                  <a:srgbClr val="FFFF00"/>
                </a:solidFill>
              </a:rPr>
              <a:t> et al. 2014, A&amp;A 566, L7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TANAMI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Blazars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in the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IceCube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PeV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Neutrino Fields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0302"/>
            <a:ext cx="9144000" cy="3747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1676400"/>
            <a:ext cx="6519734" cy="95410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Classical double-humped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blazar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SEDs</a:t>
            </a:r>
            <a:endParaRPr lang="en-US" sz="2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Blue bumps in 3 sources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28194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 err="1" smtClean="0">
                <a:solidFill>
                  <a:srgbClr val="FFFF00"/>
                </a:solidFill>
              </a:rPr>
              <a:t>Krauß</a:t>
            </a:r>
            <a:r>
              <a:rPr lang="en-US" sz="1400" dirty="0" smtClean="0">
                <a:solidFill>
                  <a:srgbClr val="FFFF00"/>
                </a:solidFill>
              </a:rPr>
              <a:t> et al. 2014, A&amp;A 566, L7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Estimate Maximum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Neutrino Output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</a:blip>
          <a:srcRect l="864" t="951" r="864" b="951"/>
          <a:stretch>
            <a:fillRect/>
          </a:stretch>
        </p:blipFill>
        <p:spPr>
          <a:xfrm>
            <a:off x="6324600" y="1676400"/>
            <a:ext cx="2286000" cy="20732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4800" y="1524000"/>
            <a:ext cx="5867400" cy="224676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Assume presence of accelerated protons (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hadronic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jet models)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Pion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photoproduction</a:t>
            </a:r>
            <a:endParaRPr lang="en-US" sz="2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Estimate neutrino flux from bolometric high-energy flux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5232686"/>
            <a:ext cx="7175500" cy="63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4343400"/>
            <a:ext cx="8737600" cy="638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6019800"/>
            <a:ext cx="1846497" cy="62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1846497" cy="622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824" y="1600200"/>
            <a:ext cx="5661880" cy="4191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5867400" y="1600200"/>
            <a:ext cx="2133600" cy="3581400"/>
          </a:xfrm>
          <a:prstGeom prst="rect">
            <a:avLst/>
          </a:prstGeom>
          <a:solidFill>
            <a:srgbClr val="FF0000">
              <a:alpha val="6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4567535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Integration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2971800"/>
            <a:ext cx="2667000" cy="287771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Fit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SEDs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with log-parabolas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(plus BB component, absorption)</a:t>
            </a:r>
          </a:p>
          <a:p>
            <a:pPr>
              <a:spcAft>
                <a:spcPts val="600"/>
              </a:spcAft>
            </a:pPr>
            <a:endParaRPr lang="en-US" sz="1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Integrate from 1keV to 5GeV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Estimate Maximum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Neutrino Output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4046309"/>
            <a:ext cx="8534400" cy="281615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But: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No individual source bright enough for a direct association</a:t>
            </a:r>
          </a:p>
          <a:p>
            <a:pPr marL="914400" lvl="1" indent="-457200">
              <a:spcAft>
                <a:spcPts val="600"/>
              </a:spcAft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⇒ Highest flux from 1653-329 and 1714-336 </a:t>
            </a:r>
            <a:endParaRPr lang="en-US" sz="2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cs typeface="Symbol" charset="2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Blazar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-ray luminosity function ~F</a:t>
            </a:r>
            <a:r>
              <a:rPr lang="en-US" baseline="30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-2.4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⇒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 Substantial contribution of faint, remote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Symbol" charset="2"/>
              </a:rPr>
              <a:t>sources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⇒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Substantial fudge factor needed</a:t>
            </a:r>
            <a:endParaRPr lang="en-US" sz="2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cs typeface="Symbol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TANAMI </a:t>
            </a:r>
            <a:r>
              <a:rPr lang="en-US" sz="3600" dirty="0" err="1" smtClean="0">
                <a:solidFill>
                  <a:srgbClr val="FFFF00"/>
                </a:solidFill>
              </a:rPr>
              <a:t>Blazars</a:t>
            </a:r>
            <a:r>
              <a:rPr lang="en-US" sz="3600" dirty="0" smtClean="0">
                <a:solidFill>
                  <a:srgbClr val="FFFF00"/>
                </a:solidFill>
              </a:rPr>
              <a:t> in the </a:t>
            </a:r>
            <a:r>
              <a:rPr lang="en-US" sz="3600" dirty="0" err="1" smtClean="0">
                <a:solidFill>
                  <a:srgbClr val="FFFF00"/>
                </a:solidFill>
              </a:rPr>
              <a:t>IceCube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PeV</a:t>
            </a:r>
            <a:r>
              <a:rPr lang="en-US" sz="3600" dirty="0" smtClean="0">
                <a:solidFill>
                  <a:srgbClr val="FFFF00"/>
                </a:solidFill>
              </a:rPr>
              <a:t> Neutrino Fields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2415" t="21199" r="12415"/>
          <a:stretch>
            <a:fillRect/>
          </a:stretch>
        </p:blipFill>
        <p:spPr>
          <a:xfrm>
            <a:off x="4948644" y="1447800"/>
            <a:ext cx="4042956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533472"/>
            <a:ext cx="4191000" cy="120032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>
              <a:spcAft>
                <a:spcPts val="2400"/>
              </a:spcAft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</a:rPr>
              <a:t>The six TANAMI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</a:rPr>
              <a:t>blazars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</a:rPr>
              <a:t> are capable of explaining the observed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</a:rPr>
              <a:t>IceCube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</a:rPr>
              <a:t> signal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181600" y="3962400"/>
            <a:ext cx="3581400" cy="3048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Follow-Up with</a:t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ANTARES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90800"/>
            <a:ext cx="4038600" cy="3352800"/>
          </a:xfr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Neutrino Telescope in the Mediterranean (Water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Ćerenkov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Detector)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 operation since 2008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0.01km</a:t>
            </a:r>
            <a:r>
              <a:rPr lang="en-US" sz="2400" baseline="30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3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Highest sensitivity in TANAMI sky region for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TeV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neutrinos</a:t>
            </a:r>
          </a:p>
        </p:txBody>
      </p:sp>
      <p:pic>
        <p:nvPicPr>
          <p:cNvPr id="5837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295400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8100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anamilogo5_sm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457200"/>
            <a:ext cx="1726019" cy="74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Data:more_apps:Microsoft Office 2004:Templates:Presentations:Designs:Blank Presentation</Template>
  <TotalTime>23726</TotalTime>
  <Words>780</Words>
  <Application>Microsoft Macintosh PowerPoint</Application>
  <PresentationFormat>On-screen Show (4:3)</PresentationFormat>
  <Paragraphs>107</Paragraphs>
  <Slides>22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Blank Presentation</vt:lpstr>
      <vt:lpstr>TANAMI Blazars as Possible Sources of the IceCube PeV Neutrinos</vt:lpstr>
      <vt:lpstr>What are the Sources of the IceCube Neutrino Signal?</vt:lpstr>
      <vt:lpstr>Slide 3</vt:lpstr>
      <vt:lpstr>TANAMI Blazars in the IceCube PeV Neutrino Fields</vt:lpstr>
      <vt:lpstr>TANAMI Blazars in the IceCube PeV Neutrino Fields</vt:lpstr>
      <vt:lpstr>Slide 6</vt:lpstr>
      <vt:lpstr>Slide 7</vt:lpstr>
      <vt:lpstr>TANAMI Blazars in the IceCube PeV Neutrino Fields</vt:lpstr>
      <vt:lpstr>Follow-Up with ANTARES</vt:lpstr>
      <vt:lpstr>ANTARES Results</vt:lpstr>
      <vt:lpstr>Big Bird</vt:lpstr>
      <vt:lpstr>PKS B1424-418: Radio Outburst</vt:lpstr>
      <vt:lpstr>PKS B1424-418: Gamma Outburst</vt:lpstr>
      <vt:lpstr>PKS B1424-418: Outburst SED</vt:lpstr>
      <vt:lpstr>Chance Coincidence?</vt:lpstr>
      <vt:lpstr>Summary I</vt:lpstr>
      <vt:lpstr>Summary II</vt:lpstr>
      <vt:lpstr>Slide 18</vt:lpstr>
      <vt:lpstr>Neutrino Telescope Sensitivities</vt:lpstr>
      <vt:lpstr>Expected ANTARES Response</vt:lpstr>
      <vt:lpstr>What are the Sources of the IceCube Neutrinos?</vt:lpstr>
      <vt:lpstr>TANAMI Blazars in the IceCube PeV Neutrino Fields</vt:lpstr>
    </vt:vector>
  </TitlesOfParts>
  <Company>NASA/Goddard Space Flight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Astronomical Observations of  Neutrino Sources at the Dr. Remeis Observatory Bamberg</dc:title>
  <dc:creator>Matthias Kadler</dc:creator>
  <cp:lastModifiedBy>Matthias Kadler</cp:lastModifiedBy>
  <cp:revision>59</cp:revision>
  <cp:lastPrinted>2009-04-22T15:29:38Z</cp:lastPrinted>
  <dcterms:created xsi:type="dcterms:W3CDTF">2015-04-22T04:44:50Z</dcterms:created>
  <dcterms:modified xsi:type="dcterms:W3CDTF">2015-04-22T05:44:08Z</dcterms:modified>
</cp:coreProperties>
</file>