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67" r:id="rId3"/>
    <p:sldId id="266" r:id="rId4"/>
    <p:sldId id="258" r:id="rId5"/>
    <p:sldId id="259" r:id="rId6"/>
    <p:sldId id="270" r:id="rId7"/>
    <p:sldId id="265" r:id="rId8"/>
    <p:sldId id="260" r:id="rId9"/>
    <p:sldId id="261" r:id="rId10"/>
    <p:sldId id="262" r:id="rId11"/>
    <p:sldId id="263" r:id="rId12"/>
    <p:sldId id="264" r:id="rId13"/>
    <p:sldId id="269" r:id="rId14"/>
    <p:sldId id="273" r:id="rId15"/>
    <p:sldId id="271" r:id="rId16"/>
    <p:sldId id="268" r:id="rId17"/>
    <p:sldId id="278" r:id="rId18"/>
    <p:sldId id="275" r:id="rId19"/>
    <p:sldId id="274" r:id="rId20"/>
    <p:sldId id="272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9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A1AD8-47EC-4C78-BD8B-B179536E27D0}" type="datetimeFigureOut">
              <a:rPr lang="en-US" smtClean="0"/>
              <a:t>2015-04-19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295E6-A515-48F6-8D19-3D5A53025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5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C5E0-C53C-492E-A0F3-B2C8CC0351A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72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C5E0-C53C-492E-A0F3-B2C8CC0351A4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04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 here self-calibration of </a:t>
            </a:r>
            <a:r>
              <a:rPr lang="en-US" dirty="0" err="1" smtClean="0"/>
              <a:t>RadioAstron</a:t>
            </a:r>
            <a:r>
              <a:rPr lang="en-US" baseline="0" dirty="0" smtClean="0"/>
              <a:t>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C5E0-C53C-492E-A0F3-B2C8CC0351A4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04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 here self-calibration of </a:t>
            </a:r>
            <a:r>
              <a:rPr lang="en-US" dirty="0" err="1" smtClean="0"/>
              <a:t>RadioAstron</a:t>
            </a:r>
            <a:r>
              <a:rPr lang="en-US" baseline="0" dirty="0" smtClean="0"/>
              <a:t>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C5E0-C53C-492E-A0F3-B2C8CC0351A4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04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C5E0-C53C-492E-A0F3-B2C8CC0351A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04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C5E0-C53C-492E-A0F3-B2C8CC0351A4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04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C5E0-C53C-492E-A0F3-B2C8CC0351A4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04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C5E0-C53C-492E-A0F3-B2C8CC0351A4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048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C5E0-C53C-492E-A0F3-B2C8CC0351A4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04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C5E0-C53C-492E-A0F3-B2C8CC0351A4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04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C5E0-C53C-492E-A0F3-B2C8CC0351A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04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C5E0-C53C-492E-A0F3-B2C8CC0351A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04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C5E0-C53C-492E-A0F3-B2C8CC0351A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04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C5E0-C53C-492E-A0F3-B2C8CC0351A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04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C5E0-C53C-492E-A0F3-B2C8CC0351A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04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C5E0-C53C-492E-A0F3-B2C8CC0351A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04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C5E0-C53C-492E-A0F3-B2C8CC0351A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04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C5E0-C53C-492E-A0F3-B2C8CC0351A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04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F84C-B55E-407B-9185-7CFD274B4AA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2015-04-19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466C-36A7-462A-9575-5D07C485C83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993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F84C-B55E-407B-9185-7CFD274B4AA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2015-04-19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466C-36A7-462A-9575-5D07C485C83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15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F84C-B55E-407B-9185-7CFD274B4AA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2015-04-19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466C-36A7-462A-9575-5D07C485C83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05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F84C-B55E-407B-9185-7CFD274B4AA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2015-04-19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466C-36A7-462A-9575-5D07C485C83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08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F84C-B55E-407B-9185-7CFD274B4AA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2015-04-19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466C-36A7-462A-9575-5D07C485C83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382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F84C-B55E-407B-9185-7CFD274B4AA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2015-04-19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466C-36A7-462A-9575-5D07C485C83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836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F84C-B55E-407B-9185-7CFD274B4AA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2015-04-19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466C-36A7-462A-9575-5D07C485C83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00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F84C-B55E-407B-9185-7CFD274B4AA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2015-04-19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466C-36A7-462A-9575-5D07C485C83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8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F84C-B55E-407B-9185-7CFD274B4AA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2015-04-19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466C-36A7-462A-9575-5D07C485C83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259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F84C-B55E-407B-9185-7CFD274B4AA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2015-04-19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466C-36A7-462A-9575-5D07C485C83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062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F84C-B55E-407B-9185-7CFD274B4AA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2015-04-19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466C-36A7-462A-9575-5D07C485C83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05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AF84C-B55E-407B-9185-7CFD274B4AA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2015-04-19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0466C-36A7-462A-9575-5D07C485C83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3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7" Type="http://schemas.openxmlformats.org/officeDocument/2006/relationships/image" Target="../media/image5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g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jpeg"/><Relationship Id="rId3" Type="http://schemas.openxmlformats.org/officeDocument/2006/relationships/image" Target="../media/image1.png"/><Relationship Id="rId21" Type="http://schemas.openxmlformats.org/officeDocument/2006/relationships/image" Target="../media/image22.jpeg"/><Relationship Id="rId34" Type="http://schemas.openxmlformats.org/officeDocument/2006/relationships/image" Target="../media/image35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jpeg"/><Relationship Id="rId3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29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32" Type="http://schemas.openxmlformats.org/officeDocument/2006/relationships/image" Target="../media/image33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28" Type="http://schemas.openxmlformats.org/officeDocument/2006/relationships/image" Target="../media/image29.jpe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31" Type="http://schemas.openxmlformats.org/officeDocument/2006/relationships/image" Target="../media/image3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Relationship Id="rId27" Type="http://schemas.openxmlformats.org/officeDocument/2006/relationships/image" Target="../media/image28.jpeg"/><Relationship Id="rId30" Type="http://schemas.openxmlformats.org/officeDocument/2006/relationships/image" Target="../media/image3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520" y="609600"/>
            <a:ext cx="8229600" cy="256145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Ultra-high Resolution 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Space-VLBI Imaging of </a:t>
            </a: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Jets in Nearby 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AGN</a:t>
            </a:r>
            <a:endParaRPr lang="en-US" sz="4400" cap="none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PInewBlack.pn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7956376" y="5310371"/>
            <a:ext cx="1071570" cy="1505838"/>
          </a:xfrm>
          <a:prstGeom prst="rect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1066800" y="5429250"/>
            <a:ext cx="6638948" cy="914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Clr>
                <a:srgbClr val="000000">
                  <a:shade val="95000"/>
                </a:srgbClr>
              </a:buClr>
              <a:buFont typeface="Wingdings 2"/>
              <a:buNone/>
            </a:pPr>
            <a:endParaRPr lang="fi-FI" sz="1800" dirty="0" smtClean="0">
              <a:solidFill>
                <a:srgbClr val="000000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447800" y="3505200"/>
            <a:ext cx="6324600" cy="283845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>
                  <a:shade val="95000"/>
                </a:srgbClr>
              </a:buClr>
            </a:pPr>
            <a:r>
              <a:rPr lang="fi-FI" sz="2400" dirty="0" smtClean="0">
                <a:solidFill>
                  <a:srgbClr val="6778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Tuomas Savolainen</a:t>
            </a:r>
          </a:p>
          <a:p>
            <a:pPr>
              <a:buClr>
                <a:srgbClr val="000000">
                  <a:shade val="95000"/>
                </a:srgbClr>
              </a:buClr>
            </a:pPr>
            <a:r>
              <a:rPr lang="fi-FI" sz="1800" dirty="0" smtClean="0">
                <a:solidFill>
                  <a:srgbClr val="6778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Aalto </a:t>
            </a:r>
            <a:r>
              <a:rPr lang="fi-FI" sz="1800" dirty="0" err="1" smtClean="0">
                <a:solidFill>
                  <a:srgbClr val="6778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</a:t>
            </a:r>
            <a:r>
              <a:rPr lang="fi-FI" sz="1800" dirty="0" smtClean="0">
                <a:solidFill>
                  <a:srgbClr val="6778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Metsähovi Radio </a:t>
            </a:r>
            <a:r>
              <a:rPr lang="fi-FI" sz="1800" dirty="0" err="1" smtClean="0">
                <a:solidFill>
                  <a:srgbClr val="6778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Observatory</a:t>
            </a:r>
            <a:r>
              <a:rPr lang="fi-FI" sz="1800" dirty="0" smtClean="0">
                <a:solidFill>
                  <a:srgbClr val="6778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Finland</a:t>
            </a:r>
          </a:p>
          <a:p>
            <a:pPr>
              <a:buClr>
                <a:srgbClr val="000000">
                  <a:shade val="95000"/>
                </a:srgbClr>
              </a:buClr>
            </a:pPr>
            <a:r>
              <a:rPr lang="fi-FI" sz="1800" dirty="0" err="1" smtClean="0">
                <a:solidFill>
                  <a:srgbClr val="6778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Max-Planck-Institut</a:t>
            </a:r>
            <a:r>
              <a:rPr lang="fi-FI" sz="1800" dirty="0" smtClean="0">
                <a:solidFill>
                  <a:srgbClr val="6778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1800" dirty="0" err="1" smtClean="0">
                <a:solidFill>
                  <a:srgbClr val="6778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für</a:t>
            </a:r>
            <a:r>
              <a:rPr lang="fi-FI" sz="1800" dirty="0" smtClean="0">
                <a:solidFill>
                  <a:srgbClr val="6778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1800" dirty="0" err="1" smtClean="0">
                <a:solidFill>
                  <a:srgbClr val="6778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Radioastronomie</a:t>
            </a:r>
            <a:r>
              <a:rPr lang="fi-FI" sz="1800" dirty="0" smtClean="0">
                <a:solidFill>
                  <a:srgbClr val="6778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Germany</a:t>
            </a:r>
          </a:p>
          <a:p>
            <a:pPr>
              <a:buClr>
                <a:srgbClr val="000000">
                  <a:shade val="95000"/>
                </a:srgbClr>
              </a:buClr>
            </a:pPr>
            <a:endParaRPr lang="fi-FI" sz="1900" dirty="0" smtClean="0">
              <a:solidFill>
                <a:srgbClr val="6778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0000">
                  <a:shade val="95000"/>
                </a:srgbClr>
              </a:buClr>
            </a:pPr>
            <a:r>
              <a:rPr lang="fi-FI" sz="2000" i="1" dirty="0" smtClean="0">
                <a:solidFill>
                  <a:srgbClr val="6778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behalf of the RadioAstron Nearby AGN Key Science Program team:</a:t>
            </a:r>
          </a:p>
          <a:p>
            <a:pPr>
              <a:buClr>
                <a:srgbClr val="000000">
                  <a:shade val="95000"/>
                </a:srgbClr>
              </a:buClr>
            </a:pPr>
            <a:r>
              <a:rPr lang="fi-FI" sz="2000" i="1" dirty="0" smtClean="0">
                <a:solidFill>
                  <a:srgbClr val="6778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J.Anderson, U.Bach, B.Boccardi, C.Casadio, G.Bruni, P.Edwards, J.Eilek, C.Fromm, G.Giovannini</a:t>
            </a:r>
            <a:r>
              <a:rPr lang="fi-FI" sz="2000" i="1" dirty="0">
                <a:solidFill>
                  <a:srgbClr val="6778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i-FI" sz="2000" i="1" dirty="0" smtClean="0">
                <a:solidFill>
                  <a:srgbClr val="6778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M.Giroletti, K.Hada</a:t>
            </a:r>
            <a:r>
              <a:rPr lang="fi-FI" sz="2000" i="1" dirty="0">
                <a:solidFill>
                  <a:srgbClr val="6778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i-FI" sz="2000" i="1" dirty="0" smtClean="0">
                <a:solidFill>
                  <a:srgbClr val="6778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P.Hardee, Y.Hagiwara, J.Hodgson, M.Honma, M.Kino, Y.Y.Kovalev, T.Krichbaum, A.Lobanov, S.S.Lee, D.Meier, M.Orienti,  H.Nagai, S.O’Sullivan, C.Reynolds, B.W.Sohn, K.V.Sokolovsky, S.Tingay, J.A.Zensus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8" y="5317432"/>
            <a:ext cx="1138036" cy="113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9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3C84 core structure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7543" y="1484784"/>
            <a:ext cx="5256585" cy="5256585"/>
          </a:xfrm>
        </p:spPr>
      </p:pic>
      <p:grpSp>
        <p:nvGrpSpPr>
          <p:cNvPr id="7" name="Group 6"/>
          <p:cNvGrpSpPr/>
          <p:nvPr/>
        </p:nvGrpSpPr>
        <p:grpSpPr>
          <a:xfrm>
            <a:off x="665822" y="2268001"/>
            <a:ext cx="914033" cy="1109499"/>
            <a:chOff x="593814" y="3068960"/>
            <a:chExt cx="914033" cy="1080120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611560" y="3068960"/>
              <a:ext cx="0" cy="1080120"/>
            </a:xfrm>
            <a:prstGeom prst="straightConnector1">
              <a:avLst/>
            </a:prstGeom>
            <a:ln w="31750">
              <a:solidFill>
                <a:schemeClr val="bg2">
                  <a:lumMod val="20000"/>
                  <a:lumOff val="8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93814" y="3294411"/>
              <a:ext cx="914033" cy="629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0.3 mas</a:t>
              </a:r>
            </a:p>
            <a:p>
              <a:r>
                <a:rPr lang="en-US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0.1 pc</a:t>
              </a:r>
              <a:endParaRPr lang="en-US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726122" y="4005064"/>
            <a:ext cx="1099468" cy="494790"/>
            <a:chOff x="2726122" y="4005064"/>
            <a:chExt cx="1099468" cy="494790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2843808" y="4005064"/>
              <a:ext cx="864096" cy="1"/>
            </a:xfrm>
            <a:prstGeom prst="straightConnector1">
              <a:avLst/>
            </a:prstGeom>
            <a:ln w="31750">
              <a:solidFill>
                <a:schemeClr val="bg2">
                  <a:lumMod val="20000"/>
                  <a:lumOff val="8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726122" y="4107952"/>
                  <a:ext cx="1099468" cy="3919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i-FI" b="0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~2000</m:t>
                        </m:r>
                        <m:sSub>
                          <m:sSubPr>
                            <m:ctrlPr>
                              <a:rPr lang="fi-FI" b="0" i="1" smtClean="0">
                                <a:solidFill>
                                  <a:schemeClr val="bg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i-FI" b="0" i="1" smtClean="0">
                                <a:solidFill>
                                  <a:schemeClr val="bg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fi-FI" b="0" i="1" smtClean="0">
                                <a:solidFill>
                                  <a:schemeClr val="bg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6122" y="4107952"/>
                  <a:ext cx="1099468" cy="39190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/>
          <p:cNvSpPr txBox="1"/>
          <p:nvPr/>
        </p:nvSpPr>
        <p:spPr>
          <a:xfrm>
            <a:off x="3923927" y="5517232"/>
            <a:ext cx="1767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0.06x0.06mas</a:t>
            </a:r>
          </a:p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“super-resolved”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62262" y="1506952"/>
            <a:ext cx="3240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Strongly super-resolved in one direction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91399" y="3441680"/>
            <a:ext cx="34563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Core is resolved in direction transverse to the jet – the brightest feature is in the middle of the flow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Edge-brightened emission upstream of the core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What is the core here?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A re-collimation shock?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The base of jet?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318035" y="1527845"/>
            <a:ext cx="4817853" cy="5202000"/>
            <a:chOff x="5148065" y="1543882"/>
            <a:chExt cx="4704979" cy="508849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065" y="1543882"/>
              <a:ext cx="4704979" cy="508849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740352" y="4277681"/>
              <a:ext cx="1497257" cy="903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GMVA</a:t>
              </a:r>
            </a:p>
            <a:p>
              <a:r>
                <a:rPr lang="en-US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Hodgson et al.</a:t>
              </a:r>
            </a:p>
            <a:p>
              <a:r>
                <a:rPr lang="en-US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Preliminary</a:t>
              </a:r>
              <a:endParaRPr lang="en-US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617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early results:</a:t>
            </a: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M87 space fringes detected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2765" y="1433579"/>
            <a:ext cx="3391975" cy="4214466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22907" y="1437933"/>
            <a:ext cx="3408912" cy="4222694"/>
          </a:xfrm>
        </p:spPr>
      </p:pic>
      <p:sp>
        <p:nvSpPr>
          <p:cNvPr id="8" name="TextBox 7"/>
          <p:cNvSpPr txBox="1"/>
          <p:nvPr/>
        </p:nvSpPr>
        <p:spPr>
          <a:xfrm>
            <a:off x="3563888" y="235585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 GHz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28384" y="4221088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22 GHz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275855" y="4346149"/>
            <a:ext cx="464245" cy="4510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1560" y="5445224"/>
            <a:ext cx="8269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Mostly no detections on baselines longer than Earth diameter </a:t>
            </a:r>
            <a:r>
              <a:rPr lang="en-US" dirty="0" smtClean="0">
                <a:sym typeface="Wingdings" panose="05000000000000000000" pitchFamily="2" charset="2"/>
              </a:rPr>
              <a:t> no ultra-compact structure brighter than RA detection limit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Baseline stacking could yield a few more detections, though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Imaging in progress</a:t>
            </a:r>
          </a:p>
        </p:txBody>
      </p:sp>
    </p:spTree>
    <p:extLst>
      <p:ext uri="{BB962C8B-B14F-4D97-AF65-F5344CB8AC3E}">
        <p14:creationId xmlns:p14="http://schemas.microsoft.com/office/powerpoint/2010/main" val="234300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47800"/>
                <a:ext cx="8763000" cy="5029200"/>
              </a:xfrm>
            </p:spPr>
            <p:txBody>
              <a:bodyPr>
                <a:normAutofit fontScale="85000" lnSpcReduction="10000"/>
              </a:bodyPr>
              <a:lstStyle/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3C84, M87 and Cen A were observed within the </a:t>
                </a:r>
                <a:r>
                  <a:rPr lang="en-US" dirty="0" err="1" smtClean="0"/>
                  <a:t>RadioAstron</a:t>
                </a:r>
                <a:r>
                  <a:rPr lang="en-US" dirty="0" smtClean="0"/>
                  <a:t> Nearby AGN KSP at 1.6 (M87), 5 and 22GHz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Fringes on space baselines have been </a:t>
                </a:r>
                <a:r>
                  <a:rPr lang="en-US" dirty="0" smtClean="0"/>
                  <a:t>detected</a:t>
                </a:r>
                <a:r>
                  <a:rPr lang="en-US" dirty="0" smtClean="0"/>
                  <a:t> </a:t>
                </a:r>
                <a:r>
                  <a:rPr lang="en-US" dirty="0" smtClean="0"/>
                  <a:t>so far on M87 (up to 3 </a:t>
                </a:r>
                <a:r>
                  <a:rPr lang="en-US" dirty="0" smtClean="0"/>
                  <a:t>ED baseline lengths) </a:t>
                </a:r>
                <a:r>
                  <a:rPr lang="en-US" dirty="0" smtClean="0"/>
                  <a:t>and 3C84 (up to 7.6 ED)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3C84 fringe detections suggest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i-FI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fi-FI" b="0" i="1" smtClean="0">
                            <a:latin typeface="Cambria Math"/>
                          </a:rPr>
                          <m:t>12</m:t>
                        </m:r>
                      </m:sup>
                    </m:sSup>
                    <m:r>
                      <a:rPr lang="fi-FI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fi-FI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i-FI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fi-FI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fi-FI" b="0" i="1" smtClean="0">
                        <a:latin typeface="Cambria Math"/>
                      </a:rPr>
                      <m:t>&lt;7</m:t>
                    </m:r>
                    <m:r>
                      <a:rPr lang="fi-FI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fi-FI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i-FI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fi-FI" b="0" i="1" smtClean="0">
                            <a:latin typeface="Cambria Math"/>
                            <a:ea typeface="Cambria Math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dirty="0" smtClean="0"/>
                  <a:t>K </a:t>
                </a:r>
                <a:r>
                  <a:rPr lang="en-US" dirty="0" smtClean="0">
                    <a:sym typeface="Wingdings" panose="05000000000000000000" pitchFamily="2" charset="2"/>
                  </a:rPr>
                  <a:t> since little Doppler boosting is expected for 3C84, this may indicate emission at the IC </a:t>
                </a:r>
                <a:r>
                  <a:rPr lang="en-US" dirty="0" smtClean="0">
                    <a:sym typeface="Wingdings" panose="05000000000000000000" pitchFamily="2" charset="2"/>
                  </a:rPr>
                  <a:t>limit from the most compact part of the source</a:t>
                </a:r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Space-VLBI images of 3C84 reveal a rich structure inside 1pc:</a:t>
                </a:r>
              </a:p>
              <a:p>
                <a:pPr lvl="2"/>
                <a:r>
                  <a:rPr lang="en-US" dirty="0" smtClean="0"/>
                  <a:t>Edge-brightened jet between the core and the moving feature C3 </a:t>
                </a:r>
              </a:p>
              <a:p>
                <a:pPr lvl="2"/>
                <a:r>
                  <a:rPr lang="en-US" dirty="0" smtClean="0"/>
                  <a:t>H</a:t>
                </a:r>
                <a:r>
                  <a:rPr lang="en-US" dirty="0" smtClean="0"/>
                  <a:t>ot </a:t>
                </a:r>
                <a:r>
                  <a:rPr lang="en-US" dirty="0" smtClean="0"/>
                  <a:t>spot in C3 behind the leading edge of the </a:t>
                </a:r>
                <a:r>
                  <a:rPr lang="en-US" dirty="0" smtClean="0"/>
                  <a:t>feature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Core is resolved transverse to the flow direction at 22 </a:t>
                </a:r>
                <a:r>
                  <a:rPr lang="en-US" dirty="0" smtClean="0"/>
                  <a:t>GHz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Edge-brightened emission seen upstream of the core</a:t>
                </a:r>
              </a:p>
              <a:p>
                <a:pPr lvl="2"/>
                <a:r>
                  <a:rPr lang="en-US" dirty="0" smtClean="0"/>
                  <a:t>What is the core? A re-collimation shock? The jet base?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47800"/>
                <a:ext cx="8763000" cy="5029200"/>
              </a:xfrm>
              <a:blipFill rotWithShape="1">
                <a:blip r:embed="rId3"/>
                <a:stretch>
                  <a:fillRect t="-1697" r="-765" b="-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087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Backup slides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4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fi-FI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Nearby</a:t>
            </a:r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AGN KSP </a:t>
            </a:r>
            <a:r>
              <a:rPr lang="fi-FI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observations</a:t>
            </a:r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AO-1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20666" r="13593" b="18000"/>
          <a:stretch/>
        </p:blipFill>
        <p:spPr>
          <a:xfrm rot="5400000">
            <a:off x="-33959" y="1006037"/>
            <a:ext cx="3192118" cy="312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t="23777" r="14101" b="18886"/>
          <a:stretch/>
        </p:blipFill>
        <p:spPr>
          <a:xfrm rot="5400000">
            <a:off x="3106748" y="1173297"/>
            <a:ext cx="2971803" cy="2971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" t="23995" r="15120" b="18671"/>
          <a:stretch/>
        </p:blipFill>
        <p:spPr>
          <a:xfrm rot="5400000">
            <a:off x="6051546" y="1176566"/>
            <a:ext cx="2933610" cy="30034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8" t="27339" r="13429" b="9991"/>
          <a:stretch/>
        </p:blipFill>
        <p:spPr>
          <a:xfrm rot="5400000">
            <a:off x="1713082" y="4172988"/>
            <a:ext cx="2677054" cy="26212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9" t="26673" r="14260" b="10656"/>
          <a:stretch/>
        </p:blipFill>
        <p:spPr>
          <a:xfrm rot="5400000">
            <a:off x="4419600" y="4118696"/>
            <a:ext cx="2693804" cy="26938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2807" y="1362075"/>
            <a:ext cx="1159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rgbClr val="FF0000"/>
                </a:solidFill>
              </a:rPr>
              <a:t>3C 84</a:t>
            </a:r>
          </a:p>
          <a:p>
            <a:r>
              <a:rPr lang="fi-FI" dirty="0" smtClean="0"/>
              <a:t>5/22 </a:t>
            </a:r>
            <a:r>
              <a:rPr lang="fi-FI" dirty="0" err="1" smtClean="0"/>
              <a:t>GHz</a:t>
            </a:r>
            <a:endParaRPr lang="fi-FI" dirty="0" smtClean="0"/>
          </a:p>
          <a:p>
            <a:r>
              <a:rPr lang="fi-FI" dirty="0" err="1" smtClean="0"/>
              <a:t>Sep</a:t>
            </a:r>
            <a:r>
              <a:rPr lang="fi-FI" dirty="0" smtClean="0"/>
              <a:t> 21 ’13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85851" y="1371600"/>
            <a:ext cx="1059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rgbClr val="FF0000"/>
                </a:solidFill>
              </a:rPr>
              <a:t>M87</a:t>
            </a:r>
          </a:p>
          <a:p>
            <a:r>
              <a:rPr lang="fi-FI" dirty="0" smtClean="0"/>
              <a:t>5/22 </a:t>
            </a:r>
            <a:r>
              <a:rPr lang="fi-FI" dirty="0" err="1" smtClean="0"/>
              <a:t>GHz</a:t>
            </a:r>
            <a:endParaRPr lang="fi-FI" dirty="0" smtClean="0"/>
          </a:p>
          <a:p>
            <a:r>
              <a:rPr lang="fi-FI" dirty="0" err="1" smtClean="0"/>
              <a:t>Feb</a:t>
            </a:r>
            <a:r>
              <a:rPr lang="fi-FI" dirty="0" smtClean="0"/>
              <a:t> 4 ’14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06477" y="1362075"/>
            <a:ext cx="10166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rgbClr val="FF0000"/>
                </a:solidFill>
              </a:rPr>
              <a:t>M87</a:t>
            </a:r>
          </a:p>
          <a:p>
            <a:r>
              <a:rPr lang="fi-FI" dirty="0" smtClean="0"/>
              <a:t>1.6 </a:t>
            </a:r>
            <a:r>
              <a:rPr lang="fi-FI" dirty="0" err="1" smtClean="0"/>
              <a:t>GHz</a:t>
            </a:r>
            <a:endParaRPr lang="fi-FI" dirty="0" smtClean="0"/>
          </a:p>
          <a:p>
            <a:r>
              <a:rPr lang="fi-FI" dirty="0" err="1" smtClean="0"/>
              <a:t>Jun</a:t>
            </a:r>
            <a:r>
              <a:rPr lang="fi-FI" dirty="0" smtClean="0"/>
              <a:t> 4 ’14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11703" y="4282284"/>
            <a:ext cx="11558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>
                <a:solidFill>
                  <a:srgbClr val="FF0000"/>
                </a:solidFill>
              </a:rPr>
              <a:t>Cen</a:t>
            </a:r>
            <a:r>
              <a:rPr lang="fi-FI" dirty="0" smtClean="0">
                <a:solidFill>
                  <a:srgbClr val="FF0000"/>
                </a:solidFill>
              </a:rPr>
              <a:t> A</a:t>
            </a:r>
          </a:p>
          <a:p>
            <a:r>
              <a:rPr lang="fi-FI" dirty="0" smtClean="0"/>
              <a:t>5/22 </a:t>
            </a:r>
            <a:r>
              <a:rPr lang="fi-FI" dirty="0" err="1" smtClean="0"/>
              <a:t>GHz</a:t>
            </a:r>
            <a:endParaRPr lang="fi-FI" dirty="0" smtClean="0"/>
          </a:p>
          <a:p>
            <a:r>
              <a:rPr lang="fi-FI" dirty="0" err="1" smtClean="0"/>
              <a:t>Feb</a:t>
            </a:r>
            <a:r>
              <a:rPr lang="fi-FI" dirty="0" smtClean="0"/>
              <a:t> 13 ’14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42200" y="4282284"/>
            <a:ext cx="12041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>
                <a:solidFill>
                  <a:srgbClr val="FF0000"/>
                </a:solidFill>
              </a:rPr>
              <a:t>Cen</a:t>
            </a:r>
            <a:r>
              <a:rPr lang="fi-FI" dirty="0" smtClean="0">
                <a:solidFill>
                  <a:srgbClr val="FF0000"/>
                </a:solidFill>
              </a:rPr>
              <a:t> A</a:t>
            </a:r>
          </a:p>
          <a:p>
            <a:r>
              <a:rPr lang="fi-FI" dirty="0" smtClean="0"/>
              <a:t>22 </a:t>
            </a:r>
            <a:r>
              <a:rPr lang="fi-FI" dirty="0" err="1" smtClean="0"/>
              <a:t>GHz</a:t>
            </a:r>
            <a:endParaRPr lang="fi-FI" dirty="0" smtClean="0"/>
          </a:p>
          <a:p>
            <a:r>
              <a:rPr lang="fi-FI" dirty="0" err="1" smtClean="0"/>
              <a:t>Mar</a:t>
            </a:r>
            <a:r>
              <a:rPr lang="fi-FI" dirty="0" smtClean="0"/>
              <a:t> 27 ’14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779586" y="1362075"/>
            <a:ext cx="1060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~10 </a:t>
            </a:r>
            <a:r>
              <a:rPr lang="en-US" dirty="0" err="1"/>
              <a:t>D</a:t>
            </a:r>
            <a:r>
              <a:rPr lang="en-US" baseline="-25000" dirty="0" err="1"/>
              <a:t>Earth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-29002" y="3447599"/>
            <a:ext cx="3182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30 ground </a:t>
            </a:r>
            <a:r>
              <a:rPr lang="en-US" dirty="0"/>
              <a:t>stations </a:t>
            </a:r>
            <a:endParaRPr lang="en-US" dirty="0" smtClean="0"/>
          </a:p>
          <a:p>
            <a:pPr lvl="1"/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41043" y="3467088"/>
            <a:ext cx="3182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 33 ground </a:t>
            </a:r>
            <a:r>
              <a:rPr lang="en-US" dirty="0"/>
              <a:t>stations </a:t>
            </a:r>
            <a:endParaRPr lang="en-US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5942968" y="3447599"/>
            <a:ext cx="3182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30 ground </a:t>
            </a:r>
            <a:r>
              <a:rPr lang="en-US" dirty="0"/>
              <a:t>stations </a:t>
            </a:r>
            <a:endParaRPr lang="en-US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1562098" y="6156272"/>
            <a:ext cx="3368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5</a:t>
            </a:r>
            <a:r>
              <a:rPr lang="en-US" dirty="0" smtClean="0"/>
              <a:t> ground </a:t>
            </a:r>
            <a:r>
              <a:rPr lang="en-US" dirty="0"/>
              <a:t>stations </a:t>
            </a:r>
            <a:endParaRPr lang="en-US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4843883" y="1329809"/>
            <a:ext cx="1060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~</a:t>
            </a:r>
            <a:r>
              <a:rPr lang="en-US" dirty="0" smtClean="0"/>
              <a:t>11 </a:t>
            </a:r>
            <a:r>
              <a:rPr lang="en-US" dirty="0" err="1"/>
              <a:t>D</a:t>
            </a:r>
            <a:r>
              <a:rPr lang="en-US" baseline="-25000" dirty="0" err="1"/>
              <a:t>Earth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772400" y="1371600"/>
            <a:ext cx="943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~</a:t>
            </a:r>
            <a:r>
              <a:rPr lang="en-US" dirty="0"/>
              <a:t>6</a:t>
            </a:r>
            <a:r>
              <a:rPr lang="en-US" dirty="0" smtClean="0"/>
              <a:t> </a:t>
            </a:r>
            <a:r>
              <a:rPr lang="en-US" dirty="0" err="1"/>
              <a:t>D</a:t>
            </a:r>
            <a:r>
              <a:rPr lang="en-US" baseline="-25000" dirty="0" err="1"/>
              <a:t>Earth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269280" y="4251566"/>
            <a:ext cx="943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~</a:t>
            </a:r>
            <a:r>
              <a:rPr lang="en-US" dirty="0"/>
              <a:t>6</a:t>
            </a:r>
            <a:r>
              <a:rPr lang="en-US" dirty="0" smtClean="0"/>
              <a:t> </a:t>
            </a:r>
            <a:r>
              <a:rPr lang="en-US" dirty="0" err="1"/>
              <a:t>D</a:t>
            </a:r>
            <a:r>
              <a:rPr lang="en-US" baseline="-25000" dirty="0" err="1"/>
              <a:t>Earth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078551" y="4220848"/>
            <a:ext cx="943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~</a:t>
            </a:r>
            <a:r>
              <a:rPr lang="en-US" dirty="0"/>
              <a:t>4</a:t>
            </a:r>
            <a:r>
              <a:rPr lang="en-US" dirty="0" smtClean="0"/>
              <a:t> </a:t>
            </a:r>
            <a:r>
              <a:rPr lang="en-US" dirty="0" err="1"/>
              <a:t>D</a:t>
            </a:r>
            <a:r>
              <a:rPr lang="en-US" baseline="-25000" dirty="0" err="1"/>
              <a:t>Earth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208466" y="6129760"/>
            <a:ext cx="3368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6 ground stations</a:t>
            </a:r>
          </a:p>
        </p:txBody>
      </p:sp>
    </p:spTree>
    <p:extLst>
      <p:ext uri="{BB962C8B-B14F-4D97-AF65-F5344CB8AC3E}">
        <p14:creationId xmlns:p14="http://schemas.microsoft.com/office/powerpoint/2010/main" val="140385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i-FI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fi-FI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esidual</a:t>
            </a:r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acceleration</a:t>
            </a:r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</a:t>
            </a:r>
            <a:r>
              <a:rPr lang="fi-FI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RadioAstron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8622" y="879810"/>
            <a:ext cx="5054749" cy="6552730"/>
          </a:xfrm>
        </p:spPr>
      </p:pic>
    </p:spTree>
    <p:extLst>
      <p:ext uri="{BB962C8B-B14F-4D97-AF65-F5344CB8AC3E}">
        <p14:creationId xmlns:p14="http://schemas.microsoft.com/office/powerpoint/2010/main" val="255527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74089" y="630935"/>
            <a:ext cx="5206204" cy="700563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3C84 at 5GHz </a:t>
            </a:r>
            <a:b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RadioAstron visibilities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2800" y="1828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Green: Ground-ground baselines</a:t>
            </a:r>
          </a:p>
          <a:p>
            <a:r>
              <a:rPr lang="en-US" dirty="0"/>
              <a:t>Black: </a:t>
            </a:r>
            <a:r>
              <a:rPr lang="en-US" dirty="0" smtClean="0"/>
              <a:t>Baselines to </a:t>
            </a:r>
            <a:r>
              <a:rPr lang="en-US" dirty="0" err="1" smtClean="0"/>
              <a:t>RadioAstron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40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3C84 at 5GHz</a:t>
            </a:r>
            <a:b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calibration accuracy of the SRT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33539" y="604169"/>
            <a:ext cx="5153121" cy="6934200"/>
          </a:xfrm>
        </p:spPr>
      </p:pic>
      <p:sp>
        <p:nvSpPr>
          <p:cNvPr id="3" name="TextBox 2"/>
          <p:cNvSpPr txBox="1"/>
          <p:nvPr/>
        </p:nvSpPr>
        <p:spPr>
          <a:xfrm>
            <a:off x="1828800" y="1836003"/>
            <a:ext cx="4282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Green: Ground-ground baselines</a:t>
            </a:r>
          </a:p>
          <a:p>
            <a:r>
              <a:rPr lang="en-US" dirty="0" smtClean="0"/>
              <a:t>Black: </a:t>
            </a:r>
            <a:r>
              <a:rPr lang="en-US" dirty="0" err="1" smtClean="0"/>
              <a:t>RadioAstron-Kalyazin</a:t>
            </a:r>
            <a:r>
              <a:rPr lang="en-US" dirty="0" smtClean="0"/>
              <a:t> baseline (&lt;1ED)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22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3C84 at 5GHz </a:t>
            </a:r>
            <a:b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space baselines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247347"/>
            <a:ext cx="414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RA data and ground-only model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9851" y="5268377"/>
            <a:ext cx="4384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RA data and </a:t>
            </a:r>
            <a:r>
              <a:rPr lang="en-US" sz="2400" dirty="0" err="1" smtClean="0">
                <a:solidFill>
                  <a:srgbClr val="FF0000"/>
                </a:solidFill>
              </a:rPr>
              <a:t>ground+space</a:t>
            </a:r>
            <a:r>
              <a:rPr lang="en-US" sz="2400" dirty="0" smtClean="0">
                <a:solidFill>
                  <a:srgbClr val="FF0000"/>
                </a:solidFill>
              </a:rPr>
              <a:t> model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457" y="1230343"/>
            <a:ext cx="3405587" cy="4602502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28291" y="1274963"/>
            <a:ext cx="3418286" cy="4525963"/>
          </a:xfrm>
        </p:spPr>
      </p:pic>
    </p:spTree>
    <p:extLst>
      <p:ext uri="{BB962C8B-B14F-4D97-AF65-F5344CB8AC3E}">
        <p14:creationId xmlns:p14="http://schemas.microsoft.com/office/powerpoint/2010/main" val="136219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3C84 at 5GHz </a:t>
            </a:r>
            <a:b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ground-only image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MPInewBlack.pn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28600" y="5205614"/>
            <a:ext cx="1071570" cy="150583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415826"/>
            <a:ext cx="4254500" cy="6295626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15419" y="1888531"/>
            <a:ext cx="4692650" cy="448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6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i-FI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RadioAstron</a:t>
            </a:r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Space-VLBI</a:t>
            </a:r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Project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70316"/>
            <a:ext cx="4038600" cy="358573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525780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Georgia" panose="02040502050405020303" pitchFamily="18" charset="0"/>
              </a:rPr>
              <a:t>10-m </a:t>
            </a:r>
            <a:r>
              <a:rPr lang="en-US" sz="2000" dirty="0" smtClean="0">
                <a:latin typeface="Georgia" panose="02040502050405020303" pitchFamily="18" charset="0"/>
              </a:rPr>
              <a:t>orbiting antenna</a:t>
            </a:r>
            <a:endParaRPr lang="en-US" sz="2000" dirty="0">
              <a:latin typeface="Georgia" panose="02040502050405020303" pitchFamily="18" charset="0"/>
            </a:endParaRPr>
          </a:p>
          <a:p>
            <a:r>
              <a:rPr lang="en-US" sz="2000" dirty="0" smtClean="0">
                <a:latin typeface="Georgia" panose="02040502050405020303" pitchFamily="18" charset="0"/>
              </a:rPr>
              <a:t>Launched </a:t>
            </a:r>
            <a:r>
              <a:rPr lang="en-US" sz="2000" dirty="0">
                <a:latin typeface="Georgia" panose="02040502050405020303" pitchFamily="18" charset="0"/>
              </a:rPr>
              <a:t>in </a:t>
            </a:r>
            <a:r>
              <a:rPr lang="en-US" sz="2000" dirty="0" smtClean="0">
                <a:latin typeface="Georgia" panose="02040502050405020303" pitchFamily="18" charset="0"/>
              </a:rPr>
              <a:t>July 2011</a:t>
            </a:r>
            <a:endParaRPr lang="en-US" sz="2000" dirty="0">
              <a:latin typeface="Georgia" panose="02040502050405020303" pitchFamily="18" charset="0"/>
            </a:endParaRPr>
          </a:p>
          <a:p>
            <a:r>
              <a:rPr lang="en-US" sz="2000" dirty="0" smtClean="0">
                <a:latin typeface="Georgia" panose="02040502050405020303" pitchFamily="18" charset="0"/>
              </a:rPr>
              <a:t>Highly </a:t>
            </a:r>
            <a:r>
              <a:rPr lang="en-US" sz="2000" dirty="0">
                <a:latin typeface="Georgia" panose="02040502050405020303" pitchFamily="18" charset="0"/>
              </a:rPr>
              <a:t>elliptical orbit: baselines from </a:t>
            </a:r>
            <a:r>
              <a:rPr lang="en-US" sz="2000" dirty="0" smtClean="0">
                <a:latin typeface="Georgia" panose="02040502050405020303" pitchFamily="18" charset="0"/>
              </a:rPr>
              <a:t>~1000 </a:t>
            </a:r>
            <a:r>
              <a:rPr lang="en-US" sz="2000" dirty="0">
                <a:latin typeface="Georgia" panose="02040502050405020303" pitchFamily="18" charset="0"/>
              </a:rPr>
              <a:t>km to 350000 </a:t>
            </a:r>
            <a:r>
              <a:rPr lang="en-US" sz="2000" dirty="0" smtClean="0">
                <a:latin typeface="Georgia" panose="02040502050405020303" pitchFamily="18" charset="0"/>
              </a:rPr>
              <a:t>km</a:t>
            </a:r>
          </a:p>
          <a:p>
            <a:r>
              <a:rPr lang="en-US" sz="2000" dirty="0">
                <a:latin typeface="Georgia" panose="02040502050405020303" pitchFamily="18" charset="0"/>
              </a:rPr>
              <a:t>Works together with the largest ground radio telescopes to form an </a:t>
            </a:r>
            <a:r>
              <a:rPr lang="en-US" sz="2000" dirty="0" smtClean="0">
                <a:latin typeface="Georgia" panose="02040502050405020303" pitchFamily="18" charset="0"/>
              </a:rPr>
              <a:t>ultra high resolution interferometer</a:t>
            </a:r>
          </a:p>
          <a:p>
            <a:r>
              <a:rPr lang="en-US" sz="2000" dirty="0" smtClean="0">
                <a:latin typeface="Georgia" panose="02040502050405020303" pitchFamily="18" charset="0"/>
              </a:rPr>
              <a:t>Receivers onboard: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Georgia" panose="02040502050405020303" pitchFamily="18" charset="0"/>
              </a:rPr>
              <a:t>0.33, 1.6, 5 and 18-25 GHz</a:t>
            </a:r>
            <a:endParaRPr lang="en-US" dirty="0" smtClean="0">
              <a:latin typeface="Georgia" panose="02040502050405020303" pitchFamily="18" charset="0"/>
            </a:endParaRPr>
          </a:p>
          <a:p>
            <a:r>
              <a:rPr lang="en-US" sz="2000" dirty="0" smtClean="0">
                <a:latin typeface="Georgia" panose="02040502050405020303" pitchFamily="18" charset="0"/>
              </a:rPr>
              <a:t>Max</a:t>
            </a:r>
            <a:r>
              <a:rPr lang="en-US" sz="2000" dirty="0">
                <a:latin typeface="Georgia" panose="02040502050405020303" pitchFamily="18" charset="0"/>
              </a:rPr>
              <a:t>. angular resolution: </a:t>
            </a:r>
            <a:r>
              <a:rPr lang="en-US" sz="2000" dirty="0" smtClean="0">
                <a:latin typeface="Georgia" panose="02040502050405020303" pitchFamily="18" charset="0"/>
              </a:rPr>
              <a:t>7µas</a:t>
            </a:r>
          </a:p>
          <a:p>
            <a:r>
              <a:rPr lang="en-US" sz="2000" dirty="0">
                <a:latin typeface="Georgia" panose="02040502050405020303" pitchFamily="18" charset="0"/>
              </a:rPr>
              <a:t>32 MHz bandwidth, dual-pol</a:t>
            </a:r>
            <a:r>
              <a:rPr lang="en-US" sz="2000" dirty="0" smtClean="0">
                <a:latin typeface="Georgia" panose="02040502050405020303" pitchFamily="18" charset="0"/>
              </a:rPr>
              <a:t>.</a:t>
            </a:r>
          </a:p>
          <a:p>
            <a:r>
              <a:rPr lang="en-US" sz="2000" dirty="0" smtClean="0">
                <a:latin typeface="Georgia" panose="02040502050405020303" pitchFamily="18" charset="0"/>
              </a:rPr>
              <a:t>Project led by the Astro Space Center of </a:t>
            </a:r>
            <a:r>
              <a:rPr lang="en-US" sz="2000" dirty="0" err="1" smtClean="0">
                <a:latin typeface="Georgia" panose="02040502050405020303" pitchFamily="18" charset="0"/>
              </a:rPr>
              <a:t>Lebedev</a:t>
            </a:r>
            <a:r>
              <a:rPr lang="en-US" sz="2000" dirty="0" smtClean="0">
                <a:latin typeface="Georgia" panose="02040502050405020303" pitchFamily="18" charset="0"/>
              </a:rPr>
              <a:t> Physical Institute, Russia</a:t>
            </a:r>
          </a:p>
          <a:p>
            <a:pPr marL="0" indent="0">
              <a:buNone/>
            </a:pPr>
            <a:endParaRPr lang="en-US" sz="2000" dirty="0">
              <a:latin typeface="Georgia" panose="02040502050405020303" pitchFamily="18" charset="0"/>
            </a:endParaRPr>
          </a:p>
          <a:p>
            <a:endParaRPr lang="en-US" sz="2400" dirty="0">
              <a:latin typeface="Georgia" panose="02040502050405020303" pitchFamily="18" charset="0"/>
            </a:endParaRPr>
          </a:p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3" y="5661248"/>
            <a:ext cx="1787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Kardashev</a:t>
            </a:r>
            <a:r>
              <a:rPr lang="en-US" dirty="0" smtClean="0"/>
              <a:t>+ 2013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06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3C 84 at 5GHz – Full resolution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04829" y="2253589"/>
            <a:ext cx="4979104" cy="373996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8366" y="2262736"/>
            <a:ext cx="4950549" cy="37185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91591" y="1773535"/>
            <a:ext cx="1491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uvw</a:t>
            </a:r>
            <a:r>
              <a:rPr lang="en-US" sz="2400" dirty="0" smtClean="0">
                <a:solidFill>
                  <a:srgbClr val="FFFF00"/>
                </a:solidFill>
              </a:rPr>
              <a:t> 2,-0.5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2800" y="1773534"/>
            <a:ext cx="1164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uvw</a:t>
            </a:r>
            <a:r>
              <a:rPr lang="en-US" sz="2400" dirty="0" smtClean="0">
                <a:solidFill>
                  <a:srgbClr val="FFFF00"/>
                </a:solidFill>
              </a:rPr>
              <a:t> 2,0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77" y="1562689"/>
            <a:ext cx="3276600" cy="327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3C84 - </a:t>
            </a:r>
            <a:r>
              <a:rPr lang="fi-FI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fi-FI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</a:t>
            </a:r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frequencies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176426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 GHz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8485" y="2240323"/>
            <a:ext cx="685799" cy="613291"/>
            <a:chOff x="5105400" y="2514600"/>
            <a:chExt cx="739305" cy="8382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105400" y="2514600"/>
              <a:ext cx="0" cy="838200"/>
            </a:xfrm>
            <a:prstGeom prst="line">
              <a:avLst/>
            </a:prstGeom>
            <a:ln w="12700"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105400" y="2749034"/>
              <a:ext cx="739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1 mas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72144" y="1666875"/>
            <a:ext cx="3276600" cy="3276600"/>
          </a:xfrm>
        </p:spPr>
      </p:pic>
      <p:sp>
        <p:nvSpPr>
          <p:cNvPr id="10" name="TextBox 9"/>
          <p:cNvSpPr txBox="1"/>
          <p:nvPr/>
        </p:nvSpPr>
        <p:spPr>
          <a:xfrm>
            <a:off x="4982671" y="1742779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15 GHz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43399" y="1927445"/>
            <a:ext cx="627509" cy="6257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214718" y="1946561"/>
            <a:ext cx="618563" cy="5875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51931" y="3262795"/>
            <a:ext cx="914400" cy="870857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88467" y="3286633"/>
            <a:ext cx="914400" cy="870857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723431" y="2866058"/>
            <a:ext cx="685800" cy="669861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647577" y="2857500"/>
            <a:ext cx="696686" cy="678419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20" idx="6"/>
            <a:endCxn id="19" idx="2"/>
          </p:cNvCxnSpPr>
          <p:nvPr/>
        </p:nvCxnSpPr>
        <p:spPr>
          <a:xfrm>
            <a:off x="2344263" y="3196710"/>
            <a:ext cx="2379168" cy="4279"/>
          </a:xfrm>
          <a:prstGeom prst="straightConnector1">
            <a:avLst/>
          </a:prstGeom>
          <a:ln w="38100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6"/>
            <a:endCxn id="17" idx="2"/>
          </p:cNvCxnSpPr>
          <p:nvPr/>
        </p:nvCxnSpPr>
        <p:spPr>
          <a:xfrm flipV="1">
            <a:off x="2002867" y="3698224"/>
            <a:ext cx="2149064" cy="23838"/>
          </a:xfrm>
          <a:prstGeom prst="straightConnector1">
            <a:avLst/>
          </a:prstGeom>
          <a:ln w="38100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8484" y="5029199"/>
            <a:ext cx="2454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>
                <a:solidFill>
                  <a:srgbClr val="FF0000"/>
                </a:solidFill>
              </a:rPr>
              <a:t>Peak: 1.5 </a:t>
            </a:r>
            <a:r>
              <a:rPr lang="fi-FI" sz="2400" dirty="0" err="1" smtClean="0">
                <a:solidFill>
                  <a:srgbClr val="FF0000"/>
                </a:solidFill>
              </a:rPr>
              <a:t>Jy/beam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beam 0.9x0.5mas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41808" y="1562689"/>
            <a:ext cx="3276600" cy="32766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180006" y="1686326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43 GHz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934200" y="3262794"/>
            <a:ext cx="914400" cy="870857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5062898" y="3686304"/>
            <a:ext cx="1871302" cy="23838"/>
          </a:xfrm>
          <a:prstGeom prst="straightConnector1">
            <a:avLst/>
          </a:prstGeom>
          <a:ln w="38100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620000" y="2927863"/>
            <a:ext cx="685800" cy="669861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409231" y="3190369"/>
            <a:ext cx="2210769" cy="6340"/>
          </a:xfrm>
          <a:prstGeom prst="straightConnector1">
            <a:avLst/>
          </a:prstGeom>
          <a:ln w="38100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7166353" y="1921211"/>
            <a:ext cx="627509" cy="6257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2002867" y="167954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 GHz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886700" y="204299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Core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48" name="Straight Arrow Connector 47"/>
          <p:cNvCxnSpPr>
            <a:endCxn id="14" idx="2"/>
          </p:cNvCxnSpPr>
          <p:nvPr/>
        </p:nvCxnSpPr>
        <p:spPr>
          <a:xfrm flipV="1">
            <a:off x="1833281" y="2240324"/>
            <a:ext cx="2510118" cy="1835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45" idx="2"/>
          </p:cNvCxnSpPr>
          <p:nvPr/>
        </p:nvCxnSpPr>
        <p:spPr>
          <a:xfrm>
            <a:off x="4982671" y="2228745"/>
            <a:ext cx="2183682" cy="5345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201706" y="5029200"/>
            <a:ext cx="24499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>
                <a:solidFill>
                  <a:srgbClr val="FF0000"/>
                </a:solidFill>
              </a:rPr>
              <a:t>Peak: 5.3 </a:t>
            </a:r>
            <a:r>
              <a:rPr lang="fi-FI" sz="2400" dirty="0" err="1" smtClean="0">
                <a:solidFill>
                  <a:srgbClr val="FF0000"/>
                </a:solidFill>
              </a:rPr>
              <a:t>Jy/beam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beam 0.8x0.3mas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56892" y="5029198"/>
            <a:ext cx="25394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>
                <a:solidFill>
                  <a:srgbClr val="FF0000"/>
                </a:solidFill>
              </a:rPr>
              <a:t>Peak: 2.5 </a:t>
            </a:r>
            <a:r>
              <a:rPr lang="fi-FI" sz="2400" dirty="0" err="1" smtClean="0">
                <a:solidFill>
                  <a:srgbClr val="FF0000"/>
                </a:solidFill>
              </a:rPr>
              <a:t>Jy/beam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beam 0.4x0.15mas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7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39" grpId="0" animBg="1"/>
      <p:bldP spid="42" grpId="0" animBg="1"/>
      <p:bldP spid="45" grpId="0" animBg="1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3C84 - </a:t>
            </a:r>
            <a:r>
              <a:rPr lang="fi-FI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08" y="2353866"/>
            <a:ext cx="5648692" cy="3659507"/>
          </a:xfrm>
        </p:spPr>
      </p:pic>
      <p:sp>
        <p:nvSpPr>
          <p:cNvPr id="8" name="TextBox 7"/>
          <p:cNvSpPr txBox="1"/>
          <p:nvPr/>
        </p:nvSpPr>
        <p:spPr>
          <a:xfrm>
            <a:off x="5863678" y="6013373"/>
            <a:ext cx="3280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15-43 GHz spectral index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2017" y="3036332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+1.1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38278" y="454955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-0.5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0" y="3966888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-1.0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5" y="846605"/>
            <a:ext cx="4806153" cy="34067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700" y="4312009"/>
            <a:ext cx="3124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5-15 GHz spectral index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29458" y="1237042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  <a:r>
              <a:rPr lang="en-US" dirty="0" smtClean="0"/>
              <a:t>1.8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66616" y="2851666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  <a:r>
              <a:rPr lang="en-US" dirty="0" smtClean="0"/>
              <a:t>1.3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79429" y="2482334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  <a:r>
              <a:rPr lang="en-US" dirty="0" smtClean="0"/>
              <a:t>1.1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1460930"/>
            <a:ext cx="391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C1, C2 and C3 ALL have inverted spectrum at 5GHz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7064" y="2864366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C3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558168" y="2363232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C2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417122" y="878177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502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RadioAstron </a:t>
            </a:r>
            <a:r>
              <a:rPr lang="fi-FI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Nearby</a:t>
            </a:r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AGN</a:t>
            </a:r>
            <a:b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Science </a:t>
            </a:r>
            <a:r>
              <a:rPr lang="fi-FI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480060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Near-perigee imaging observations of nearby radio galaxies at 1.6, 5 and 22 GHz together with a global VLBI array (up to 33 ground radio </a:t>
                </a:r>
                <a:r>
                  <a:rPr lang="en-US" dirty="0" smtClean="0"/>
                  <a:t>telescopes). </a:t>
                </a:r>
                <a:r>
                  <a:rPr lang="en-US" dirty="0"/>
                  <a:t>Target sources at distances of 4-75 </a:t>
                </a:r>
                <a:r>
                  <a:rPr lang="en-US" dirty="0" err="1"/>
                  <a:t>Mpc</a:t>
                </a:r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u</a:t>
                </a:r>
                <a:r>
                  <a:rPr lang="en-US" dirty="0">
                    <a:solidFill>
                      <a:srgbClr val="FF0000"/>
                    </a:solidFill>
                  </a:rPr>
                  <a:t>ltra-high spatial resolution (down to a few R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S</a:t>
                </a:r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for studying the jet structure:</a:t>
                </a:r>
                <a:endParaRPr lang="en-US" dirty="0" smtClean="0"/>
              </a:p>
              <a:p>
                <a:r>
                  <a:rPr lang="en-US" dirty="0" smtClean="0"/>
                  <a:t>Centaurus A (D=3.8 </a:t>
                </a:r>
                <a:r>
                  <a:rPr lang="en-US" dirty="0" err="1" smtClean="0"/>
                  <a:t>Mpc</a:t>
                </a:r>
                <a:r>
                  <a:rPr lang="en-US" dirty="0" smtClean="0"/>
                  <a:t>)</a:t>
                </a:r>
              </a:p>
              <a:p>
                <a:pPr lvl="2"/>
                <a:r>
                  <a:rPr lang="en-US" sz="2300" dirty="0" smtClean="0">
                    <a:sym typeface="Wingdings" panose="05000000000000000000" pitchFamily="2" charset="2"/>
                  </a:rPr>
                  <a:t>Observed </a:t>
                </a:r>
                <a:r>
                  <a:rPr lang="en-US" sz="2300" dirty="0" smtClean="0">
                    <a:sym typeface="Wingdings" panose="05000000000000000000" pitchFamily="2" charset="2"/>
                  </a:rPr>
                  <a:t>2x</a:t>
                </a:r>
                <a:r>
                  <a:rPr lang="en-US" sz="2300" dirty="0" smtClean="0">
                    <a:sym typeface="Wingdings" panose="05000000000000000000" pitchFamily="2" charset="2"/>
                  </a:rPr>
                  <a:t> </a:t>
                </a:r>
                <a:r>
                  <a:rPr lang="en-US" sz="2300" dirty="0">
                    <a:sym typeface="Wingdings" panose="05000000000000000000" pitchFamily="2" charset="2"/>
                  </a:rPr>
                  <a:t>in 2014 at 5 and 22 </a:t>
                </a:r>
                <a:r>
                  <a:rPr lang="en-US" sz="2300" dirty="0" smtClean="0">
                    <a:sym typeface="Wingdings" panose="05000000000000000000" pitchFamily="2" charset="2"/>
                  </a:rPr>
                  <a:t>GHz </a:t>
                </a:r>
              </a:p>
              <a:p>
                <a:pPr lvl="2"/>
                <a:r>
                  <a:rPr lang="en-US" sz="2300" dirty="0" smtClean="0"/>
                  <a:t>1 </a:t>
                </a:r>
                <a:r>
                  <a:rPr lang="en-US" sz="2300" dirty="0"/>
                  <a:t>mas = 0.018 pc  = 3000 R</a:t>
                </a:r>
                <a:r>
                  <a:rPr lang="en-US" sz="2300" baseline="-25000" dirty="0"/>
                  <a:t>S </a:t>
                </a:r>
                <a14:m>
                  <m:oMath xmlns:m="http://schemas.openxmlformats.org/officeDocument/2006/math">
                    <m:r>
                      <a:rPr lang="en-US" sz="230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3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300" i="1">
                            <a:latin typeface="Cambria Math"/>
                          </a:rPr>
                          <m:t>𝐵𝐻</m:t>
                        </m:r>
                      </m:sub>
                    </m:sSub>
                    <m:r>
                      <a:rPr lang="en-US" sz="2300" i="1">
                        <a:latin typeface="Cambria Math"/>
                      </a:rPr>
                      <m:t>=6</m:t>
                    </m:r>
                    <m:r>
                      <a:rPr lang="en-US" sz="2300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23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300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300" i="1">
                            <a:latin typeface="Cambria Math"/>
                            <a:ea typeface="Cambria Math"/>
                          </a:rPr>
                          <m:t>7</m:t>
                        </m:r>
                      </m:sup>
                    </m:sSup>
                    <m:sSub>
                      <m:sSubPr>
                        <m:ctrlPr>
                          <a:rPr lang="en-US" sz="23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2300" i="1">
                            <a:latin typeface="Cambria Math"/>
                            <a:ea typeface="Cambria Math"/>
                          </a:rPr>
                          <m:t>𝑆𝑜𝑙</m:t>
                        </m:r>
                      </m:sub>
                    </m:sSub>
                  </m:oMath>
                </a14:m>
                <a:r>
                  <a:rPr lang="en-US" sz="2300" dirty="0"/>
                  <a:t>)</a:t>
                </a:r>
                <a:endParaRPr lang="en-US" sz="2300" dirty="0" smtClean="0"/>
              </a:p>
              <a:p>
                <a:pPr lvl="2"/>
                <a:r>
                  <a:rPr lang="en-US" sz="2300" dirty="0" smtClean="0"/>
                  <a:t>Max baseline (6D</a:t>
                </a:r>
                <a:r>
                  <a:rPr lang="en-US" sz="2300" baseline="-25000" dirty="0" smtClean="0"/>
                  <a:t>Earth</a:t>
                </a:r>
                <a:r>
                  <a:rPr lang="en-US" sz="2300" dirty="0" smtClean="0">
                    <a:sym typeface="Wingdings" panose="05000000000000000000" pitchFamily="2" charset="2"/>
                  </a:rPr>
                  <a:t>):</a:t>
                </a:r>
                <a:r>
                  <a:rPr lang="en-US" sz="2300" dirty="0" smtClean="0"/>
                  <a:t>  </a:t>
                </a:r>
                <a:r>
                  <a:rPr lang="en-US" sz="2300" dirty="0"/>
                  <a:t>500R</a:t>
                </a:r>
                <a:r>
                  <a:rPr lang="en-US" sz="2300" baseline="-25000" dirty="0"/>
                  <a:t>S</a:t>
                </a:r>
                <a:r>
                  <a:rPr lang="en-US" sz="2300" dirty="0"/>
                  <a:t> @ 5 GHz and </a:t>
                </a:r>
                <a:r>
                  <a:rPr lang="en-US" sz="2300" dirty="0" smtClean="0"/>
                  <a:t>100R</a:t>
                </a:r>
                <a:r>
                  <a:rPr lang="en-US" sz="2300" baseline="-25000" dirty="0" smtClean="0"/>
                  <a:t>S </a:t>
                </a:r>
                <a:r>
                  <a:rPr lang="en-US" sz="2300" dirty="0"/>
                  <a:t>@ </a:t>
                </a:r>
                <a:r>
                  <a:rPr lang="en-US" sz="2300" dirty="0" smtClean="0"/>
                  <a:t>22GHz</a:t>
                </a:r>
                <a:endParaRPr lang="en-US" sz="2600" dirty="0" smtClean="0"/>
              </a:p>
              <a:p>
                <a:r>
                  <a:rPr lang="en-US" dirty="0" smtClean="0"/>
                  <a:t>M87 (D=16 </a:t>
                </a:r>
                <a:r>
                  <a:rPr lang="en-US" dirty="0" err="1" smtClean="0"/>
                  <a:t>Mpc</a:t>
                </a:r>
                <a:r>
                  <a:rPr lang="en-US" dirty="0" smtClean="0"/>
                  <a:t>)</a:t>
                </a:r>
                <a:endParaRPr lang="en-US" sz="2000" dirty="0" smtClean="0"/>
              </a:p>
              <a:p>
                <a:pPr lvl="2"/>
                <a:r>
                  <a:rPr lang="en-US" sz="2300" dirty="0" smtClean="0"/>
                  <a:t>Observed 2x </a:t>
                </a:r>
                <a:r>
                  <a:rPr lang="en-US" sz="2300" dirty="0"/>
                  <a:t>in 2014: 5/22 GHz and 1.6 </a:t>
                </a:r>
                <a:r>
                  <a:rPr lang="en-US" sz="2300" dirty="0" smtClean="0"/>
                  <a:t>GHz </a:t>
                </a:r>
              </a:p>
              <a:p>
                <a:pPr lvl="2"/>
                <a:r>
                  <a:rPr lang="en-US" sz="2300" dirty="0" smtClean="0"/>
                  <a:t>1 </a:t>
                </a:r>
                <a:r>
                  <a:rPr lang="en-US" sz="2300" dirty="0"/>
                  <a:t>mas = 0.078pc ~ 140R</a:t>
                </a:r>
                <a:r>
                  <a:rPr lang="en-US" sz="2300" baseline="-25000" dirty="0"/>
                  <a:t>S</a:t>
                </a:r>
                <a:r>
                  <a:rPr lang="en-US" sz="23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300" i="1">
                            <a:latin typeface="Cambria Math"/>
                          </a:rPr>
                          <m:t>𝐵𝐻</m:t>
                        </m:r>
                      </m:sub>
                    </m:sSub>
                    <m:r>
                      <a:rPr lang="en-US" sz="2300" i="1">
                        <a:latin typeface="Cambria Math"/>
                      </a:rPr>
                      <m:t>=6</m:t>
                    </m:r>
                    <m:r>
                      <a:rPr lang="en-US" sz="2300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23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300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300" i="1">
                            <a:latin typeface="Cambria Math"/>
                            <a:ea typeface="Cambria Math"/>
                          </a:rPr>
                          <m:t>9</m:t>
                        </m:r>
                      </m:sup>
                    </m:sSup>
                    <m:sSub>
                      <m:sSubPr>
                        <m:ctrlPr>
                          <a:rPr lang="en-US" sz="23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2300" i="1">
                            <a:latin typeface="Cambria Math"/>
                            <a:ea typeface="Cambria Math"/>
                          </a:rPr>
                          <m:t>𝑆𝑜𝑙</m:t>
                        </m:r>
                      </m:sub>
                    </m:sSub>
                  </m:oMath>
                </a14:m>
                <a:r>
                  <a:rPr lang="en-US" sz="2300" dirty="0"/>
                  <a:t>)</a:t>
                </a:r>
                <a:endParaRPr lang="en-US" sz="2300" dirty="0" smtClean="0"/>
              </a:p>
              <a:p>
                <a:pPr lvl="2"/>
                <a:r>
                  <a:rPr lang="en-US" sz="2300" dirty="0" smtClean="0"/>
                  <a:t>Max baseline (11 </a:t>
                </a:r>
                <a:r>
                  <a:rPr lang="en-US" sz="2300" dirty="0" err="1" smtClean="0"/>
                  <a:t>D</a:t>
                </a:r>
                <a:r>
                  <a:rPr lang="en-US" sz="2300" baseline="-25000" dirty="0" err="1" smtClean="0"/>
                  <a:t>Earth</a:t>
                </a:r>
                <a:r>
                  <a:rPr lang="en-US" sz="2300" dirty="0" smtClean="0"/>
                  <a:t>): 12R</a:t>
                </a:r>
                <a:r>
                  <a:rPr lang="en-US" sz="2300" baseline="-25000" dirty="0" smtClean="0"/>
                  <a:t>S</a:t>
                </a:r>
                <a:r>
                  <a:rPr lang="en-US" sz="2300" dirty="0" smtClean="0"/>
                  <a:t> </a:t>
                </a:r>
                <a:r>
                  <a:rPr lang="en-US" sz="2300" dirty="0"/>
                  <a:t>@ 5GHz; 3R</a:t>
                </a:r>
                <a:r>
                  <a:rPr lang="en-US" sz="2300" baseline="-25000" dirty="0"/>
                  <a:t>S </a:t>
                </a:r>
                <a:r>
                  <a:rPr lang="en-US" sz="2300" dirty="0"/>
                  <a:t>@ </a:t>
                </a:r>
                <a:r>
                  <a:rPr lang="en-US" sz="2300" dirty="0" smtClean="0"/>
                  <a:t>22GHz</a:t>
                </a:r>
                <a:endParaRPr lang="en-US" sz="2600" dirty="0" smtClean="0"/>
              </a:p>
              <a:p>
                <a:r>
                  <a:rPr lang="en-US" dirty="0" smtClean="0"/>
                  <a:t>3C84  (D=75 </a:t>
                </a:r>
                <a:r>
                  <a:rPr lang="en-US" dirty="0" err="1" smtClean="0"/>
                  <a:t>Mpc</a:t>
                </a:r>
                <a:r>
                  <a:rPr lang="en-US" dirty="0" smtClean="0"/>
                  <a:t>)</a:t>
                </a:r>
              </a:p>
              <a:p>
                <a:pPr lvl="2"/>
                <a:r>
                  <a:rPr lang="en-US" sz="2300" dirty="0"/>
                  <a:t>Observed </a:t>
                </a:r>
                <a:r>
                  <a:rPr lang="en-US" sz="2300" dirty="0" smtClean="0"/>
                  <a:t>1x</a:t>
                </a:r>
                <a:r>
                  <a:rPr lang="en-US" sz="2300" dirty="0" smtClean="0"/>
                  <a:t> </a:t>
                </a:r>
                <a:r>
                  <a:rPr lang="en-US" sz="2300" dirty="0"/>
                  <a:t>in 2013 at 5/22 </a:t>
                </a:r>
                <a:r>
                  <a:rPr lang="en-US" sz="2300" dirty="0" smtClean="0"/>
                  <a:t>GHz </a:t>
                </a:r>
              </a:p>
              <a:p>
                <a:pPr lvl="2"/>
                <a:r>
                  <a:rPr lang="en-US" sz="2300" dirty="0" smtClean="0"/>
                  <a:t>1 </a:t>
                </a:r>
                <a:r>
                  <a:rPr lang="en-US" sz="2300" dirty="0"/>
                  <a:t>mas = 0.35 pc </a:t>
                </a:r>
                <a:r>
                  <a:rPr lang="en-US" sz="2300" dirty="0" smtClean="0"/>
                  <a:t>= 6000 </a:t>
                </a:r>
                <a:r>
                  <a:rPr lang="en-US" sz="2300" dirty="0"/>
                  <a:t>R</a:t>
                </a:r>
                <a:r>
                  <a:rPr lang="en-US" sz="2300" baseline="-25000" dirty="0"/>
                  <a:t>S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/>
                          </a:rPr>
                          <m:t>(</m:t>
                        </m:r>
                        <m:r>
                          <a:rPr lang="en-US" sz="23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300" i="1">
                            <a:latin typeface="Cambria Math"/>
                          </a:rPr>
                          <m:t>𝐵𝐻</m:t>
                        </m:r>
                      </m:sub>
                    </m:sSub>
                    <m:r>
                      <a:rPr lang="en-US" sz="2300" i="1">
                        <a:latin typeface="Cambria Math"/>
                      </a:rPr>
                      <m:t>=</m:t>
                    </m:r>
                    <m:r>
                      <a:rPr lang="fi-FI" sz="2300" b="0" i="1" smtClean="0">
                        <a:latin typeface="Cambria Math"/>
                      </a:rPr>
                      <m:t>8</m:t>
                    </m:r>
                    <m:r>
                      <a:rPr lang="en-US" sz="2300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23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300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300" i="1">
                            <a:latin typeface="Cambria Math"/>
                            <a:ea typeface="Cambria Math"/>
                          </a:rPr>
                          <m:t>8</m:t>
                        </m:r>
                      </m:sup>
                    </m:sSup>
                    <m:sSub>
                      <m:sSubPr>
                        <m:ctrlPr>
                          <a:rPr lang="en-US" sz="23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2300" i="1">
                            <a:latin typeface="Cambria Math"/>
                            <a:ea typeface="Cambria Math"/>
                          </a:rPr>
                          <m:t>𝑆𝑜𝑙</m:t>
                        </m:r>
                      </m:sub>
                    </m:sSub>
                    <m:r>
                      <a:rPr lang="en-US" sz="23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300" dirty="0" smtClean="0"/>
              </a:p>
              <a:p>
                <a:pPr lvl="2"/>
                <a:r>
                  <a:rPr lang="en-US" sz="2300" dirty="0" smtClean="0"/>
                  <a:t>Max </a:t>
                </a:r>
                <a:r>
                  <a:rPr lang="en-US" sz="2300" dirty="0"/>
                  <a:t>baseline (10 </a:t>
                </a:r>
                <a:r>
                  <a:rPr lang="en-US" sz="2300" dirty="0" err="1"/>
                  <a:t>D</a:t>
                </a:r>
                <a:r>
                  <a:rPr lang="en-US" sz="2300" baseline="-25000" dirty="0" err="1"/>
                  <a:t>Earth</a:t>
                </a:r>
                <a:r>
                  <a:rPr lang="en-US" sz="2300" dirty="0"/>
                  <a:t>):  </a:t>
                </a:r>
                <a:r>
                  <a:rPr lang="en-US" sz="2300" dirty="0" smtClean="0"/>
                  <a:t>600R</a:t>
                </a:r>
                <a:r>
                  <a:rPr lang="en-US" sz="2300" baseline="-25000" dirty="0" smtClean="0"/>
                  <a:t>S</a:t>
                </a:r>
                <a:r>
                  <a:rPr lang="en-US" sz="2300" dirty="0" smtClean="0"/>
                  <a:t> </a:t>
                </a:r>
                <a:r>
                  <a:rPr lang="en-US" sz="2300" dirty="0"/>
                  <a:t>@ 5GHz; </a:t>
                </a:r>
                <a:r>
                  <a:rPr lang="en-US" sz="2300" dirty="0" smtClean="0"/>
                  <a:t>130R</a:t>
                </a:r>
                <a:r>
                  <a:rPr lang="en-US" sz="2300" baseline="-25000" dirty="0" smtClean="0"/>
                  <a:t>S </a:t>
                </a:r>
                <a:r>
                  <a:rPr lang="en-US" sz="2300" dirty="0"/>
                  <a:t>@ </a:t>
                </a:r>
                <a:r>
                  <a:rPr lang="en-US" sz="2300" dirty="0" smtClean="0"/>
                  <a:t>22GHz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4800600"/>
              </a:xfrm>
              <a:blipFill rotWithShape="1">
                <a:blip r:embed="rId3"/>
                <a:stretch>
                  <a:fillRect l="-873" t="-2033" r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84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results: </a:t>
            </a:r>
            <a:b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Space-</a:t>
            </a:r>
            <a:r>
              <a:rPr lang="en-US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vlbi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imageS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3C84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9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PInewBlack.pn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28600" y="5205614"/>
            <a:ext cx="1071570" cy="1505838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982" y="2816624"/>
            <a:ext cx="6330320" cy="3058756"/>
          </a:xfrm>
        </p:spPr>
      </p:pic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04" y="622018"/>
            <a:ext cx="1274768" cy="86896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03686"/>
            <a:ext cx="1274770" cy="86896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7" y="2372654"/>
            <a:ext cx="1274770" cy="864719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7" y="3283689"/>
            <a:ext cx="1257285" cy="85704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78838"/>
            <a:ext cx="1244851" cy="83820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7" y="5928907"/>
            <a:ext cx="1274768" cy="86471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282" y="5928907"/>
            <a:ext cx="1274771" cy="868969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710" y="5940626"/>
            <a:ext cx="1270000" cy="8572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310" y="614684"/>
            <a:ext cx="838712" cy="123643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710" y="622018"/>
            <a:ext cx="837834" cy="122909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55138"/>
            <a:ext cx="1244851" cy="82990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710" y="1893554"/>
            <a:ext cx="1274768" cy="91145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pcontent.answcdn.com/wikipedia/commons/thumb/5/53/HartRAO00.jpg/250px-HartRAO00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995" y="5958533"/>
            <a:ext cx="574945" cy="86471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www.nrao.edu/pr/2008/farwater/effelsberg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797" y="1882866"/>
            <a:ext cx="1389403" cy="925484"/>
          </a:xfrm>
          <a:prstGeom prst="rect">
            <a:avLst/>
          </a:prstGeom>
          <a:noFill/>
          <a:ln w="38100" cmpd="sng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1.bp.blogspot.com/-7zvcpNAQaRs/Tnp03H_eIAI/AAAAAAAABUM/6BmUwXYd0Do/s1600/Onsala+20+meter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593" y="915283"/>
            <a:ext cx="1143000" cy="93583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34" descr="data:image/jpeg;base64,/9j/4AAQSkZJRgABAQAAAQABAAD/2wCEAAkGBxQTEhQUEhQUFBQXFxcWFxcVFRgWFxgXGBYXFxUVFxUYHCghHR0mHRQWITEhJSkrLi4uGCAzODMsNygtLisBCgoKDg0OGxAQGywkICQsLC0sLCwsLCwsLDQsLCwsLywsLCwsLCwsLCwsLCwsLCwsLCwsLCwsLCwsLCwsLCwsLP/AABEIAMUBAAMBIgACEQEDEQH/xAAcAAABBQEBAQAAAAAAAAAAAAADAQIEBQYABwj/xAA+EAACAQIEAwUFBgYBBAMBAAABAhEAAwQSITEFQVEGImFxgRMyQpGhB1KxwdHwFCNicpLhgjOiwvFDU7IV/8QAGQEAAwEBAQAAAAAAAAAAAAAAAQIDAAQF/8QAKREAAgICAgICAQMFAQAAAAAAAAECEQMhEjFBUQQTInGRwUJhgeHxMv/aAAwDAQACEQMRAD8A8mxDhmJUBdRlM8tIJ18qS/dJmAFkAEAnw1I8SDRcX7PVlynMRA1BUcw208vr50FSNZggxuZy7ayJ5UWIiRgy5uWwZOWI70EDc5f3yA2qQQ5c5S0EnINQAGU6QDpAgelVaYgq0jQj120/fkKtbDP7AFQwOeRBkQDB15GTtzyzTw3oWRd2rahVBIMoVcAaM0f7PnNZq4uQwwkZ8xGmoPXXQ7j0NWnCMKbhIJIXXXYlgd/y0ruO4WBbYLG06Qvlr6mOkmrzTlDkl0Si+MqKL3H1A3BgcuoirSzJ1NwZidQNSOgAmNN9PKq64C6swGoJJYwCdsoOu515a0fA3cwyjKsnUkxpyE76x06GoR0ysto0vD0RN3Bc+PU8hVkorPYTBZ294eMdN5B56kA7fhWgRYEdK9LC210cORK+xSKQmnRpTasTELU2aUikisY5ZO1afsz2Rv4tPaK6pbkiTJJIMGFH5kVmLbhhoI3EH7yn84+tej/ZDxORfw5Ooi6vke4/1C/OuDJ8p9RR148C/qMdjsI1m49p9GQwfyI8CINCBr0T7SuC5kGJQd5O68c0nQ+hPyPhXnKtV8U+cbJ5IcJUEmuk0lLTiDWoZopFDIogYyKG9FNMZaIABrqc1NphRKSlpKxhDXUqoTtrUqxgpmTACliegHXzJA8yKSU1HsaMW+iJNJNdSGnQp5/cedNIBMaR8662dCJI8OvMg0U4ZizDcqCW02ga/lr4irfidm1kRrTIhIAW1lPtDmMMSxJA8PpvXjKNnq2Q8DhBdPKTJMamEUkgKBzMR5eNTbVq5bDZABlz3QMx01ASTzgCNeusTV3guDWbdr2w9oVIBVQYeQ0wCY3CrpPWh4fhpYXHXNbLM2a2Y1ENCEAxrmEk690VeGFkJZEAxJ9sEFhoJbO3RWI2g6j8wTT+0yXAmXMMpjvFgpkDYDTfUxV3hMCihYQLCxA108Z3250XHYUOhBVXjUBts0GK6nibi7e2Q5pNUee4Z5RlynvESRrLT3YkQPi0nXwqT2eVfahWUEEc+oiCPUfWtPw7hmVXDhVDkNlX4TlEifA7HwFUPD8CrXioMgAEshjQMIUTrtEnwrm+qUXFlvsUlJGgsYJUYlZExpyECNBUkCktIQACZPWigV6KSS0cTbY3LpTCKPFDy0TA4pIosV2WsYqrtxkZtyCQywJ8CIHp8quOzWOuYa+t/KQkOjDN3/ZuCCRHMEKw1+HlUwYVVtZzqx0G2kjcGekaeIoGGfvd7UHQzXnSwOTk10diyqKSfZdcd7UYtcQjI5uITuGyqqESCFEAk85naKQ4ixfM3F9m53KALJ8R7v0HOhcQtZrYYR3O7zmCSRM+M/OqxBTYMcXG1aZss2nXgtL3BXAlCLgie7uOe3lrpNQCkaEQfGi4fEMnun03HyNWQ4kriLyA/wBQ3HSNdKtc497J/i+tFORQmFXdzhiuJsuD/SxiB/doJ5VV38MyGHUjpI38utPGafQsotEYihvR2FAuU6JsDFJFPiirZ66UXJLsCTfRHipFrCHdtB9TRbQCnQT4mu9oxZV3LGBG5O8RXPkzOvxKwxryKLcnKg35dfMn8TtV+/ClXCsN3YnqJKIzSB0kQPU/FAFh1t4e1nLBrp2A1G/Pqkj/AJR92M3cFPtXdXJYAm5M6tESJPUSP+VcSk2+Xo6+KSoykUkVKx+G9ncdD8LEdfKo8V6y2rPOap0Y7h4D3lJhFLyxLRoSJWd41j1pmJwxFxshz2y+4Pi2XN0Oh+c1I/glaWtZmCkMM0og2zETBOwAGhPjFWx4C9+LiwuYWwAcsKplmIGXYGIG+pnrXlLG2qo9FzSdhCjEnD3i5QFXRlkOGPebNBgjViDO+onar3BZSoZQwDd7vb67fSKW5aW8LdzkAVKsgkwRGsSMrLOhipArvxY+OzjyTvQoWnkUqinRVRCO6VVphSl4lUGRgJaAIie6I3mZmrtkoLrQaujXRGIpVFPK0qinEGRSZaJFdloBBZaLhrBd1UbsQNNfMxSRVx2awwNwu3uqPKD1n0+opckuMWxoR5SSB9oyAy2wIyiSN9T/AKAFVIFHxl43HZzzM+nL6UKKGOPGKQZyuTZZ8PuZhlJGoNvUwNTKn0Mmob24JB3GldhjB6Tp+h+cVNxozZbkEZhzI1YaMdPHX1rnX4Za8Mt/7x36IgFLFPC10VckDUkGQSD4VPtcVYCHAdTvMT867D8KuvshA6t3R9amp2e++/oo/M/pU5yx/wBRSKn4IFyxZue4xtt90yRPIAanfxPLxqJiuC3UAZwAjCVeQVI8I/CrO5g0g+zEKN7h1Pknj40ewgVAFmPEk68zrUfuadRf7j/UnuS/YphhQg8d5/KorLrVnj9qgokzyA1JOgA6k0t3tmqtIYlssQFEk/v9mrrh+HFoe0OQ90kFp72mkD/6zr0L/wBujdwmxaALXTCaCGHeuE6rmGpW3AJgxmgTyFOQM928Q1pgZKDMJJiBnmDt6DoIFc88jlpF4QUdsj8UxKkI9233nz6g+7lcggo8gnrMUnCtHzl3NsL3wyFSFJEEASsZgvMTFSOI4Rgltr1xVQF+9bIYsTllLYmZzB5J0EielVuOxk2FVVCKzllUawqgqGZt2Ylmkn7giBpXTBXjSXkjN1Nt+Crxd3O7v95mb5kn86Flp8UpFeglRxt2A4rwy37Bp5KAzHViBlJMxv3Bry35VX9jLjqIALW2JJM91SJHdnUz3TNagCBUXCYZbQyoIHzJ1J3Pmak8NzUkUWSotMkNlAAUAAcgIporopRVqJWHUU+KbbolIxhtCuJUgLTbi1gkMrSAUYrTStMKDilAp0VIwuEe4YRGc/0qW/Cg3QUrIpWr2PY4M6nNc0I5a+HXL+NFw3ZTENBZMi6SWYAxPITM1f43su1/JmuBVUbBJ1+YFcuXLC0rOjHilTdHnmWlC16Xw7slh7RkzdblniB5KNPnNWpS3bE5UTyUD5QKEvlx8IMfivyzyu3gLhiLbmdu42vlpVhYwzENZYFXMOikQc3usI3kiDOwjlW/Od+qL1+I+nKs9x3BCyyXbamQZPMn72Yn+n/8mufJncq10WhhUSPhOymxuXPRB/5H9KtLHDLVr3EE9TqfmdvSpljEq2xkEZgeUHYz48vKhvdze4J8Tt/ukeSUu2OoRj0gF5wBJ/fhUO9YLjvaL93r/d4eFTxaA1Jk9T+XShXaBmVOMQEgdOQ28NKBeAA6QKkYq6lsF3ZVUaksYFUXFeNoICqXE6kggf46E+Rjyg1uSW2CrI96XadQswIEk/0qvM/sxQLuJjuplLDXcFFblrs7+PujWOokY7EWm0GIJBWHNtO9lGmUliAiz8IBnnPIP8q29tVslg2QA3GLan+lco6xIINSnkchowSCcItyWU65zALd6XBDqX5nY/M1bW7P8Nee4/eYlwqDX3j3Wume6NRpufAbgwuKck6gSZXKuUaZsylUWX0g8/xqFxO6VvXlUyDcYeYzEAdee1dGHG3aRPJNKmyf2guNds2nkN3iDliJIAGUcpy7cqocX7xWcwXuA8oBO3hMn1q/xOLzW2uCFCi2Qush8uUDX7rCdOh6VnIrp+Lb/wAfyQ+Rr/P8DSKbFPiuiu05SWa6KLlpMtEAOKWKfFcBWMESn0gFLSMYIKUrNItScNYLsqKJZiAPWlehlsiJh2dgqKWY7ACSfStLw3sQ7a3mCD7q95vU7D61qOB8Lt2FhIL/ABt8RPTwHhVrXBk+W3qB2Q+MluRS4PszhrURbDHrc75+R0+lWqiBAEDoNB8q67dUbkD1/Kh/xBPuqx8T3R9f0rlblLbZ0JKPR1/kOv7FJcvKu59OZ8gKYqFpkx/byg9aVVtptE+cn9awQeZ290ZR1bf0X9aVMMBqZZvvNqf9elEN7opP0/GmEMdyF8tT8zRMdcYDUmKqeKj2qMqqTpMnQbaweekj1qzNkDWJPU6mhzWAZzgRGUq3vW2htZnQZWPXT6A1bW8QrCVIIkjTw0NZTtHif4W4zL3Q65CQJAJbuGNxock+Z15W/CGueyVWY5sqsWKgAZiWKwvdELEedC6MWL1nu0HHUs92DcuROReXQu3wjz1PIGoPaLtJllLLCPicbz91SdJ8RPpvWYtY60FZmNxTMZ175VviLZmEE/e97lNZz9AoXHcRbNnxJlxqlsGFTofA+J73TLVPfxbuQxmJ7oGggawByH41aLwRLjdy6kRm74uBoJAnVSv13qwXs6Gywc0AklCrnfTKEJMTrECkpsPQPhVlZOeIaAQQI94SDrpGXTyqRdwxdZBjUakEwUjN8oUj++BzqXjbZJYuiqDIbTu5mUAgHwM+iURrY9miAgNJDLIme7AnrJEjwqka0hJAbhkqVAK5c5AYHukbbb5TqNdSaFjnC3rggESV0Y6AHTK3Lp0jlT8M+R7imCbTEHKSp1MqwaI97MI6KOlBxaElSxEsBJPUd0k/IEnxrpwJctrwRytqJF9vIKgd0NIJ97Y92eglj60yKkYlwzkj3dl/tUBV+gFBiu3DGo2/Ozlyu5foMiuiiBaULVSZMK12WixSZaYAGK6KKVpMtYwqilZadbFc1KEVKn8Kss9wKj5HMhW1GsHSRqJ29agpR7RIII0I1B6EbGpzjcWh4SpphOI8Jv2ZLowH311H+Q29aLwY37pyrddV599voAdfStNge1Fpwtu+Qjt3ddEfqQ2wPgfSakYrhaKQyCF5FNGTyjdfCvL2nUj0dNXEPhOD5CpF15HQAT59asHt6e+3zH5Cq3DYq4vvfzE++msf3JuDUy3ixcHd5b+EbT0pHY6oKlkRqPnTwANh8hSK45U1nFAI4tTGaoPEOL2LIm7dt2x/WwHpB3rJ8T+0jCpItZ7p6gZF+bwT/wAQaxja3Gqvx2MS2pZ2VB1cwPz+leYcR+0DFXJFsLaB8JP+TbjyUVkuIY65cJLs9xuZbNA266kajnQ5As9GxHH8Lcvo2dLpBK5WUqCWBCasde9GsCAZqtwfFJuhb7qAWZXzuR3XA0Uv3YBUd0nnsawmJsEQC06DVdF16QOkfPrNc2aMyswMQYMazodOtK37Mjf8e7Ps8ugF0kADKQrZtSxGozACBopJJk86o7/DHRsuQxcU5g0AwpILeenP73lVdwnGOx0YqDoQJ1Ovwg+G8dK0FpnKzLFT3iX7qqysBlQNsNY0AGnhQMddsZGV1I7to5o3a33cgYdQy/NvCrPAp7pyqYbMc22Vj7p8p6yTVdbxdskm8rLbKlO4AxYEga6ggDTbeKl4DFo+VM5yhwuVbWXQAhly+1kCJE6nvazTqVC1YLiVwPe9nqULu20gOfeCqNSs7CT5cjPu4l1UjMHgKTmRSNQATDLv7vIb1HvPbDDKGYDcFRz3mG01g+lTGwbrnIuosDKqOSJG7EDcxOkgxyqqajK+0K7kqIv8e9y6PaAOHBQwAmurIZUfenTmWrsRsdDAGVSdZLCCZAgwpZp/pBpeIXUS0cisLog57h7ysrBhk5bgaifECpWHc3cO9yIUggCICuXRrgXqBBjwuRypnJOaS0m/9CqLUXe2UmWnBKOtulIr1bPOA5aQiiEUkVgk4rSZaNlpMtGwAStIVo+Wky0bAMC00ipZTSgslLYQYoqU0CnqKzMhmOwS3UKNtv6jaqrC3LtgOLVy5ZuIJ7jNkIGxNv3eUTBHOBV8hqNj8Jnhl0dfdPI9VbwNc+TGpeC0JtEZe0WKa3nN05wmabfs7cwO8G/lnwP/ACFS8T29Zbfsbf8AOvEANdu5VGaZKFIUEDadJAHnVHisI4tgKq23ChWkyrd3KWEDUxPj4bVDv4ItbUhV1YBWBzd8HKQcwGjZZjXUeNcc8Po6Y5X5JGK7Y42B3rdsHY2/CNIJbrVXi+M4x1JfEXSsEnK7aCQJIUrpJA1GtMdFMKyqjd7YFVJCnMZJgd4LpA1J5Uzh4UFluZdipYoGAkgZjz03keFScd0U5OiBYVWzMxM6anQkHcyNenPnRblmFbIAWDwCvTUEa6zMEQdRNNtk23i22swG5FT3dQeRk70cWpX2e7ZtR1ytAhpjaT6eNIkFsHdwyaGSmmmkzE5ZE7nbzB60325gDTKREHWJIJE77j61Jv4cKrDPnKmMpBMgzDBh7ojKIJ3npTFsADQEDmD9I+vTcdK07TMmccDrrKzrJByjUD3iNpI2B33odpCFIcAqwkuNYABMgjT9IotowSWuDc5FBJyg65gNY5aUJMfbWczE5lyEJbEDkDq0ToDtzoNJdBV+S07NJkZsxEEgA5cwG5Y9Ph2P5GrHDXwyMsrcCKzoATOpjLI1OoBjeOlVfCeLW1Ltbt5lUQpuiIOuQhVMA9zqR4VKwvFX9quQ2rUyYtWbStzMCRLHSddBvQUWw3Ql9nIICxDZcpkAFtySOQg/LauVWN1muXQGYgnTSQNJkfv8T3OJ3Ll0q1y65YZZdhESYEW9J32PMjnRUxFpFyqCTse6IPWdj1qsYp9sSUvSHi+YORc8791wJ+8HZ/HbY+FWDYt2RQ6BmAIlmA1O5hRJ25mqs8SgaKB0BMx4U61xFRq5LHoqwB01bU1VTxRptsm45HqkJxTDu1skQWA0VFyz4zqSatuA3Ht2WtO9sg3A6oYJ17sa6EzlMCd55VU3sc7iFtt8z+AFX3D+Hi4ttiCpXK5ncR8OnjpUckk3yiqKQTqm7A4lYZgNBJgeHKg5atONuDcmAGyjNHMkkz5wRVYxr1cUuUEzgyLjJoG1IdPP96U8/WmZaqiZa5aTLRYrooGBZa4LRctKFrWYVloLLUwrQWSgmM0RitcBRmWky0RRq0QUgFOAoMyGMgIgiR0NRF4Wi+4qrzgqGX5Hb0ip8UoFK0mOm0Z7i+FaDFtiGK5hb12Ih1jUGAQfMdKo+M2msOXk5XUoGZSpOnxAfEIBmBMda3wWsX2+xRLLZyiABczcydQANNNutcueCUWy2KTbopcDgnxBJtKWCwDBRQN+p8OVT73BnsgXHCBQRmyksVG2YiBpry61X4TiF8QlgBTpIt2xLQCBIgzAJ5VM/wD52Ou+97Ug75mCj1WR+Fc0Ywa0m2Xk2n2kiSLNkDNnuFT09nZU6nc3SNqqmuot1iINswYLC4NRqCdj/qingbZsrsisTABJ1IYqw25RPkRE0duFLbJzEsMqyIy6liNDJECBqd83Klkm11QYtJ92R24wFRltCGJ1aAJB94QNxG3SqhbYJMitTb4TaNpnAylUJIdjOYAmBtqTrttHNtCYnDWvaKoCqVB0VZLHXVuQiI56jStkjKrbDBq9FIqsFAdgFGWB5aLMc9Yq7scLZxISRlBGWBpG8ejH0PSoXG7CTbk9z21sMdu5m1PhprU/szez3AVtk5GYEJDNEESMwg+8NCPCpfqU/Ql8P4RAzFvZ5T72jAGdAwkFfPWaJe4bJzCYbvCBsNCR56xUu4+XRAQSWnQIw89PPw+VODRbGacwYzIyyr66+IKk6cqvGEbTrROUnVeQdrhCqAXXU9fDQ6T1BqQmHUe6oHkBUqza/lWzyI+sLP1M+tITFduGKUVo5MrfLsbbsSY51oFQW7cnZRJ8T8K0DhGEjvH60LtDiNrY5d5vPkPl+Ncs39+VRXSOiK+rHyfZSXnLEk7kyaHFFy00ivSWjgYKKSKLFJFExbZaXLThSxS2NQzLXZaJFdFCzUKtKy1wp4oWMiKy0mWpLrTRbo80gcW+gGWly1KGFNNOHNL9kfYfrl6AZaWKu8DwBm1fuDp8R9OVTnwCIO6vrufnUpfIiutlY/Hk+zL7VRdsOGe1s519+3r/AMfiHpE+hq34570DzqWMKVt283NdZ8SYB/4xSvIpqn5D9bi7Xg847NcRW1dBcQCCjH7skGfKR8jW/ivPe0XDPYXmAHdOo/tO3y1FaDsZxb2g9g576CUJ+JBynmR+HrU8OXj+LGy4+X5ILxjBn2mZQDILKCAf5q5Rz07ywD4A1W8QUPIFxgCbakPlJBzag8xlLGf96Se0nHlVvZIpzowbOdACsbDc7x61lbuNus5ee80ZjEAwR8I05ChknG3QYRlWy8bEG0LlsCUZDbdgJUGSFbMPvTufvDpFXOF7Pu9y/eSCltRHUiFXTrAnXwrLqcReDBEEQM2VF5bGW576jWvZeymFFrDOXkxb708wFYn6GoSnqi0Ibs8U7Q3S9u57sK4grsQG3q17EY5bOKlpKtplABDQ2bKQSBrA3qixIU28swCFknltmPzmtBawq21UCCQAJAALRz05nepsdFrgcYlx3zvoCTbBP80JrlEjdR4k8hpS3msqCucuCIJPIbggEmCCOXU0PiPCnsILj4e2ik5dHkzGxCPOw51SYq9m1yqI+6sb0yk6oDirstbfH3VQkLAEAtrAk6gVrsKbV+1ZZB/M2aAANPeYgdTqPCvNLBN24ttNWYwPDmSfISa9X4Fw8WrYA6fsnz3oubXkCgn4JbkW0LclH15CspdJYljuTJq747f1FsbDU+fKqZq6/iw4x5PtnL8mdy4rwBIpMtFy0mWuuzmoFFJFFamFh1HStYaOwPEJUaKo5SSdI9B471bA6VkcFfBtxJMgnbWfPSaucJdjLJ1b10/enpXFiztrZ1TxLstxSgUBLsiacr1fmT4BstOVaEt3rTxdrczcBXSmFKX2tIL6kkSJESOk7ULTDTQbD3SDA15RWs4XwrJ37mrnlyX/AH41Udl7Cm4WPwjTzPP8fnWmdjMg6dI/OuXK1dI6sUXVsDi7U94AZlmJ9JHhMRVfjLoyzsI+XWak43FZBLMg85+grJ8S4/bGkzmIXnlmRy9R9NqiVYDDYcMxvXtEJ7oPPp6bVdYmyWXXxGnWZHy/OqTCY0li9wgQIySRAkzmHXux86suEY0tiQvdIzFRBMe6zRtHxEHXdedFzbdiqNKjO9pOHZ7ZbKGa3JAPMfENPDX0rzTEFrTK9uVZTmQ+R68xyPrXrt4kMfAkfWvNu1/D2t3CUgDde6DoeQnaD+VPOPklGW6JOG4SL1k37jm21wFrYYk5iTp8JJA3JqvtYEhhmDRz9xeZ378jQTMbeNMwFl3wN+5mPtUcAbHuzbAHe/uNTMFbyJauZiYUbkBXuElhMfABDE9EUcyKmUouMI4tW3LJLB0QLmGdiSzMkDmNPn0rXY7tGbeGa0bTJ7W2ZZzGXOpQiBodj8Q9K88+z7DG9i77M0+zIbWTmbMyehl5r0b7SeHhuGk5e8qIw0k/9RT/AORpa2OjB4nB2rg/l6JqO6iGeXvszdOlGwVoqyf9V8pXRri6wRAIW2N/OrH7PrCnBd5R71zdQNc8/nVriLSgSABDpsPEU3YnQTivFGWyq4iyxW5mcG1eK6TlInLIYFTqD8VZxeN4Sf8ApXZEDvYi8dgAN28K3vE8ALvDp52yzDyzd4fX6V5/2f4N7a8dJVdW/JfX8jStDWargWARytxbQt6HTMzSDETmO5j5VpL7hFLHlS4WxlEc+fnWP7cdrbdkm0pz3FiVB2JEiT6j51lTezPS0djMRuxOpP8As1WvxCCfIH0rJYbtI+ueHncba9RA8B8qZc4sxO8aRp9apP5XrRGOBeTbrihEnTzovt1icywTAMjfpXnT4pjuxjTfbwqLxDHOiKoJjMT0gwNRp0ow+ZJuqFl8deDccZ45bQZT3s2gggyOdY5+JXCGXNpqNddCZJ9azhvEkkkzRrV4QQQf2OvLlS5ckplI41FGvsYghog66eXSCOdXGFuZgrE6k90dDsfPn9KpcXlEZSZOxKkAmRAjrUS1j3EakRIAnxn0qEX9b/sOlZ6EH1yAljpmPQch051R8f7RXLVxFtFIg5lKH8f0qntdoWVSuY66zJifMa9Kp718s0kkk8zv4fhVZ57WhOHs9UwOJLW1e5lBInukx4b1D4jxy1bgM3vbdfrWHtcWcADNoBAGvKoPEcabhggxy8OX/sUy+T4B9ZubHGcyli0GZy9YUTEctDT8DiyzFkIE89yeUEb8vCvP8JxNgGMmYA+W2/nNSMLx67aDBD3iAoJ1y+Pn+ngKb797B9Z6quLdATbdrbRowAMeakEEeBqgxXa7iRYobwXWJW2oP0U/Q1m+Edpbi5hem5Oup102g9KrMdx1nuEIMkNtuSCZGp85pXlhPrsMVJaNp/CYpyDdvsxMHaSQQCJLnWQdqtLHBVVi+ucDvKGOYanfXTw8qwLdqsSAMrBQEyqIG5OZm23mfKmcH45cs3jekuzBpzE6kjQnrB1jwqTyJMoeyLBXNcCnKNjGp2G+hOpGtFwCi063FUGM2gIjYZmkAydVA8F8a8dx/aS/fA9o5C7ZRIWRz9YFBwfFbtvVLjKBEAEwYI5bUrzL0E9Xx7HOxiJZvx/fzql4/hBdtHSWXUePUfL6gVDxPau2LSudbjR3AdiBqT0BqEnaxlIOXOGnuiO6D3SpYxJjmBzrpWSLVIlx2VeCwr+we2v/AMjx4ELlJzf09fAHnFLji02ktxltg94nvEe9O0d4gMY5AdaL/HF1u+zt5JIKrnmA0BlB6SJo2H4XiLms2xpGtxuYInRKVjro2H2f4PNkDXLjT7S7l0CQWMDbN8euusVru1+B9thmtCFzLlBOoEEHb0rE9n7eMs5cv8OcqlQWLmQY12HSrzGYnGOs3HwyqurQjiBpmMluQ12pB10VnZzgzYW01pmD6u0hco1G0ehruIe4x6FT9R+lZbHdocSzOi3LRSCucWyCwIKzq2mn41h+J4dUYC4zuSJBJnmBznrTKxddHvRxqnh9xQyli4WAwJ1Knam8EwlvDpHtE11JJUd6NTM7cvSvBkt5LaupYK5HdDlYkc8u9E4eiXc2dRIAiSW3nqfCtRuSPeOLdpMNYRi1+zmGy+0UsSdB3QZiTr4TXiXGMG91/aI6385JcrA7xALHfXUxPVTVIuLYbKo05KPv5fwr337KApwlwZV7t5uQ2Nu2fxmhQb2eLJwy9I7n1X9akPgbv3P+5f1r6V9in3V/xFeK8W7Q4q3iXtnEOAuJZYAUD2ebRdulTcA9GROCvHdP+5f1qLi+GXSSBb08XU/mK21vtPizwe/e9s38RZxSIzws5WWIjLESw5cqh8K7X4r+JRbl5yn8WUK6e4WGRTptowoqFAZ5/iMM1pouDK0SBIOnoT0rrbxqK0v2oYfJxXFCIDG2wjo1pCfrm+VUKWBExMTvt+9aZ6MzUYDhmIvXCqKZTLoxgAse7v1n61Jsdj8XeZ0tJbDoyq+Z8qgtqADrqR6VOw3azEjNFi2MxDEnckAAH3ugEVIwnbDFYcu1u1adrhV3zToyiABqNhUU4ryFUVj9g8azZR/DlgufIt0e7myg6gaTImsUMWc5BA3g/Ot5e7b8Q9o11LVlWZAnugqApkQM/XWsFewFz7jA9QGP1k0y4sDokWcRXNeny/fOktYe4SJRtxJhxPiZJ60lrDENJt3COkH8azo1iXLAkTsd/wD386lwkZc0RyHLxNcklgTZuEa6QekDfzqQFTWMNc10Oh6R1pJMAGxYJbKGLGdhz8KNhuzOLLB8i5Scwm4kxIjSdDqKNhGNtsy4dgQRlM6jSOviatU7QXejD/D9aykk/wDgdFM/AL4DaDuTm/mLoV0bc8vzqPctNbOS6AGie6wOkkHUGNxVinErzBwlwZXLFh3TOYknl0NDv2Gdg1w5jAWfATA086MnDyZpFaqHaQB86KtkkT5/gYqeuBEjuLHmZ22pr2sugtHzDCtcWYk8N4VczbAjYiR+fppRVtZSQRGp/Gn2+JXNIt/NgPz/AHFCuYlmJYqATyBWPLeqYuK2wTS8BheiJ+8B9RW24XaVx3lB051gUeWG2hHMblh4+H1rXcG4tbXRmUaRv8qpKcfYIoumwdsD/pp8qgdruOSDYtkZR75HOPgHgOdQ+NdoFC5bRkncjkOg8aydzFE8jWUoeWjSb6Q/P+/WqjjdhnKlQTA5f3KfyqS1xvuk7/jTDiD91v8AE03OD8oTaAtZPsUWDII08iabw2yyTIjbpyJ/WnnGeDf4n9KacWD13Hwnr5Vrj7Nsinhzye71+IdZFey/ZJfPs76TsyN81I/8a8st4kePyNb77KceiviM7ooK2zLELsX2nzpW0hottnqmY1572q7E3MRcuG2bKm4+dWJeZDBjm0OvlWsu9osKu+ItejA/hUPE9q8ICh9sp7x2DHTI3QdYpHOPsrRn8H2DuDC4uwxsRfdHEe1K5lfNLy0/4kVXp9mF0Et7azJdH1S4QGUMJWGBmWO81qbnbrCAxnY+Smg3ftAwo29o3ksfiaH2R9gorO2fAFu3hcYOWKKGKkAaSJ1+fpWNw1jBuHUaNmiS3IMd5MfEv+NTe2XHzjGXJntoJBGYnMNIkCNoPXesocCAZk6z+HnSPNEDJvtT1PzNIW8KSurkEH5vAV2eelJXUAjzy/Si2z4CurqDCEFNa5HKurqAaEN7wFDd15op9K6urI1DPZIfgWkbDLGgI8ia6uoNsUYbJ5Ow+vhzpLlp4H8zb+kGurqKkzA0tvp/M2n4flzoi22gDMDG/d3+tdXUzkwWQUttm94QTMZfzny+VHUk9Bvy6RXV1M2ZMe5aNCB6f7rlstA72vWK6upGzWIbZBMEa9V8/Gk9m8++P8f90ldWs1iLhX1/mc/u/TelWyTKlp5gxqP1rq6tyYLHnCHbN9BSrYMxm+ldXUOTCI1hoPfPyodvDMvxsf8A1S11MpMIqqR8RNcpb7xPyrq6tYLBC0d8xmd/ypP4YcyT611dTcmA/9k="/>
          <p:cNvSpPr>
            <a:spLocks noChangeAspect="1" noChangeArrowheads="1"/>
          </p:cNvSpPr>
          <p:nvPr/>
        </p:nvSpPr>
        <p:spPr bwMode="auto">
          <a:xfrm>
            <a:off x="155575" y="-1790700"/>
            <a:ext cx="48672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0" name="Picture 36" descr="http://www.jb.man.ac.uk/news/2009/e-MERLIN/lovellandmkii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681" y="915283"/>
            <a:ext cx="1240429" cy="93583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38" descr="data:image/jpeg;base64,/9j/4AAQSkZJRgABAQAAAQABAAD/2wCEAAkGBxQSEhUUEhQVFhQUGBgZGBgYGBgcHRsYHx0XGx8XGhwaHCggGh4lGxcaITEiJSkrLi4uGiAzODMsNyotLisBCgoKDg0OGhAQGiwkHyQsLCwsLDQvLCwsLCwsLCwsLCwsLCwsLCwsLCwsLCwsLCwsLCwsLCwsLCwsLCwsLCwsLP/AABEIALcBEwMBIgACEQEDEQH/xAAcAAABBQEBAQAAAAAAAAAAAAAFAAEDBAYCBwj/xABAEAACAQMCBAMGBQIEBgEFAQABAhEAAyESMQQFQVETImEGMnGBkfAUQlKhscHhI2LR8RUzQ3KCklMHg6KywiT/xAAZAQADAQEBAAAAAAAAAAAAAAAAAQIDBAX/xAApEQACAgICAQMDBAMAAAAAAAAAAQIRITEDEkEEE1EUImGBobHwIzJx/9oADAMBAAIRAxEAPwALyjnosq7fh0ZS7MoMwxM6UCkGVUwYntQ/iUe1dW6XLG6hJbHvEaWUQTlSVMGD6Ch7IwCMWENLKAwJ3I1EDY465oxzW4t22rIpa8F1vcJZvLpI84yFacTttk9Ku8MK+A77HP8AidNu+9s2uGJYW3Zk1u7Ely8E+Ux8yPnteJ40kmxaa6ZEXCtwXglsj1bWWJwMjAJzGfHuS8ayFY1TmNO8icyQY6yIMiR1Fejcm45IIeS7FnlbdgrcXcMPEEkQVGmZWO0UrzkVPaD4vDh1YJbuLaAkga9PXGi5Kqpjo43NV+F5S/FWB4pa3ZuEOlvR4j58wYXG1eHjpmBiaHott4LeGCQMObA7YVbdptf3mr3L+MuWVZXVTaQk+ZDbKjJAUspY9I8o336AwKmUed8CnCKVscYEJAPg3bhkkQVOtBIyOoPxFY3jL34m+jPfNrclrgZ4dVnSGjzDAxO05zRn2i41eNvIli0A0soLQGMScsfygBjB29My/O+Kt2uAezbsggQhZ2XUWb/qAaPMSJIIOMdop40PIE9kOP8ADN3SiSwLWw4DDUSiqpUsB7w3O0T0rZcNetrpL3FaFhhcdW0kEmTbtLpYklzJY5O9Zf2b5Dba0ty47TJwHXGYAI0hlwOjZHainHNZKsieGXnLFbkqozqlmZZOQMZPYCpcq0FWLmXFl2LcK7t4gPiCzaItvpMQRnSzAnz+nXcdcnLi7ot27aGxJTxyQ4QgAEk+ZlUSqmI8xmTTvzixai3ZtreZfyKXcR1yxKqSckgzmsx7R89fiCiJbt2yD/0h5pyAgYbjJJjHTNLsPqd+0HtBfuXHs+OrIxhyq+QZg5GWUYz8gKvcFy2xZtKXaXcCSY0zMhCBOIidiOnQqM5Hym4rMBbLvEeGo1EDvGlsf5ogHqCMGrHJOI0qCgskFVZidRQa1tksoOPNqgwcKTsJCcnLQ6S2V7vMHWVIPh+UtEbg4UGTrxieognYUT4Zbl1hpU67uR5cqG82kbBVicwBC703OuQ+DZR7d1SXJthSNJJK3CchiJkQCANRM7EVuuV8OGVVxpCgMUEavRT+kxlt2PYQAJN7E5JaM9yr2Pa803mAthpYKSdUdAx/cjGME16Dw9hUUKihVUQANgKqcRxoRSFEadHaAC2nYHoJoEnOLpvXFWSAJE9sfpI9O2fnVYiZ05s1lMaD8q5uX8jIQwyZO+3x7/tV5uMggRkyd+0f6iqTslxp0WDXNRfihIEGT8Prv9yK6N5epie+KBUdUxpwZ2pUCOaY11TGmBzXNdU1Azk1zXdNQBxSrqKagDmlTxSigDmlT0qAPHP+DoF/C+EPxa3PDUDL3Q3mVzDaVAWZYFsafU0Wv+wqLdsK1y4Gk2rro0KLzCbaJIkKBgtG7L1JA1/OvZW8OIXi+FuDxVGmGAmJyZ90mCRkD1JmqF7m5s2zw/F2XstB08RBKa9WoFif88NvM9DmleTY85tcgexxR4eBqVjoY7MymG+Mb98jGaI8dwnhi2XYBbhnSkr4bGfdxENuI2gjrWn9pLX4m0HtiOK1rxNoyAAfDRLiT11sgAA3LpQrlPMTfsMztCqfDayAJOowysD8wOo6RSkryUsHdu5dst4Zsr4oIWLSKwaVDK0KYYlWBI32PeBfE8bcd1lWNxo8umNJPRUXrntOa75t+Iss9k31a0lwOjH/AJgBAIYNEhpXSSc+TtQrgubN4ni2y3iKfIQOv6pnPXG2TU9Kdj7WqL/KrRDPddwhViigyI0ga/ykgglRkd6qc84rUyrq1Scn5jrAHettyHkdy94a27gsxZt3C5QNcFwvckqcQSVJJbVMkVmBwYu3+IN2We0mkvqZg93Wq65iACskDA8u1OMW3YpSSwc3uKv3LhXhrbOYOFQYUHTIIyRIPT51C/IeJAHisvmyU1klmJjSFtAliB+UkH0rU8y9mrNzi1s8NaXxF81xgxUIjW7aCSuSwuBm0jfV2mh9/kVlmuLxTXUPCai92y+NEto8NDONWC4mGBUiZal0+A7mV47ifCthQF84BCg5KkTq8uNM40zuMzRT/wCn/IU4ks919MSi+WZeAWG4iFIPSZYyINAuF5YfeMlrmRP5UmdRjAmZ27969G5B7P8A4ThRd8YJcuhW0uQqhhJUH/MJiRtkEEEimopIUmGFW3wviMtkWNGgB7Y1DUBIDHBOrxIOrfUPNIBEXLuMHik3XX/EZb10lhpBVXB0lcG2um1DddWczVflPNrt9yU4Z9IYEajpt+JpVCdXVVCwsAzq6Yolw3s8De8W/oa6BC6EAUDfY+8R3aTiRFMg4/4Qt6+l1lKcOralttjVcIgXCseRYwF3OMDroGuorCWUSNO4+I3+f1qN+FVwUaWPdiT6gxsDIp3uAWi0RGYAA8wggfMxj1oJ2UuZcYpuIu8DUcEgkEFenTLfSqDcolyyyC4JPlboR6etW7C6glw5LuGJ9GkDfoNQ+goncaHUdwwntt6+mKNj0C+AtBHaAxJEs0ZLT0jOCp+5q/bvAucN5VGdLbnJ6ei0rQAvXBsNCEfW5/vUdt/K9yIGpjHw8v0IWfnQGyXhuLVnYzGnyyQRkwxif/H6V0hDsbkyB5R8AfMf/YR/41FbuaEUA+e7O36jLao9FJPyAqDj7CsBaAAwAY3C9p7kA/Q9xSAsW2Bm4cCPL6L+qek7/ACu7fFsFLNt0BGY6euo9vWKqXBJw0Imc5BI/cKD67j0zCvGfnugqJIQDqdpPY4O+AJzvVCDdriAYnyk9CevYHrtUxoIWOrMG4RgdFHr6eu5/i5wPFydBJaMauk9V++0TNAqLppjXRrmgBqanpqAGpqelQBzSp6VAHMU9KlQATpis4711VHm/M04a2bjnYYHUnsKk1qzG+1z8Clp7ljiPBvW9WkcOw98YhkEhQZgnyzO9eZcXxb+OnFWySWYBtQEMUCyzlQPNPUiT3Jk0Z5byFeO4q8VY2uHSXv3JBAnPhpODPrIAHwBFe1fENevXb1tDbsXbrKhJzqULII/LIMxEZjMVokg0TcPzVbl9r98o7JJFrJBaMEj8yjaNsZ9bXs5a/FtaVyCtp7jnSQsydQtpGQxJYkDoBG01l7dlLt1VtnwS0yHICgdfNuJznO4itR7FWLvDG5ea2QBbd7ZABLEjSgXEmS09D5aiSSRayzfcbxz8PxGniU02rwKIU0jVbUvc0N5pUy5BMeYQBBJjFcFeN57l1QNV+8xiWnTuE0gaSJiOsqIFCuZ8ztXVgki4B5UIg5xkR0A/Y0Y5Pztbdu3bF5QtqbhGMXIYBj2ILftTTJcQ5wPA8ct17ljhRYQhlL3roT/AA9WFJBL4VR5iA0ljMmaFc94/wDEXLdu81l0tSAOHUpbjyzb8RsssgEiI8q1Xv8ANLvHvoQ3r69dAd5PafdUepitTy32Ee8q/iotWxkWkILkn9bDyqJ6LPxFFi0B/ZHlH4lmdyfBBILbTGyCMgZkkbbTO214TgU1EqgQ7ExJueusy0H4yfhVS4fw6NaEJoWABgBc7dGEExP1midq7gQAIxEEL6jTuu3w61Im7JrIC+VRC/p7Dt2Pw6j92fHqvQjcdwR9IPcQfVMytBgyPd/UP+1hhp7fzVC9zFmIFoBm1BXJ9wHzAqwkEvjb4TFBNBBzqK/rXIzuIPyj+MelB+P5ghcKW8moBj/nMwCB2M/OO1LmNtdI1MSyHygmIwcADGkGD1MRQq9xVtVbVGcQRhlJ1Fwe7Fe20UxpBziuICo+DvCbZztBMzq9MVYscX4io4XcajJGxU+hxWV4PmjW7au6swVSATkwcSADIO8gjEE9QBa4XmYKhSSBb/ykHImJKRpExvnT23AaCdvjCbtw6cgqqz18gYdPWfnXd7jwGSyoPuzOIkYXM7lv/wBYoRw/G23F3VxFs6n1RIWYCgGCJ2UduuK7/wCINMHS73PMQhBIA06FicQwEjuW6GgKCvE8WtohzILHRbDYkfE4gnPoAMUzPqDQ0KMO+xkxMHodh/lAgdIFXubMwL310uZAUebQOiKF95mIEkGZjtQ7mF7w/DuO5VFZSQoXBmAWAw7EycyBpImaQ6NLxF7CgKc+4gHb87dBGInbBOYAYvpEyJHlLflX/Is7n7JwBWf5fz4M7K/lPUk6dUAmHP5IBHlEmWI7iiJ4mPM5933RA8ojBC7ISOrZ6AUxNUSB/CgSdNw5E+dmOB/2LsOnTbNWLN2XtgQfMAI90QR7v6jHXYem1AOYcaMAg6nZfKDOxWfVziMwNgJrU+z3L2H+LdEOfdXcgdye+dhgTRYqDZpjXVMaCTilT0qBnMU1dUqAOaVPSoA5pU9KgCzx/HJZXUx+A6k9q8c9rufXOOvCxZjzEZOB1JM/lRdz8CewE3tj7RPxDlLYmWABXc7jSPQE/v8AGCnsV7L27S/iOLe2qNtqYAMN4lvyT/7Edtw2ug77MezCC0iCfwykMQcG+/W64/R2XqAOm+f9u+UG5wAuoMupv/8Al4jP9fD4i4f/ALY7Vt+Z+0CCzcNlblyEaGW22gGCAdbQsT2JrD+0XtSbwXhbVtR4fXWG8oRkMkDSBDFZkjOO9XF0RR5mnCm7DYFsAS7gbwNWmJkzIn9hUt3jblm8FGpPCOpVaCp2IcCYI2MiPlWl9kRa4l7iXDaCsgCFpGgA6jogjzmFWCcgnMYYHxrXAvh3jp/6tsRgmNPkPQECPignakykHec8bxH4e0vFWgout4moHU7EKhJMklAVZfTaNoqT2i9qOHuPZ/B8Ktu4uqQqW5ZjABwMgRILDrgVm+a85u8Y1uYi2oSQPLiB5R+ZjAGMYFesewXsAnDhb/ELqvtkKc6P+79TfsPlNPSyS9jf/S7lnF2Bc8UBbFyXg5Y3Tp8yn9MDJO8COprf09KobsdFLmfLUvrDjbZhgj4H+lZXi+Cu8LlvPbB8rLIIHQN1UziRvO9bamInegRiH5n5GKsJgnMbgHDYz06H41XF23aVT5ZAJLAyXY9YPmLbjr2PcaHmns9bbzAFRnK7ievrH3Nece06nhRJ0nxDcCwdtLRJwJkyf9YikNBs8bbvhrzOLdq3qzAB0+YeUbAkEzuT6bVQHMFuLce4GdICWbZVpQuIUqQoU3CSBAyAMHecxwvGG4nguQqBdShicsfzADY5wAMU/s3x/hXCGBLYgEv5W0kF4BEnTAz0oHRqeUPfsyPBJLSzK8DwyZGTqMhtiCqj4RV3lXOHnw9AR0XS7XLhVtCyUPuknyfmEj4Yqhc46EhXkkzgGdX6sjftHTtUHPObW1tHSFVtodCW/wDaZn/MSSB+6sKFzzmfhWhq8N1YKxVVMeJCgbmYAZGOIlR3iudIby3UWIBLBSzISGmPzONWcTHoJAzfHliiswBu3To904QnadW/TaYO80U/FFZ1tpLTqJYEKeh0ndsfv60Oh14Cts2gh87rdQfluOS2r3SqAlQGBiSDEkHuQnOeMK3VQHW7AEXAQzLhfyhtIiJGdo7UO4/jQkLb1MzdIj5x72TGDExPrRjlPILyAMYDuBBMkjIDRgkDzCcDOKLwFFfhODKlYM6Sz5npmSN56TRnh1uXSFtrt3PpuYGMdgN+tdWOVBLxUw0oGJBxBwNQmcMNtsdK2aWgmoiMAAdPMcxjYZX6dsUCbKPI+VWrINwkPdBgMcQdiEHTzGO+N6OJeYQuqTux3x/c/tNVLdyAF6LHxZzv/P7+lQKBn1PmIxqP6B8hn/eAhhe3x/cYJgRufWO39KtJcDbGazn4giWJnoSNwP0oB7x74H7QJbHFRBX6dPUf5mnc7DPYy6FQfpU1p9QBGxAI+ddUgOaVPSpgc0qemoAaKVPSoA8N5agN3w1Ms4dNQY+Qx5Vt4z5iAT1mjns/zK5wyHQvDu5GGdfOo9Hzj0rO/wDKZSPILWzYmQ0477DNSWeNa6V8JgmotJ0nVv7yiNJxPXEHGBWMlLejU0Htf7cXiBbcQDpPhr+cYJ1mZ+UDf0rL8NzEteF26smQSqqQumQdMDpAiNoEdKfjkVEAXzEk6nJ85YgiGkTsT8JobzDmaoTAEyBEfQATmcVcG3ERb/4sti5fLICl9JIK6dDYYMsjADagI3BoKzPdHnLeGoOlCTOmZ6nyLOYFVnuS2q5k7hZnT6kndv4qz4THL4nZep7E+n3Far7cgaP2O45bF3xiiOyaRaRjCoSY1wNyBsPn0r3LlHtBavpIcSBJ2/iTHw6Qa+euF5XdKAqQGXOmcso3jpJxI65z0rcck4tLiB7bNK6S+ox5iD12OQT9RXNz8/Rdln5GlZ7JSrAj2m4mzpL6WXrq6/MbGBH1ma2/A8ULqK6xDDoZg9qfFzx5dA1RPSpUq2ENWY9oPZRL5WAugNcL243LqVJUgiDkH4gHuG09KmSzyThPZyzqKcSqpcQFVDDQLsNIY/llwFBA2GRJJivz7ktlLtu4jN4V9dLN+m6CQjFj3APwOnuBXr1+wrjS6qynowBH0Neee272rWvhrIul7sarOkG26gajpZ/cIUE+Q4I260tjTMne4lbaAAXZUxeIDC2eqkEdDIwe22JI3lls3rmtpIUM0KJiJjBIEDfeTFVL3M2KeG7GAzHUBOsj3dROCY9P5rS8LeteGl9CVYySotjSAIUDBE+VUnG49ZpONF2VLvCO1+yDobyzIbA1a4LMwIB0Jq2MdpFDuZXECoyWRNxio87MZxI82DBMY9fQgiha4xcFQr3GYELJhAVXyk4G/wBfSlxLoHXQGL3AFVm0g5IBOlRCiI825gU6EUvZyxoZr133QCNf6XMzJGdsT61pDx7P5g0yYLuGUGJCqCMEgxIEAkb4FUk42zbcWbY1CPMSMXfK3lED3JA6+ad43mteIob/AJcufd8xCnoEMYIiJEiQI2NDEHDxNo+5pZrjpqOpQTBBj0XcCO85Jmp7vF5XUCNLHK7M0Efl3hT6+8IiKz3G8wbQPFAQgEhAmNUiCPMZ64A2HTNDOBvagTCqSWBEQVg4IafKes9ZoFRoeZ8wa4wNuQMgLMGDuxkznudvjNScHzwkBGIn3cH6JIiMafU+lAb3MkVCJKnTGSTMAj3Seu5yIg/GqvB2y+nUILYIBlVBIMehkbGZn4UDNjc5sAYxAEiOvYDMR2AOY3NdcsuteZgJ0T5n6Dbyjv8ADv0FBbPBef8AxYGASBHxiemBuPl0rYcMFRFFvyjoOknrH8CixNGisMpEKdsR2qU1nF4mD2jYg/179z9JzRvgb+tJO+1ImielSpUAMaanpUANSpU9AHintDy9dFmIVoMz1mNx1jIoO+vZXD4yNAwBtM4A60S461dvMWuETJAVSIA7d+5+VCLvMwLFy4iwMqMCZHVp6QV6dayc+7xk0BHOeLaydJbU0AwDkTBg43/tVSxw7TJzdjPZB2HrnJqLhOGe6fFu4U9Tgt/2/wCuwq/w10ahbAJBOSP0n+TXQsIR3w9hViBrf4YHqO5+P960fC8qKlXYjWxyWErnAG2Zz9PrByzgxbWYlzPcHaYA2I7/ABoleCgS4bEgQV3jbII7/DFcvJytukBOOHOnUoYkncAHSRAmZ2ztUBv+CxvW8q3/ADUmJke9jscz/eq/B3mQ6hMTmOvczV7g741QUGQZmZA6fmg7nH7VlJNbyNM0nAcWLluCyENAHUTGx+fwia1/sbxco1sjSVMgHcz/AD/tXlnCL+Gugmfw9zvkpI2PpM/EA9a03B8xNq6rJPlAIB6KVHxxp/mueMfZn3j/AKv+0U3aPUaVc23kA9wD9apX+cWUbQz+aQI+Neo5JK2QX6ahfBe0Fm6+hSZOxIgH0qfm/M04a2blwwOg7nsKE09CIue83ThbRdyBgwDWOscBevJdvXiVu3V0Eje0rGBaXs7ErqPQeXeh/CcXd5hxXi6CUQ/4abDyxNySCPLIgZM5gxkz7Tc8HD27dsOqtrXTaVSrY8wJe7j39JkrmSaYmeV805Xc4a+9o5Fq4RsNMbqzT5cwcbwvwqxyw60ur4TBbKlmKPpIxElXMGSFwAdsb0R4riWa6HvXrZa/b1OuoQw8S2BZdl28o1EgHAgd6z9zi9Vx7dk6LVw6SzmfKGDASB5tJHvRJxiYFU8lIPuLSm1ZsjiL18oyXLLDRoueXA0KG0zrJEycZ3m9z72UuKVuMosrpQMPeAZgy+8GkwdIOYlp92TW99iPZ7h+HtC5Z/xHcea63vH0/wAo9PrWle2CIIBB6Gpcl4JtniHH+zV+2iXbhUNb0A6MQrTpmB9W+Paojx3hxJEgTAORsBIxBzPwztt6R7TcHY4e3rRG1XD4QS2qurFg3lNtjETI8sHzfGvJL/EgE2riytt2Hlg5Hlhm6gAHPX50VZSZYR2u6rzDUVBCgCYAxJj49fl6Viy21AB6ZEMSzfPH31mrvH3VjwrTEwAcxlYnzafgpgVwLB1a9WskhAImGEfLAEd6Bk3IOCFx2uXApglQCwAUCDqIJHfHzxiKNqylV0iN2jyiT0EahgzJJHQRuIHni7dpRFmHXFuBDah+rZt8wcSNqotxbtc1E6miMCY/y9sR170AFzx4JkEAgR+b5e91JAohyrnv5GOwgN2PWZwen8Gd6yFpTcaFnSfeYnuJgfLc1qeUWERoIlQAD6f6Yz8+9AUGeGJ4hhDKiA5dj6GdInJPftWz4HQF0IQdI75z1PxzWc4XjonWAqiQI07dP/xj61X5RbFglgz+YYHYb9Nzkf3pbJaNpSofy3mIuErMkCf6ZohSENSp6agBqelSoA+eeZc8UAhZa5gLpGxM7kzMfCgdrh1RZuZP6CcT0kdY7bUTs2BJKwEUDVcP8R/SfielD7loX74FuQuBqc/vHSe1EFDjtIrZVS5cv3DpBgAknG0HPYAdqM8v4YKjLIBbTDd4Ocxjf+KkT2fdQSLj9xpAAI23k/SKk5Xpt3AuWyCoz8pkVEuRSTcfAF1YN0MQZAGCcHpgR1GfkKuX7EpGBExInscz9xVA2pulQrrlszGOjdth1FFFXM4JKwNveJ0x94rmm6poCnZvqgIGpmOIgiCDmIOcE59Pqe4a2mDBEgE+6xBnJJA9PX5VmOGvFGJOoTGxEz1Mj1/pRfhOK1kEg4GWBII7kie+J61PNBvKGmFm5cjAqPMrLkAHaRknaQYOI935VW5WxR/w16NagmzcP5l28Mnp1+eNjRK1bDaX15UQcaR1nrvv0O9V/aPhhcQThhOlseU5I+IMGcfOuXj5s9JZT3+DSsF8e1HEC01pWGMAgSYjpMYis1+NIPmY6sgrt36mPuav8JxbX1giL9r/AJo/UoGLg+GJjcEHvVLi7QYnXuMzmI7GulWn1lleDNna8YwbBJAE9oAAyatXrzcXpN643hJgZyfuJ+H7DeZcVoQIIhgPd3YAzJ7IP3PpFCLnHxgzE4A3nbFdfDBJX5EehrzpwyW+H8O1b0hPF0khAupiwjqRAiD2kUP5zz7huGTTbJuXmDeLeJ1Eho2YgQCJGmF3n1IO/wAe6WV1hkjBEgEglRkiIAHbsc1leKum8+q4AtlSdIH5v6me/rVxl21r5CiTmfMn4p5aT2J3j1P5V+G9WuF5eGIDHSAIEDOevoPT/Woo0adXl6gYPrJg77b0TF2RuWMdMRPpvS5JNKogGOV+0F/h7bojCYUSJJK7i4oPfINSp7UcQ1th4rwPeafT9Q+8VnOKturBgScY+YypjuMGrnDWfxA1B1VIGD1cbKwH5R07z8amME0Bd5bzRlfxrhLABtAJz5hlh+ksBE76Se9DvaMWTfNzh/cKjYRD6FVlE4ERMDqxzVO7ciQ3vbE9Sfv+lDPH1QEwBIJn+PpWsE0Is27rMYEO0ZLAHeck/Q980bscX4doqx1hvMrH8jAbrmBiRB3BjtQXgJSRMKwGR0kjc0X4K5bQhrnuiDEYifdHeev06TUy2qGVbN8XGZjK41ET1jcEnJk/vXF21qEmAN8QCRjYdMRVV7iqTokTMCe4wD8MfSu/BuGVgTuNug6Ruds/3q3SyFlm0xLxgKTJzA3Hb6Ud4TiPKMfLP9IrOcLYYjEEgA9f277ftRG3cKt5oggTGMd8/D9qjsrqxoN8bzIhQG930xmMdMyP4NNZ454EmB0mZ2nP89Y+U1XWGEYM7dp6Ht6fA0M8eSS07wFzk4371aBo1/LeaC0QEMk7sf59BXoHB8UtxQymRXji3CcDc/lHT4nrRn2f9ozwxYN5liI7Hv60NEs9QpVkeB9tLekeKYYvERsvf4CuB7d2tFxiDKsQgjdcQTSoRsKesdw/t5a0rrVtUCYAifrSooDxvh+GbiWJUeHYB+89f6Ub8MLaCqFVYIiSSGOJGO/2Kl4TSnk8OVaYMiTA2WcenzFd8TYUKSdKrkBhvpPcfqz0rilyXKvHgs65bqA0t+XaSJZckNnvP8VQRdDBxAg5Y9oHlkDf6xV/hBpZjDRgB5GV7gfAUE5nbZNan3W0xIAiZyI+G/rVcS7SYMOfhdZDmQNtUSYnp6bZqO0PMwBJG66RjeDj/SoORKNDEfpjJbYfEwCCvT+uOuHvLavMjHyxIg+VR89p9IrOnbjugOOJQlmGpRIHrnC49cVa5am/maFEd87x2qtzDgRbfWrYYznv2we0nrU5IKYaBAIH0E5zvmrtOKoQU4HmZXT5VIgy3+oHy9aKNdDKTrEiCAQYjBMSZ9KzfCJLCYnqR036TnrRSxdNt2UGIO2CYEbn5b1yc3HHxsuLI+LUo6XbBK3rfugjLL+kjrMnfuR1rvm/EpcsjiUEITBQSWW6f+nHYnIPbHTLcxcONak6EILEEgAD+SYBJ7Ad6G8u417LG/oB4e4dL2xjUmIeOhkSD0IBro4MRSlv+L8fr+xLOuGS4oa44BdsN10josdqocU9q1cDBPNsBlpx+UTgz2rQc6IQq9rzK41K5nw9Bx5/XoV3kfXI8TchyLYLXCMsdz1OB7i+m5/aujig5W54E2RcfxDtCuSYOLYMgH/MdmP7D9qVrh3JJbSDpxJOBHQRBxUIsEQf1TJ+fboKmW7md8Rv8p+ldKSSpAqC92wrqASA3Qx8v6UN0nIH6jt/X0ohwYbrDAfP7FQcbcCEi0BLg/Y6DA6Vmt0XNJqytxPFkjQuI94+n9645dxbW3mDpPvfLqPUUmtAKIkknIjc/LNWeW8mu32K2rfiMu4kBE/7mJgnrp/natElRkmynzcOXOphpfzAqI1g/p7LMj5eld8CQIMCc46D7FH7vsxftW//APSENsNIbVPhsd5gYRsAkbYPQ03LvZS5dLRoVVYglmI1H9K+U4GCfjHeJbTVFUwbwfGrrJuKGXpIgE9z8pj41FxlxXZhabVpyoM5XrHfT/H7zcbyVxdFpLi3XJz4cmD1EkAfHoOsUSu+yZsqC19A+4VQSZ+Md+uKrCQJWZprcAE5Jj5dqnF5isA+ZRPTI3kf1+veiPF8A7KdAAIA1j/+lG0E9OhxsRQHxCreWVK9esjv/pVUmJ4L/AX4YEtviM+uD99aN8yQEBh2n59j86CWbCuoKwJIBEbN0E9Acx8x0klo1WcT3xjE7fQfcZ5eSP8AkUhobhOOC+qjfapOOVSwZT7+Z7HqPj1+dUwohsHSPyiPkT3H9fjT2lznM/xtqH9a6aCy4gZFkQQTnuPUxUYtzIznJOPjVqDoiADJBieo/fpVPScnaAAayjJu7Bnd+6o06ZnrUZ44kknIjY1VDye9NcuaSRirUPBNkqcVjApqgRUjOqfQj/SlVdUAZi34OoEqfIhYbgg5n0xv61X41CFA6PmScA7EDqJ1TTWONCDSwGmJ2ERkHG2CBj13ri/wzsFAy6yQNIhgB0xBPT6V5UYuMsmpJw3CKAFYiZ1LpMjYEmMdj6DHrOf5lxhcGBkNuIzv2+BrVcPwThA0YTtnckwQCI/MO2OtDm9lrxUrALEhsT6iPQZ/iurhklbkTTeiDlSu1tzpgsAg2zJBgTsY9an41FLwyuCdMyRsBEemI3jP7nOC9n+Kt2jIiSe0mMZkeg+gqdPZa7cJcqAzQcse8/ERWD5Km2yvbl8GNvcQyyhj3jIjc7Z7enxNXOX2bJBN274cHA0s2rufLt8KI8f7D8QXbzo0xnVG0QBPYYoNzrljcOVVmB1aiAOgx/eumEuOVJPJPVrZoeB4ng01arrOTsdLCPkQZ+oq7wXgXkvst1ybVvUB4YGw2yfTJisEhrV+xazb4wRJNgxG/Xb61U+OMfurJUVboHJxK3CtvAtrl465nTO8CZqxxvGhwAsrbOAQBquDaEGwEfmNK/w9tLNvRZLNciA04mPNcMZH+UQOpJ2rjguWG83mYqonVcOGfHuop9xPX/YS4ccfuZPV6G5Vx6ENwtxtNpjKPlvBu5ggncDZu49QKGc14JrN57QUgqRM5JwDqn80zM9QRWzHLuH8Pw/LpiBEyJgyD3kTT8nuKWHDcQoa6g/wLhGXT/4577x6yOopQ9QpXSKfGY7l1rXcUXFJEECQeg2xVq3dsqSr2syY0k9B1lt61fiWtXuCeh05nM77Y/rQfnnLzduoUVQoGekkzuRSh6hOecA+OkQcNxdh3t2/CddTKsq2YYjvPQ1KnC+GlzxNGq4AEHVEDHDGPLONsk7VxY5OyXkumCA6HSpOII69hFXeL4Iu2XbTqJK959f2J7YwKqfND5wNRdFHlfKH4lsMRaXytcjJH6EHT1P1natVzDjV4CwPBtjQpAiT1nJPUyNzQ3xLirCYgeVRIHwxtUPHcL42HLFZkLJ+zWf1MXtYH0rRGvtJ+MdbNxdCNqkhsYUmSCuQCJikvF3HB4Sy5WCNDNMshn/DLDMgAkDdlEYO/HC8qS22pV8w237QRBNSvwcgrtOQRIgjZhncRR9VC8IOrCfLuFThUi3lz7znc+noPQVUv2iWJZpmf4FQp4h98CerCcnvp6Tv/SpGQxEk/I7996UvUZGoi/DbEEagMfTIPcETP9qFc25Ut1daQHEiD3H5T69j1BHyKG1+3p8u/Y1w3DSdUkH0xPxzmkvVA4WZrguXXrbe4pU+8pIgjsfoD6GDRbheGgsoEKwwREqRtiZBB/tgiicH7Argqc9/gKmXqHLYe2kD/wDh7bggdxGD3+R++lIcOy4AaBtRLUfX9q7s23Ywsk9gKuPrJJ5B8UWcm1KiZ90R3B0qIPzoNc4K8dwDB+o/1rZ8F7O3W986B9TRnhuSKnuxP6mWT8swKceaSbY3xRPPB7OXYDAAT0JUb/E1Xv8AILgI14J+B/g16k3AwPen/wARWV5xwzvcJ0t5cdvnVvnkkL2omXHKiPX7+NKjPgN/8bfvT1n9RMPbRafh7TTJXO+331qTh2t2gArLAPQT/tXX4eTt6VKOHgfe2dq4G7waEPEcd/h3GBzAxGTE4H/sfrTW76qqFdah7alh/mMzEdMD171OtjvtS0fTEdMVam1BxoOubOfHB3dz83+lcNowW1Eeur/WprdifkJPwpgRiBn+ahDorlLfqPXzVBc5fYcyw1EdwTA+ZojoB6dqZR6ek01JrTH1/wCA0cs4aZNofT+9WeHSzbJ0qV1YMCJHY1a8KD6ZB+/nXOgffam5t+Qo4D29lU+tM11Oix+4pMY7dK5eDA+/nUV+QGe6sTp+/v8AmhvNbS3kgeW4pBRh0b+9XgoEik1lRVRkou7E1ZTTiLoE3NLmckmGaesjEyO3fer3jJuAdhv/ABULKAPv76VyXAzRLkUhLBKOKXbRXL3x+kVFrHbpTBhvArPt+GMkW6Owpmc+lQEn0qOD1p5Cy5qPYfWoyG9KgPrSzPpSyFkuvvE/frTF/h9/Ooyo7/tTQOlGQsk8T1/b+9LxlHWq7ONpNT2uDLCZAJ2yKbdAM3ED++NvpU9mw7wArGesY+sVc5byAsdTwF+ZNaezwyrEDat48TewB3A8it6QX8QN1hhH8TRtGUYFR77TUiwK3UUtASi6Kja8Ps1wzTVa+adALi+ZIikmcfPPbFYXiuJZmJnczvRjnN2SF6DPz2/1oG1sT2rLleaB6GLnqTSp9VKsezJtmjFwDrJ7dd/71OERR6/x6fHeqiKoGf2FcrxIIgjvWXY0st33BxnGTkfYNRERtt26jY1ACSM9O/T7inDQ3UUOVCsmLKDnrHWpC0Ziqdxh/p8fsVCXkY+x/tS7MVsvlgQCP9qTIDjVjt8v5ocb0CB8KbxD1NKTfgGy4R/m2OKbyAdZFVLbTtXZQYjf41DnQjpr2/3971yOgj1mmAEx09fT7NI3CBE4zUubeEBFdtsR5YGcmorxbTj61O96Nqja92ql2+A6jqke99/ead2BE1Cbo61y97puaahkaidAjrSkRVc3TvXSsa1opEpI7VxiKhZDOTXTJ0Bk7/frmnfwxWP8KcepprVt2worr8MzEKqtJ6kGAfU0Rcp6QrI3udt6Vm6Gx7xPRaL8J7OOxl3+S/6kYrRcBypLQ8qgfLJ+Nbx4FuTAzXC8juEzKqD0gk/PaPrWg4DlqW9gPU9SfnmiBAFR6jW6SWgJDc+zTCW+FJV70jdOwEUAdFo2rhrxpR3ri7eA2oGO1+Kp8Txcb4rl+MMxVLml06SJG3WqoQI4u+SWYncnPeqHiHI/vT8Q3SuOFAmuObsUiYEd/wCaVSaDSqKFQePC+sCKiSyFNPSrj/BVDumNorhVGetKlUyASBTuMime2DjY9qVKlYiO9aEjFcMh3IEClSprIxmTY0mUUqVOybOmtYqA8PP3996VKtIF3k48D1rk2R8qalVWwsS2x0pLbH39+tKlUzbTaHZw8D4VFc4gfIUqVLj+7ZEpMcWixEZ1bDb96PcHyVWQM0KMdTOMH96VKuzhhFlxSSsLcHwNtQAokjrAn61bFhVyfp9ilSrqSSwhHfiHoKia6aelTAQE1LgfGlSpMCAvJpG7SpUwFqmo71sATTUqYFO4xjp/H8UM5hOn49v64mlSolhAgHeTp2qO3bHrSpVxSZMtkoT1NKlSqCT/2Q=="/>
          <p:cNvSpPr>
            <a:spLocks noChangeAspect="1" noChangeArrowheads="1"/>
          </p:cNvSpPr>
          <p:nvPr/>
        </p:nvSpPr>
        <p:spPr bwMode="auto">
          <a:xfrm>
            <a:off x="-4516768" y="-2252341"/>
            <a:ext cx="2237408" cy="149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40" descr="data:image/jpeg;base64,/9j/4AAQSkZJRgABAQAAAQABAAD/2wCEAAkGBxQSEhUUEhQVFhQUGBgZGBgYGBgcHRsYHx0XGx8XGhwaHCggGh4lGxcaITEiJSkrLi4uGiAzODMsNyotLisBCgoKDg0OGhAQGiwkHyQsLCwsLDQvLCwsLCwsLCwsLCwsLCwsLCwsLCwsLCwsLCwsLCwsLCwsLCwsLCwsLCwsLP/AABEIALcBEwMBIgACEQEDEQH/xAAcAAABBQEBAQAAAAAAAAAAAAAFAAEDBAYCBwj/xABAEAACAQMCBAMGBQIEBgEFAQABAhEAAyESMQQFQVETImEGMnGBkfAUQlKhscHhI2LR8RUzQ3KCklMHg6KywiT/xAAZAQADAQEBAAAAAAAAAAAAAAAAAQIDBAX/xAApEQACAgICAQMDBAMAAAAAAAAAAQIRITEDEkEEE1EUImGBobHwIzJx/9oADAMBAAIRAxEAPwALyjnosq7fh0ZS7MoMwxM6UCkGVUwYntQ/iUe1dW6XLG6hJbHvEaWUQTlSVMGD6Ch7IwCMWENLKAwJ3I1EDY465oxzW4t22rIpa8F1vcJZvLpI84yFacTttk9Ku8MK+A77HP8AidNu+9s2uGJYW3Zk1u7Ely8E+Ux8yPnteJ40kmxaa6ZEXCtwXglsj1bWWJwMjAJzGfHuS8ayFY1TmNO8icyQY6yIMiR1Fejcm45IIeS7FnlbdgrcXcMPEEkQVGmZWO0UrzkVPaD4vDh1YJbuLaAkga9PXGi5Kqpjo43NV+F5S/FWB4pa3ZuEOlvR4j58wYXG1eHjpmBiaHott4LeGCQMObA7YVbdptf3mr3L+MuWVZXVTaQk+ZDbKjJAUspY9I8o336AwKmUed8CnCKVscYEJAPg3bhkkQVOtBIyOoPxFY3jL34m+jPfNrclrgZ4dVnSGjzDAxO05zRn2i41eNvIli0A0soLQGMScsfygBjB29My/O+Kt2uAezbsggQhZ2XUWb/qAaPMSJIIOMdop40PIE9kOP8ADN3SiSwLWw4DDUSiqpUsB7w3O0T0rZcNetrpL3FaFhhcdW0kEmTbtLpYklzJY5O9Zf2b5Dba0ty47TJwHXGYAI0hlwOjZHainHNZKsieGXnLFbkqozqlmZZOQMZPYCpcq0FWLmXFl2LcK7t4gPiCzaItvpMQRnSzAnz+nXcdcnLi7ot27aGxJTxyQ4QgAEk+ZlUSqmI8xmTTvzixai3ZtreZfyKXcR1yxKqSckgzmsx7R89fiCiJbt2yD/0h5pyAgYbjJJjHTNLsPqd+0HtBfuXHs+OrIxhyq+QZg5GWUYz8gKvcFy2xZtKXaXcCSY0zMhCBOIidiOnQqM5Hym4rMBbLvEeGo1EDvGlsf5ogHqCMGrHJOI0qCgskFVZidRQa1tksoOPNqgwcKTsJCcnLQ6S2V7vMHWVIPh+UtEbg4UGTrxieognYUT4Zbl1hpU67uR5cqG82kbBVicwBC703OuQ+DZR7d1SXJthSNJJK3CchiJkQCANRM7EVuuV8OGVVxpCgMUEavRT+kxlt2PYQAJN7E5JaM9yr2Pa803mAthpYKSdUdAx/cjGME16Dw9hUUKihVUQANgKqcRxoRSFEadHaAC2nYHoJoEnOLpvXFWSAJE9sfpI9O2fnVYiZ05s1lMaD8q5uX8jIQwyZO+3x7/tV5uMggRkyd+0f6iqTslxp0WDXNRfihIEGT8Prv9yK6N5epie+KBUdUxpwZ2pUCOaY11TGmBzXNdU1Azk1zXdNQBxSrqKagDmlTxSigDmlT0qAPHP+DoF/C+EPxa3PDUDL3Q3mVzDaVAWZYFsafU0Wv+wqLdsK1y4Gk2rro0KLzCbaJIkKBgtG7L1JA1/OvZW8OIXi+FuDxVGmGAmJyZ90mCRkD1JmqF7m5s2zw/F2XstB08RBKa9WoFif88NvM9DmleTY85tcgexxR4eBqVjoY7MymG+Mb98jGaI8dwnhi2XYBbhnSkr4bGfdxENuI2gjrWn9pLX4m0HtiOK1rxNoyAAfDRLiT11sgAA3LpQrlPMTfsMztCqfDayAJOowysD8wOo6RSkryUsHdu5dst4Zsr4oIWLSKwaVDK0KYYlWBI32PeBfE8bcd1lWNxo8umNJPRUXrntOa75t+Iss9k31a0lwOjH/AJgBAIYNEhpXSSc+TtQrgubN4ni2y3iKfIQOv6pnPXG2TU9Kdj7WqL/KrRDPddwhViigyI0ga/ykgglRkd6qc84rUyrq1Scn5jrAHettyHkdy94a27gsxZt3C5QNcFwvckqcQSVJJbVMkVmBwYu3+IN2We0mkvqZg93Wq65iACskDA8u1OMW3YpSSwc3uKv3LhXhrbOYOFQYUHTIIyRIPT51C/IeJAHisvmyU1klmJjSFtAliB+UkH0rU8y9mrNzi1s8NaXxF81xgxUIjW7aCSuSwuBm0jfV2mh9/kVlmuLxTXUPCai92y+NEto8NDONWC4mGBUiZal0+A7mV47ifCthQF84BCg5KkTq8uNM40zuMzRT/wCn/IU4ks919MSi+WZeAWG4iFIPSZYyINAuF5YfeMlrmRP5UmdRjAmZ27969G5B7P8A4ThRd8YJcuhW0uQqhhJUH/MJiRtkEEEimopIUmGFW3wviMtkWNGgB7Y1DUBIDHBOrxIOrfUPNIBEXLuMHik3XX/EZb10lhpBVXB0lcG2um1DddWczVflPNrt9yU4Z9IYEajpt+JpVCdXVVCwsAzq6Yolw3s8De8W/oa6BC6EAUDfY+8R3aTiRFMg4/4Qt6+l1lKcOralttjVcIgXCseRYwF3OMDroGuorCWUSNO4+I3+f1qN+FVwUaWPdiT6gxsDIp3uAWi0RGYAA8wggfMxj1oJ2UuZcYpuIu8DUcEgkEFenTLfSqDcolyyyC4JPlboR6etW7C6glw5LuGJ9GkDfoNQ+goncaHUdwwntt6+mKNj0C+AtBHaAxJEs0ZLT0jOCp+5q/bvAucN5VGdLbnJ6ei0rQAvXBsNCEfW5/vUdt/K9yIGpjHw8v0IWfnQGyXhuLVnYzGnyyQRkwxif/H6V0hDsbkyB5R8AfMf/YR/41FbuaEUA+e7O36jLao9FJPyAqDj7CsBaAAwAY3C9p7kA/Q9xSAsW2Bm4cCPL6L+qek7/ACu7fFsFLNt0BGY6euo9vWKqXBJw0Imc5BI/cKD67j0zCvGfnugqJIQDqdpPY4O+AJzvVCDdriAYnyk9CevYHrtUxoIWOrMG4RgdFHr6eu5/i5wPFydBJaMauk9V++0TNAqLppjXRrmgBqanpqAGpqelQBzSp6VAHMU9KlQATpis4711VHm/M04a2bjnYYHUnsKk1qzG+1z8Clp7ljiPBvW9WkcOw98YhkEhQZgnyzO9eZcXxb+OnFWySWYBtQEMUCyzlQPNPUiT3Jk0Z5byFeO4q8VY2uHSXv3JBAnPhpODPrIAHwBFe1fENevXb1tDbsXbrKhJzqULII/LIMxEZjMVokg0TcPzVbl9r98o7JJFrJBaMEj8yjaNsZ9bXs5a/FtaVyCtp7jnSQsydQtpGQxJYkDoBG01l7dlLt1VtnwS0yHICgdfNuJznO4itR7FWLvDG5ea2QBbd7ZABLEjSgXEmS09D5aiSSRayzfcbxz8PxGniU02rwKIU0jVbUvc0N5pUy5BMeYQBBJjFcFeN57l1QNV+8xiWnTuE0gaSJiOsqIFCuZ8ztXVgki4B5UIg5xkR0A/Y0Y5Pztbdu3bF5QtqbhGMXIYBj2ILftTTJcQ5wPA8ct17ljhRYQhlL3roT/AA9WFJBL4VR5iA0ljMmaFc94/wDEXLdu81l0tSAOHUpbjyzb8RsssgEiI8q1Xv8ANLvHvoQ3r69dAd5PafdUepitTy32Ee8q/iotWxkWkILkn9bDyqJ6LPxFFi0B/ZHlH4lmdyfBBILbTGyCMgZkkbbTO214TgU1EqgQ7ExJueusy0H4yfhVS4fw6NaEJoWABgBc7dGEExP1midq7gQAIxEEL6jTuu3w61Im7JrIC+VRC/p7Dt2Pw6j92fHqvQjcdwR9IPcQfVMytBgyPd/UP+1hhp7fzVC9zFmIFoBm1BXJ9wHzAqwkEvjb4TFBNBBzqK/rXIzuIPyj+MelB+P5ghcKW8moBj/nMwCB2M/OO1LmNtdI1MSyHygmIwcADGkGD1MRQq9xVtVbVGcQRhlJ1Fwe7Fe20UxpBziuICo+DvCbZztBMzq9MVYscX4io4XcajJGxU+hxWV4PmjW7au6swVSATkwcSADIO8gjEE9QBa4XmYKhSSBb/ykHImJKRpExvnT23AaCdvjCbtw6cgqqz18gYdPWfnXd7jwGSyoPuzOIkYXM7lv/wBYoRw/G23F3VxFs6n1RIWYCgGCJ2UduuK7/wCINMHS73PMQhBIA06FicQwEjuW6GgKCvE8WtohzILHRbDYkfE4gnPoAMUzPqDQ0KMO+xkxMHodh/lAgdIFXubMwL310uZAUebQOiKF95mIEkGZjtQ7mF7w/DuO5VFZSQoXBmAWAw7EycyBpImaQ6NLxF7CgKc+4gHb87dBGInbBOYAYvpEyJHlLflX/Is7n7JwBWf5fz4M7K/lPUk6dUAmHP5IBHlEmWI7iiJ4mPM5933RA8ojBC7ISOrZ6AUxNUSB/CgSdNw5E+dmOB/2LsOnTbNWLN2XtgQfMAI90QR7v6jHXYem1AOYcaMAg6nZfKDOxWfVziMwNgJrU+z3L2H+LdEOfdXcgdye+dhgTRYqDZpjXVMaCTilT0qBnMU1dUqAOaVPSoA5pU9KgCzx/HJZXUx+A6k9q8c9rufXOOvCxZjzEZOB1JM/lRdz8CewE3tj7RPxDlLYmWABXc7jSPQE/v8AGCnsV7L27S/iOLe2qNtqYAMN4lvyT/7Edtw2ug77MezCC0iCfwykMQcG+/W64/R2XqAOm+f9u+UG5wAuoMupv/8Al4jP9fD4i4f/ALY7Vt+Z+0CCzcNlblyEaGW22gGCAdbQsT2JrD+0XtSbwXhbVtR4fXWG8oRkMkDSBDFZkjOO9XF0RR5mnCm7DYFsAS7gbwNWmJkzIn9hUt3jblm8FGpPCOpVaCp2IcCYI2MiPlWl9kRa4l7iXDaCsgCFpGgA6jogjzmFWCcgnMYYHxrXAvh3jp/6tsRgmNPkPQECPignakykHec8bxH4e0vFWgout4moHU7EKhJMklAVZfTaNoqT2i9qOHuPZ/B8Ktu4uqQqW5ZjABwMgRILDrgVm+a85u8Y1uYi2oSQPLiB5R+ZjAGMYFesewXsAnDhb/ELqvtkKc6P+79TfsPlNPSyS9jf/S7lnF2Bc8UBbFyXg5Y3Tp8yn9MDJO8COprf09KobsdFLmfLUvrDjbZhgj4H+lZXi+Cu8LlvPbB8rLIIHQN1UziRvO9bamInegRiH5n5GKsJgnMbgHDYz06H41XF23aVT5ZAJLAyXY9YPmLbjr2PcaHmns9bbzAFRnK7ievrH3Nece06nhRJ0nxDcCwdtLRJwJkyf9YikNBs8bbvhrzOLdq3qzAB0+YeUbAkEzuT6bVQHMFuLce4GdICWbZVpQuIUqQoU3CSBAyAMHecxwvGG4nguQqBdShicsfzADY5wAMU/s3x/hXCGBLYgEv5W0kF4BEnTAz0oHRqeUPfsyPBJLSzK8DwyZGTqMhtiCqj4RV3lXOHnw9AR0XS7XLhVtCyUPuknyfmEj4Yqhc46EhXkkzgGdX6sjftHTtUHPObW1tHSFVtodCW/wDaZn/MSSB+6sKFzzmfhWhq8N1YKxVVMeJCgbmYAZGOIlR3iudIby3UWIBLBSzISGmPzONWcTHoJAzfHliiswBu3To904QnadW/TaYO80U/FFZ1tpLTqJYEKeh0ndsfv60Oh14Cts2gh87rdQfluOS2r3SqAlQGBiSDEkHuQnOeMK3VQHW7AEXAQzLhfyhtIiJGdo7UO4/jQkLb1MzdIj5x72TGDExPrRjlPILyAMYDuBBMkjIDRgkDzCcDOKLwFFfhODKlYM6Sz5npmSN56TRnh1uXSFtrt3PpuYGMdgN+tdWOVBLxUw0oGJBxBwNQmcMNtsdK2aWgmoiMAAdPMcxjYZX6dsUCbKPI+VWrINwkPdBgMcQdiEHTzGO+N6OJeYQuqTux3x/c/tNVLdyAF6LHxZzv/P7+lQKBn1PmIxqP6B8hn/eAhhe3x/cYJgRufWO39KtJcDbGazn4giWJnoSNwP0oB7x74H7QJbHFRBX6dPUf5mnc7DPYy6FQfpU1p9QBGxAI+ddUgOaVPSpgc0qemoAaKVPSoA8N5agN3w1Ms4dNQY+Qx5Vt4z5iAT1mjns/zK5wyHQvDu5GGdfOo9Hzj0rO/wDKZSPILWzYmQ0477DNSWeNa6V8JgmotJ0nVv7yiNJxPXEHGBWMlLejU0Htf7cXiBbcQDpPhr+cYJ1mZ+UDf0rL8NzEteF26smQSqqQumQdMDpAiNoEdKfjkVEAXzEk6nJ85YgiGkTsT8JobzDmaoTAEyBEfQATmcVcG3ERb/4sti5fLICl9JIK6dDYYMsjADagI3BoKzPdHnLeGoOlCTOmZ6nyLOYFVnuS2q5k7hZnT6kndv4qz4THL4nZep7E+n3Far7cgaP2O45bF3xiiOyaRaRjCoSY1wNyBsPn0r3LlHtBavpIcSBJ2/iTHw6Qa+euF5XdKAqQGXOmcso3jpJxI65z0rcck4tLiB7bNK6S+ox5iD12OQT9RXNz8/Rdln5GlZ7JSrAj2m4mzpL6WXrq6/MbGBH1ma2/A8ULqK6xDDoZg9qfFzx5dA1RPSpUq2ENWY9oPZRL5WAugNcL243LqVJUgiDkH4gHuG09KmSzyThPZyzqKcSqpcQFVDDQLsNIY/llwFBA2GRJJivz7ktlLtu4jN4V9dLN+m6CQjFj3APwOnuBXr1+wrjS6qynowBH0Neee272rWvhrIul7sarOkG26gajpZ/cIUE+Q4I260tjTMne4lbaAAXZUxeIDC2eqkEdDIwe22JI3lls3rmtpIUM0KJiJjBIEDfeTFVL3M2KeG7GAzHUBOsj3dROCY9P5rS8LeteGl9CVYySotjSAIUDBE+VUnG49ZpONF2VLvCO1+yDobyzIbA1a4LMwIB0Jq2MdpFDuZXECoyWRNxio87MZxI82DBMY9fQgiha4xcFQr3GYELJhAVXyk4G/wBfSlxLoHXQGL3AFVm0g5IBOlRCiI825gU6EUvZyxoZr133QCNf6XMzJGdsT61pDx7P5g0yYLuGUGJCqCMEgxIEAkb4FUk42zbcWbY1CPMSMXfK3lED3JA6+ad43mteIob/AJcufd8xCnoEMYIiJEiQI2NDEHDxNo+5pZrjpqOpQTBBj0XcCO85Jmp7vF5XUCNLHK7M0Efl3hT6+8IiKz3G8wbQPFAQgEhAmNUiCPMZ64A2HTNDOBvagTCqSWBEQVg4IafKes9ZoFRoeZ8wa4wNuQMgLMGDuxkznudvjNScHzwkBGIn3cH6JIiMafU+lAb3MkVCJKnTGSTMAj3Seu5yIg/GqvB2y+nUILYIBlVBIMehkbGZn4UDNjc5sAYxAEiOvYDMR2AOY3NdcsuteZgJ0T5n6Dbyjv8ADv0FBbPBef8AxYGASBHxiemBuPl0rYcMFRFFvyjoOknrH8CixNGisMpEKdsR2qU1nF4mD2jYg/179z9JzRvgb+tJO+1ImielSpUAMaanpUANSpU9AHintDy9dFmIVoMz1mNx1jIoO+vZXD4yNAwBtM4A60S461dvMWuETJAVSIA7d+5+VCLvMwLFy4iwMqMCZHVp6QV6dayc+7xk0BHOeLaydJbU0AwDkTBg43/tVSxw7TJzdjPZB2HrnJqLhOGe6fFu4U9Tgt/2/wCuwq/w10ahbAJBOSP0n+TXQsIR3w9hViBrf4YHqO5+P960fC8qKlXYjWxyWErnAG2Zz9PrByzgxbWYlzPcHaYA2I7/ABoleCgS4bEgQV3jbII7/DFcvJytukBOOHOnUoYkncAHSRAmZ2ztUBv+CxvW8q3/ADUmJke9jscz/eq/B3mQ6hMTmOvczV7g741QUGQZmZA6fmg7nH7VlJNbyNM0nAcWLluCyENAHUTGx+fwia1/sbxco1sjSVMgHcz/AD/tXlnCL+Gugmfw9zvkpI2PpM/EA9a03B8xNq6rJPlAIB6KVHxxp/mueMfZn3j/AKv+0U3aPUaVc23kA9wD9apX+cWUbQz+aQI+Neo5JK2QX6ahfBe0Fm6+hSZOxIgH0qfm/M04a2blwwOg7nsKE09CIue83ThbRdyBgwDWOscBevJdvXiVu3V0Eje0rGBaXs7ErqPQeXeh/CcXd5hxXi6CUQ/4abDyxNySCPLIgZM5gxkz7Tc8HD27dsOqtrXTaVSrY8wJe7j39JkrmSaYmeV805Xc4a+9o5Fq4RsNMbqzT5cwcbwvwqxyw60ur4TBbKlmKPpIxElXMGSFwAdsb0R4riWa6HvXrZa/b1OuoQw8S2BZdl28o1EgHAgd6z9zi9Vx7dk6LVw6SzmfKGDASB5tJHvRJxiYFU8lIPuLSm1ZsjiL18oyXLLDRoueXA0KG0zrJEycZ3m9z72UuKVuMosrpQMPeAZgy+8GkwdIOYlp92TW99iPZ7h+HtC5Z/xHcea63vH0/wAo9PrWle2CIIBB6Gpcl4JtniHH+zV+2iXbhUNb0A6MQrTpmB9W+Paojx3hxJEgTAORsBIxBzPwztt6R7TcHY4e3rRG1XD4QS2qurFg3lNtjETI8sHzfGvJL/EgE2riytt2Hlg5Hlhm6gAHPX50VZSZYR2u6rzDUVBCgCYAxJj49fl6Viy21AB6ZEMSzfPH31mrvH3VjwrTEwAcxlYnzafgpgVwLB1a9WskhAImGEfLAEd6Bk3IOCFx2uXApglQCwAUCDqIJHfHzxiKNqylV0iN2jyiT0EahgzJJHQRuIHni7dpRFmHXFuBDah+rZt8wcSNqotxbtc1E6miMCY/y9sR170AFzx4JkEAgR+b5e91JAohyrnv5GOwgN2PWZwen8Gd6yFpTcaFnSfeYnuJgfLc1qeUWERoIlQAD6f6Yz8+9AUGeGJ4hhDKiA5dj6GdInJPftWz4HQF0IQdI75z1PxzWc4XjonWAqiQI07dP/xj61X5RbFglgz+YYHYb9Nzkf3pbJaNpSofy3mIuErMkCf6ZohSENSp6agBqelSoA+eeZc8UAhZa5gLpGxM7kzMfCgdrh1RZuZP6CcT0kdY7bUTs2BJKwEUDVcP8R/SfielD7loX74FuQuBqc/vHSe1EFDjtIrZVS5cv3DpBgAknG0HPYAdqM8v4YKjLIBbTDd4Ocxjf+KkT2fdQSLj9xpAAI23k/SKk5Xpt3AuWyCoz8pkVEuRSTcfAF1YN0MQZAGCcHpgR1GfkKuX7EpGBExInscz9xVA2pulQrrlszGOjdth1FFFXM4JKwNveJ0x94rmm6poCnZvqgIGpmOIgiCDmIOcE59Pqe4a2mDBEgE+6xBnJJA9PX5VmOGvFGJOoTGxEz1Mj1/pRfhOK1kEg4GWBII7kie+J61PNBvKGmFm5cjAqPMrLkAHaRknaQYOI935VW5WxR/w16NagmzcP5l28Mnp1+eNjRK1bDaX15UQcaR1nrvv0O9V/aPhhcQThhOlseU5I+IMGcfOuXj5s9JZT3+DSsF8e1HEC01pWGMAgSYjpMYis1+NIPmY6sgrt36mPuav8JxbX1giL9r/AJo/UoGLg+GJjcEHvVLi7QYnXuMzmI7GulWn1lleDNna8YwbBJAE9oAAyatXrzcXpN643hJgZyfuJ+H7DeZcVoQIIhgPd3YAzJ7IP3PpFCLnHxgzE4A3nbFdfDBJX5EehrzpwyW+H8O1b0hPF0khAupiwjqRAiD2kUP5zz7huGTTbJuXmDeLeJ1Eho2YgQCJGmF3n1IO/wAe6WV1hkjBEgEglRkiIAHbsc1leKum8+q4AtlSdIH5v6me/rVxl21r5CiTmfMn4p5aT2J3j1P5V+G9WuF5eGIDHSAIEDOevoPT/Woo0adXl6gYPrJg77b0TF2RuWMdMRPpvS5JNKogGOV+0F/h7bojCYUSJJK7i4oPfINSp7UcQ1th4rwPeafT9Q+8VnOKturBgScY+YypjuMGrnDWfxA1B1VIGD1cbKwH5R07z8amME0Bd5bzRlfxrhLABtAJz5hlh+ksBE76Se9DvaMWTfNzh/cKjYRD6FVlE4ERMDqxzVO7ciQ3vbE9Sfv+lDPH1QEwBIJn+PpWsE0Is27rMYEO0ZLAHeck/Q980bscX4doqx1hvMrH8jAbrmBiRB3BjtQXgJSRMKwGR0kjc0X4K5bQhrnuiDEYifdHeev06TUy2qGVbN8XGZjK41ET1jcEnJk/vXF21qEmAN8QCRjYdMRVV7iqTokTMCe4wD8MfSu/BuGVgTuNug6Ruds/3q3SyFlm0xLxgKTJzA3Hb6Ud4TiPKMfLP9IrOcLYYjEEgA9f277ftRG3cKt5oggTGMd8/D9qjsrqxoN8bzIhQG930xmMdMyP4NNZ454EmB0mZ2nP89Y+U1XWGEYM7dp6Ht6fA0M8eSS07wFzk4371aBo1/LeaC0QEMk7sf59BXoHB8UtxQymRXji3CcDc/lHT4nrRn2f9ozwxYN5liI7Hv60NEs9QpVkeB9tLekeKYYvERsvf4CuB7d2tFxiDKsQgjdcQTSoRsKesdw/t5a0rrVtUCYAifrSooDxvh+GbiWJUeHYB+89f6Ub8MLaCqFVYIiSSGOJGO/2Kl4TSnk8OVaYMiTA2WcenzFd8TYUKSdKrkBhvpPcfqz0rilyXKvHgs65bqA0t+XaSJZckNnvP8VQRdDBxAg5Y9oHlkDf6xV/hBpZjDRgB5GV7gfAUE5nbZNan3W0xIAiZyI+G/rVcS7SYMOfhdZDmQNtUSYnp6bZqO0PMwBJG66RjeDj/SoORKNDEfpjJbYfEwCCvT+uOuHvLavMjHyxIg+VR89p9IrOnbjugOOJQlmGpRIHrnC49cVa5am/maFEd87x2qtzDgRbfWrYYznv2we0nrU5IKYaBAIH0E5zvmrtOKoQU4HmZXT5VIgy3+oHy9aKNdDKTrEiCAQYjBMSZ9KzfCJLCYnqR036TnrRSxdNt2UGIO2CYEbn5b1yc3HHxsuLI+LUo6XbBK3rfugjLL+kjrMnfuR1rvm/EpcsjiUEITBQSWW6f+nHYnIPbHTLcxcONak6EILEEgAD+SYBJ7Ad6G8u417LG/oB4e4dL2xjUmIeOhkSD0IBro4MRSlv+L8fr+xLOuGS4oa44BdsN10josdqocU9q1cDBPNsBlpx+UTgz2rQc6IQq9rzK41K5nw9Bx5/XoV3kfXI8TchyLYLXCMsdz1OB7i+m5/aujig5W54E2RcfxDtCuSYOLYMgH/MdmP7D9qVrh3JJbSDpxJOBHQRBxUIsEQf1TJ+fboKmW7md8Rv8p+ldKSSpAqC92wrqASA3Qx8v6UN0nIH6jt/X0ohwYbrDAfP7FQcbcCEi0BLg/Y6DA6Vmt0XNJqytxPFkjQuI94+n9645dxbW3mDpPvfLqPUUmtAKIkknIjc/LNWeW8mu32K2rfiMu4kBE/7mJgnrp/natElRkmynzcOXOphpfzAqI1g/p7LMj5eld8CQIMCc46D7FH7vsxftW//APSENsNIbVPhsd5gYRsAkbYPQ03LvZS5dLRoVVYglmI1H9K+U4GCfjHeJbTVFUwbwfGrrJuKGXpIgE9z8pj41FxlxXZhabVpyoM5XrHfT/H7zcbyVxdFpLi3XJz4cmD1EkAfHoOsUSu+yZsqC19A+4VQSZ+Md+uKrCQJWZprcAE5Jj5dqnF5isA+ZRPTI3kf1+veiPF8A7KdAAIA1j/+lG0E9OhxsRQHxCreWVK9esjv/pVUmJ4L/AX4YEtviM+uD99aN8yQEBh2n59j86CWbCuoKwJIBEbN0E9Acx8x0klo1WcT3xjE7fQfcZ5eSP8AkUhobhOOC+qjfapOOVSwZT7+Z7HqPj1+dUwohsHSPyiPkT3H9fjT2lznM/xtqH9a6aCy4gZFkQQTnuPUxUYtzIznJOPjVqDoiADJBieo/fpVPScnaAAayjJu7Bnd+6o06ZnrUZ44kknIjY1VDye9NcuaSRirUPBNkqcVjApqgRUjOqfQj/SlVdUAZi34OoEqfIhYbgg5n0xv61X41CFA6PmScA7EDqJ1TTWONCDSwGmJ2ERkHG2CBj13ri/wzsFAy6yQNIhgB0xBPT6V5UYuMsmpJw3CKAFYiZ1LpMjYEmMdj6DHrOf5lxhcGBkNuIzv2+BrVcPwThA0YTtnckwQCI/MO2OtDm9lrxUrALEhsT6iPQZ/iurhklbkTTeiDlSu1tzpgsAg2zJBgTsY9an41FLwyuCdMyRsBEemI3jP7nOC9n+Kt2jIiSe0mMZkeg+gqdPZa7cJcqAzQcse8/ERWD5Km2yvbl8GNvcQyyhj3jIjc7Z7enxNXOX2bJBN274cHA0s2rufLt8KI8f7D8QXbzo0xnVG0QBPYYoNzrljcOVVmB1aiAOgx/eumEuOVJPJPVrZoeB4ng01arrOTsdLCPkQZ+oq7wXgXkvst1ybVvUB4YGw2yfTJisEhrV+xazb4wRJNgxG/Xb61U+OMfurJUVboHJxK3CtvAtrl465nTO8CZqxxvGhwAsrbOAQBquDaEGwEfmNK/w9tLNvRZLNciA04mPNcMZH+UQOpJ2rjguWG83mYqonVcOGfHuop9xPX/YS4ccfuZPV6G5Vx6ENwtxtNpjKPlvBu5ggncDZu49QKGc14JrN57QUgqRM5JwDqn80zM9QRWzHLuH8Pw/LpiBEyJgyD3kTT8nuKWHDcQoa6g/wLhGXT/4577x6yOopQ9QpXSKfGY7l1rXcUXFJEECQeg2xVq3dsqSr2syY0k9B1lt61fiWtXuCeh05nM77Y/rQfnnLzduoUVQoGekkzuRSh6hOecA+OkQcNxdh3t2/CddTKsq2YYjvPQ1KnC+GlzxNGq4AEHVEDHDGPLONsk7VxY5OyXkumCA6HSpOII69hFXeL4Iu2XbTqJK959f2J7YwKqfND5wNRdFHlfKH4lsMRaXytcjJH6EHT1P1natVzDjV4CwPBtjQpAiT1nJPUyNzQ3xLirCYgeVRIHwxtUPHcL42HLFZkLJ+zWf1MXtYH0rRGvtJ+MdbNxdCNqkhsYUmSCuQCJikvF3HB4Sy5WCNDNMshn/DLDMgAkDdlEYO/HC8qS22pV8w237QRBNSvwcgrtOQRIgjZhncRR9VC8IOrCfLuFThUi3lz7znc+noPQVUv2iWJZpmf4FQp4h98CerCcnvp6Tv/SpGQxEk/I7996UvUZGoi/DbEEagMfTIPcETP9qFc25Ut1daQHEiD3H5T69j1BHyKG1+3p8u/Y1w3DSdUkH0xPxzmkvVA4WZrguXXrbe4pU+8pIgjsfoD6GDRbheGgsoEKwwREqRtiZBB/tgiicH7Argqc9/gKmXqHLYe2kD/wDh7bggdxGD3+R++lIcOy4AaBtRLUfX9q7s23Ywsk9gKuPrJJ5B8UWcm1KiZ90R3B0qIPzoNc4K8dwDB+o/1rZ8F7O3W986B9TRnhuSKnuxP6mWT8swKceaSbY3xRPPB7OXYDAAT0JUb/E1Xv8AILgI14J+B/g16k3AwPen/wARWV5xwzvcJ0t5cdvnVvnkkL2omXHKiPX7+NKjPgN/8bfvT1n9RMPbRafh7TTJXO+331qTh2t2gArLAPQT/tXX4eTt6VKOHgfe2dq4G7waEPEcd/h3GBzAxGTE4H/sfrTW76qqFdah7alh/mMzEdMD171OtjvtS0fTEdMVam1BxoOubOfHB3dz83+lcNowW1Eeur/WprdifkJPwpgRiBn+ahDorlLfqPXzVBc5fYcyw1EdwTA+ZojoB6dqZR6ek01JrTH1/wCA0cs4aZNofT+9WeHSzbJ0qV1YMCJHY1a8KD6ZB+/nXOgffam5t+Qo4D29lU+tM11Oix+4pMY7dK5eDA+/nUV+QGe6sTp+/v8AmhvNbS3kgeW4pBRh0b+9XgoEik1lRVRkou7E1ZTTiLoE3NLmckmGaesjEyO3fer3jJuAdhv/ABULKAPv76VyXAzRLkUhLBKOKXbRXL3x+kVFrHbpTBhvArPt+GMkW6Owpmc+lQEn0qOD1p5Cy5qPYfWoyG9KgPrSzPpSyFkuvvE/frTF/h9/Ooyo7/tTQOlGQsk8T1/b+9LxlHWq7ONpNT2uDLCZAJ2yKbdAM3ED++NvpU9mw7wArGesY+sVc5byAsdTwF+ZNaezwyrEDat48TewB3A8it6QX8QN1hhH8TRtGUYFR77TUiwK3UUtASi6Kja8Ps1wzTVa+adALi+ZIikmcfPPbFYXiuJZmJnczvRjnN2SF6DPz2/1oG1sT2rLleaB6GLnqTSp9VKsezJtmjFwDrJ7dd/71OERR6/x6fHeqiKoGf2FcrxIIgjvWXY0st33BxnGTkfYNRERtt26jY1ACSM9O/T7inDQ3UUOVCsmLKDnrHWpC0Ziqdxh/p8fsVCXkY+x/tS7MVsvlgQCP9qTIDjVjt8v5ocb0CB8KbxD1NKTfgGy4R/m2OKbyAdZFVLbTtXZQYjf41DnQjpr2/3971yOgj1mmAEx09fT7NI3CBE4zUubeEBFdtsR5YGcmorxbTj61O96Nqja92ql2+A6jqke99/ead2BE1Cbo61y97puaahkaidAjrSkRVc3TvXSsa1opEpI7VxiKhZDOTXTJ0Bk7/frmnfwxWP8KcepprVt2worr8MzEKqtJ6kGAfU0Rcp6QrI3udt6Vm6Gx7xPRaL8J7OOxl3+S/6kYrRcBypLQ8qgfLJ+Nbx4FuTAzXC8juEzKqD0gk/PaPrWg4DlqW9gPU9SfnmiBAFR6jW6SWgJDc+zTCW+FJV70jdOwEUAdFo2rhrxpR3ri7eA2oGO1+Kp8Txcb4rl+MMxVLml06SJG3WqoQI4u+SWYncnPeqHiHI/vT8Q3SuOFAmuObsUiYEd/wCaVSaDSqKFQePC+sCKiSyFNPSrj/BVDumNorhVGetKlUyASBTuMime2DjY9qVKlYiO9aEjFcMh3IEClSprIxmTY0mUUqVOybOmtYqA8PP3996VKtIF3k48D1rk2R8qalVWwsS2x0pLbH39+tKlUzbTaHZw8D4VFc4gfIUqVLj+7ZEpMcWixEZ1bDb96PcHyVWQM0KMdTOMH96VKuzhhFlxSSsLcHwNtQAokjrAn61bFhVyfp9ilSrqSSwhHfiHoKia6aelTAQE1LgfGlSpMCAvJpG7SpUwFqmo71sATTUqYFO4xjp/H8UM5hOn49v64mlSolhAgHeTp2qO3bHrSpVxSZMtkoT1NKlSqCT/2Q=="/>
          <p:cNvSpPr>
            <a:spLocks noChangeAspect="1" noChangeArrowheads="1"/>
          </p:cNvSpPr>
          <p:nvPr/>
        </p:nvSpPr>
        <p:spPr bwMode="auto">
          <a:xfrm flipV="1">
            <a:off x="460375" y="2257425"/>
            <a:ext cx="2729269" cy="181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66" name="Picture 42" descr="http://upload.wikimedia.org/wikipedia/commons/a/a5/Westerbork_Synthesis_Radio_Telescope_WSRT_%281423-25%29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106" y="1882866"/>
            <a:ext cx="1375487" cy="91621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653" y="7937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3C84 on </a:t>
            </a:r>
            <a:r>
              <a:rPr lang="fi-FI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</a:t>
            </a:r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21 2013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AutoShape 44" descr="data:image/jpeg;base64,/9j/4AAQSkZJRgABAQAAAQABAAD/2wCEAAkGBxQTEhQUEhQVFRUXFBQUFBUVFhQUFBQUFxQWFhQUFxUYHCggGBwlHBQUITEhJSksLi4uFx8zODMsNygtLisBCgoKDg0OGhAQGywlHyQsLCwvMCwsLCwsLCwsLCwsLCwsLCwsLCwsLCwsLCwsLCwsLCwsLCwsLCwsLCwsLCwsLP/AABEIAN8A4gMBIgACEQEDEQH/xAAbAAACAwEBAQAAAAAAAAAAAAACAwABBAUGB//EADoQAAICAQIDBQYFAwQBBQAAAAECABEDEiEEMUEFUWFxoQYTIjKBkUKxwdHwUuHxFGJykhUjQ1Oy0v/EABoBAAMBAQEBAAAAAAAAAAAAAAABAgMFBAb/xAArEQACAgICAQMCBQUAAAAAAAAAAQIRAyESMVEEIkEToVKB0eHwBRQVQmH/2gAMAwEAAhEDEQA/AEgxiwVWGqz69HzwYjFgCEsaYhqmNUxaRgEYgwYYgAQ1ElgFLkAhASQKqSoVSVFYFVLkqXUAAkMKpRgAMomFUGowBMEwyIJEpDFGAxjCIDCUgFkwDGkRbCMBZMWxjTAIg2AkwTGMItpNjFEHwkjJIh2OEMQRDUQQggIxRAWNUShBqIaiCsYIhBpGRaRgEljLEMCUBDEhiJUlSxLkgVUEiTNkCqWPIAk/SYsfa2NhYYXdEWLBBoggkEcoWNJmypCInhuPTI2lCCdOrYg7E0ORmgiOwaoAiDUYRBqOxCzAYRpEBhKTGKMAxhgkS0AoxbRxEWwlCFEQSIwiLYQGJYQGEawgGSMVJLkgBoEYoixGLBCDAjUEWI1IxBiGBBEMRMA1hrFM4UWSAPEzJl7WUfKNXoP3mcmh02dMQxPPZO08h5EL5D9TEPlZubE/UmRY+B6ZsqjmwHmQIJ4tP61/7CeaC/zaWdvz5xD4HV7T4pW0orLuQW3FUCKB8zXrPD9p5yzOSQhZiRuRdNtXeDXrOtnujX4tudUPE90812ri0kalY+Kglb67zPI9HpwxVnpvZHIf9RsBpOMgkd9giqFd89rU+b+z4I3s8xz2PpPTrxuQcnPPrv8A/aVB6Ms0fcegMEzlJ2uw+YA+n9prxdoo3M6T4/vylox4s0EQGEZBYSkISRBKxrQZaYxTCLeNaLMtCFERbCOIimlAKMW8aTFPJYwKkl1LiAYI1YCrDEEAxY1YlY1TGIaDM3F8cE2G7eg8/wBovjuK0ih8x9B3zk1MZz+EXGPkbmyljbG/yHkOkoCUohiZllgQ1WRYQEYiBfKBl5V38/KMXvi13JPfsPKMZTVRP05dBG40oAffbrzMDIPlHkPXf0E0H+coITMXFLv9PyP948/Xl5weKXl9R6Q8fyiC7H8A13ekEiOqUVgIHDnZT8JPl0P0nS4ftIHZvhPf+H+05hEBhAGrPRGA04/CcYU2O6937TrK4YAg2DLizNqgWi2jGi2mqELMW0MxbSgAMW0NjFtJYytUkGXCwGrCgLDElDGLGLFARmnY+RjEcjiH1MT3n06QVEtRDAnmNSwIQEqGIwIohVCRLM1JiA5RpCMmVKUk7bRvDYeXkP7xzpYggad/Ax1sBQxjUT0Av9vyM5545jo+AglyprcBd6bx3FV9Zq47KEwsd/iNbc9v8H7zICAoJ5fD6/5kSZUUdDiMfw+u8rEhreaMi6vIj8xK4ZfUAy62T8CSJRmrJimd074NALqAwjCIsxDAIj+E4jQfA8x+sUYJEBHbJi2mfgMlrXd+R5frHNN4u0ZtAGLJhMYBliAIi2hsYsyRlVLg3LiGOWGDABhiJAGpjUMUIxTKJOTXMdxI+x2+4owpq47FvrHKqYeV0YkCedqjW7BAhiTTDUQAdwi7GaaieFO9d/KadMtdCYFReY7R1ROUbgfzv/SDAzcdj+EKRYrkZiTADpFbCqHQVyje0OIKtuCVr7GKwcapPw7mYyas0SdHdVNhE4lo/cfY7R6PYECvi+oP0Ir9JsZh1E5sdiaCJREoRzDFmOIiyJmUARBaNIlaYAHwB+I+X6zWxmfgxzP0/X9o5jNodES7BMWYTGKYymIpoomETAJkgS5IMkQx4jAYoQgYgGqYxTEAw1MdiNGx5zDnw6NxZW9+Z0+U1KYwGElYJ0YsRBFjcHlGAQeJ4U7tiNNVV0J8jtBTiANnGk9++k+N1t9Zm1XZffQ2bMOW+f8AmIC3C0wQGrTM6pbMfGvQXDxsRDUjre9+soQt8APSAvCjuE2gjvlhR3iLQWIVKi8i7g95A+xv95qcDv8AWIYKOXeOXgbgA7TM/EP06/lDyZT5TPUYCmEAiPIgaZNDE1AyeG5PId5jMj9F3N1Q6Gr337oeHAB8R3Y+ngO6NKwboLEmlQOZ6nvMjGWWi2ea9GYJMWxls8UzxMZbQCYLGAYrGHcqBJADQDCBi4QMkBoMMGKEMGMBlwlMVcIGMRoQyZMSsKYX+f0PMRSmNUx9gcw9kOle4ysoH4GorXdylP2nlx377CSP6sdkV6i/qJ1wZb5gqlmNACyTyAHMzN40unRanfaswYO28JG7lP8AmCvry9Z0cbK3ysG8iD+U8z7TcRizJg92yNqzqCVomtLD7cpn9oOFTDxKOBSGiw8AdLkDwGn6meeWfjb7Sr7m8cHKq03f2PZBJNM8RxAyo9YcuVlAVi2ogDXrpavvxuPpHpxPE+7dhmY6dO2xPxEgc/EV9Ziv6hjNX6HIevKytM89hbijnbCc26KC+y0GNHTdc6YfYyuGfKeJyYXzPQXUKNf093/L0nohnU4qSWmYTwOLab6PRaJmzZ0X5nUHusX9ucw/+NBZgzuwpTRJI69CT3TSvCIPw/zym9SZlcUKbtFTtjVnPkQPuRfpKOHI/wAzFBfJdifAm/2msUBQAA7hsIBaNQ8i5eC0QKKEEmCzRbNL0iQmMWTIWiyYgIYJkJiyYhkaLYyNBMQyXJBlwA1SwZ5z2b9ovfko4CuBY32YdSPHwnobmWPJGceUeipwcHTGhpYeZ9cNTNCDQGhqYlTGoYxDAYYaKk1SrAeHnN9pOJ0cO/j8Js8gQbPpNoM5PtZivCvP5xyrnpbfcHukZX7HReJLmrOD2V2SGODS1HLl0/8AEDkeX+6e2yezh/0nu8zE5VQgWMp15AGYKzFauwBPHLxebEcY1FWwMxUEfI5YFvhPI2J08fbPHcW3uDkB94/w/KhJYb2x5dZ83k9Pl5aaS/ezuxzQS2dfsnj+Bfs3SrKnED59RGrIxLC0F/LXWvxHvM0eyefg1wuufKiscmLclapcgyDVfQFQdp4PJwTYWyY2RGYMUYsMeQqVJB0sQdr7j0EWV+AqceM3tZRNQ35g1sZm/Rt3XyUsyo932B7t8XFcc7hFfiMgGrU1KASosKbN5FFczQ75x8PH4341XxG1ZTjuqsgM18+VBftMHCcPxKcE+lyOGfMBkF4jeYLqGx+NdgNxQNAdKnM7PwHGVayGHduBuf3nQwOcai3pM8uWMZcn8tHvfefGwrfSv2t94ZmXszIW3bmUUbf7XyD9pvuduDtWceSp0JIgFY8xZMomxTLAKxrGAzRDFMsWwjGeKZpLGCYDGR2iWeIYTNFM8FmimeIqh2uSZtckB0fOezuMbFkV1NMv2PQg10nv8fHNkTG+oLqG+m6smgBfM3+s+fYcJ5853OG7Yfa1SlACqQaFChW9/wCTON6GfBNSfZ0/UY+e0e17PxkL8Rvc7zepnmsHtNjAAKsCByFV9CTyl4/axbr3e3WnF/QVOossOrOe8ORvo9OsYpnN4XtfC4sOB4MQpH0MHjO3sGJSzZAa5Kp1MT0AqW5xStsz4SbqjsAwhPLdge1a58jIwVDscfPfYlgSdtq8LnpEyg7gg+RuGPJGauLCcJQdSHiYu3uGbJhIT5l+MA/iIU/DfS7mgZJh7f7VHD4S55n4VHexBqh17/KVkaUHy6Fjvkq7PKM77lzubO25PeSTzNxzAhQdV6h8o3K7kUwrntc4fDsclkOSevIAd2xMZw2Fm5u3/ZB+hnNvlVI6lV2drQa5n0/aUmE959P2nNx8Hf4j/wBx+gjk7N22Y8+r/wBo6fgPzNmfEQLFnv2HLrHDEKU6tyLqxqoVZquW/Oa/Z/2Nz8UdONiOd6nUAbGtjz/vD4z2L4nEjPlOkBinzYS24sfCN9J7x3iYvNDlxvZf03VnX7JJCoDz0Enz1n95uLzj9kK6rjD9MZAO1kAjegT3zb/qBrKfiChq8CSL9J1sUlwRycsWps0loBMC4LTUzCZostMnGdoYsYt8ija6uyfIDcxfCdpYcgJRw1CyBeobf08z9JDnG6vZahKro1s0UzTCvbOBtWlw2ldRq7ryrc94G4mbje3cSNo3dt7CUdNC995DyQq7KWOV1R0WMU7TiD2px2NSOin8Ro0NxdA30l5+3R7s5Uw5WxhghyadOMMdwpbo1AkA85k/U4vxGi9Pk8HVZ4lmnmeI9qXPyY1Xu1EsfsKmR/aLNd2g2qgu3nubuZS9dhXk1Xpch6/VJPFf+bzf/If+qf8A5kkf5HF4f2/Uv+0n5X8/ITi01QjOuw9f0gkr4Sy4HKc9SSR7WMrxBhBf9ovv2iPeRqZJSyxEWoIN1Daj8wMo5+6C+WzcHNVVkg4+GS7BYfb0m1F+NGDt8JB56bPPn9plOS+csODEppaQPZ6Bu2s9/C4A6BgretWR9Zi9pu0G4hMakAaSSSGJskf09PznN1CXqHfLlnlKLi+mQscU7SOfw7Mjr57eM9Xw3u7O9XyskGq/zOOCD/iNDgdTHglwTHNcjscXxK4lGkaiTQUN6zf2dWREYAiyNrPMGqni+KQ69QF0Bzrff+81cO7gCmIJ7mP26Xymv1m29E/TSXZ929lkyJhyVnXHaVWjUdg1UxbY2e6cnhu034jhciNmw53x5P8A1bF5lNdDdLuGFADlPkvE9oZnX3b5XKWDoLMV23GxPSL4LOcZvGxQkU2klbHcaO88agvqcjbn7aPT9tdrPwrM2Nka6wlWXX7sabLLZ2b4PpvPPZ/afN7/AN4G5UpUAAFVNkb3V/rE5Mxa9ZLjmLJY6qIB3/5GUiYjerGbsbjYeJIB3nqeST6dGShH5VjH9rMxYNqI0klNxt5mvig9qe1GbK/vi+hyTYx2qVt/7dlRzPSPw9m8Owsg2dtjYJ8BvCydhYT1b7j9pLx+ol/sCliXwcN+KdqBNiyaHIXzIHTyk4bj3wZUyYzpdGDqdrDDcGdo9kKotWJ8AL/UTncaxK6dIrUW00AQeV7HumeTFNR936mkZxb0ZuJ4sudZA1GyxoH4iTuYKLfxFqJPiT03v+co9SKGwFDTp8LJs953P0qZcz3IelciuxzIviZWPiGUBNbe7LKWSzoJ5WVurrrM6NHICf51mdKfSKTaMxMokTS2EfWJy4T0EmUWhpoXf8qSXoaVI2MtXll5CkJVi2IrHljw8UuIRl1KX/RMMGEBAHlCAlEh3LEEAQtMpIQQhiLAhKl3UtJkjNUpn2gOtdRKG8N2AxcpreQtyizDhsA1MGr/AElA2fIw7+kAIVg6a5yw1S/ewApciijRNb85uHbd819Zz23gNQ5D7zSMpR6YnFPs34e1SSQQJl47iFa/gAN3dD85ibGbPncNxYo/eN5pVTGoJO0Cmbp3yZMa1zF+cS2DulBCCZ5+bfas0pDx2fk56bFXsRvyguhHNSIeHMw5mugmpeNoN1s36TWMYNdtEtsxDLXOCuXf+80DidqIB8a85nd7I5TOT8MpDv8AVeIkhDh8XhJL9/4kLRkqXUq5YM86KCBl3vFw49gH3QolhCA2lJWIYFlhoAlY6jpgMBhKYvylo0e0Kg+Ky7iM1UPrMpGrqRv3S3J747e5CoZq3hFunjEB94evlJTCjUMndXKCct/aopXge8luYuI7XLLRNywZFhQZaMS+fgRFAbxqv03muPvYAaulRT+EJpRHjIexoEGS4IaUy9Zmig7gGDvKuKwopD0hSwwgO0HpDCki9UkixkEgMmqQR2AdyhKBlAyuQhyP0h8ogLL0zSMhUMvx9ISY6GzcoupYUCVYDWY+EVW/X8oQeQ5I20+xDBXjKZL8YOqXKckIBsW+whaen8EK4Kvcn2jLbHtFBTcdBYbxSSBMBTtLAMjmCMkyVDG6pNXOCjQekqxUWz0b25SmziiI7SD0EB+GHlNOMvgLRmSGx2kOCoDzHi0tlBg7QgLHSLVa5xiuvQSkvIFrj+8FsMMNI2SU1Gti2CMUqTXJMtFbP//Z"/>
          <p:cNvSpPr>
            <a:spLocks noChangeAspect="1" noChangeArrowheads="1"/>
          </p:cNvSpPr>
          <p:nvPr/>
        </p:nvSpPr>
        <p:spPr bwMode="auto">
          <a:xfrm>
            <a:off x="155575" y="-1790700"/>
            <a:ext cx="38004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46" descr="data:image/jpeg;base64,/9j/4AAQSkZJRgABAQAAAQABAAD/2wCEAAkGBxQTEhQUEhQVFRUXFBQUFBUVFhQUFBQUFxQWFhQUFxUYHCggGBwlHBQUITEhJSksLi4uFx8zODMsNygtLisBCgoKDg0OGhAQGywlHyQsLCwvMCwsLCwsLCwsLCwsLCwsLCwsLCwsLCwsLCwsLCwsLCwsLCwsLCwsLCwsLCwsLP/AABEIAN8A4gMBIgACEQEDEQH/xAAbAAACAwEBAQAAAAAAAAAAAAACAwABBAUGB//EADoQAAICAQIDBQYFAwQBBQAAAAECABEDEiEEMUEFUWFxoQYTIjKBkUKxwdHwUuHxFGJykhUjQ1Oy0v/EABoBAAMBAQEBAAAAAAAAAAAAAAABAgMFBAb/xAArEQACAgICAQMCBQUAAAAAAAAAAQIRAyESMVEEIkEToVKB0eHwBRQVQmH/2gAMAwEAAhEDEQA/AEgxiwVWGqz69HzwYjFgCEsaYhqmNUxaRgEYgwYYgAQ1ElgFLkAhASQKqSoVSVFYFVLkqXUAAkMKpRgAMomFUGowBMEwyIJEpDFGAxjCIDCUgFkwDGkRbCMBZMWxjTAIg2AkwTGMItpNjFEHwkjJIh2OEMQRDUQQggIxRAWNUShBqIaiCsYIhBpGRaRgEljLEMCUBDEhiJUlSxLkgVUEiTNkCqWPIAk/SYsfa2NhYYXdEWLBBoggkEcoWNJmypCInhuPTI2lCCdOrYg7E0ORmgiOwaoAiDUYRBqOxCzAYRpEBhKTGKMAxhgkS0AoxbRxEWwlCFEQSIwiLYQGJYQGEawgGSMVJLkgBoEYoixGLBCDAjUEWI1IxBiGBBEMRMA1hrFM4UWSAPEzJl7WUfKNXoP3mcmh02dMQxPPZO08h5EL5D9TEPlZubE/UmRY+B6ZsqjmwHmQIJ4tP61/7CeaC/zaWdvz5xD4HV7T4pW0orLuQW3FUCKB8zXrPD9p5yzOSQhZiRuRdNtXeDXrOtnujX4tudUPE90812ri0kalY+Kglb67zPI9HpwxVnpvZHIf9RsBpOMgkd9giqFd89rU+b+z4I3s8xz2PpPTrxuQcnPPrv8A/aVB6Ms0fcegMEzlJ2uw+YA+n9prxdoo3M6T4/vylox4s0EQGEZBYSkISRBKxrQZaYxTCLeNaLMtCFERbCOIimlAKMW8aTFPJYwKkl1LiAYI1YCrDEEAxY1YlY1TGIaDM3F8cE2G7eg8/wBovjuK0ih8x9B3zk1MZz+EXGPkbmyljbG/yHkOkoCUohiZllgQ1WRYQEYiBfKBl5V38/KMXvi13JPfsPKMZTVRP05dBG40oAffbrzMDIPlHkPXf0E0H+coITMXFLv9PyP948/Xl5weKXl9R6Q8fyiC7H8A13ekEiOqUVgIHDnZT8JPl0P0nS4ftIHZvhPf+H+05hEBhAGrPRGA04/CcYU2O6937TrK4YAg2DLizNqgWi2jGi2mqELMW0MxbSgAMW0NjFtJYytUkGXCwGrCgLDElDGLGLFARmnY+RjEcjiH1MT3n06QVEtRDAnmNSwIQEqGIwIohVCRLM1JiA5RpCMmVKUk7bRvDYeXkP7xzpYggad/Ax1sBQxjUT0Av9vyM5545jo+AglyprcBd6bx3FV9Zq47KEwsd/iNbc9v8H7zICAoJ5fD6/5kSZUUdDiMfw+u8rEhreaMi6vIj8xK4ZfUAy62T8CSJRmrJimd074NALqAwjCIsxDAIj+E4jQfA8x+sUYJEBHbJi2mfgMlrXd+R5frHNN4u0ZtAGLJhMYBliAIi2hsYsyRlVLg3LiGOWGDABhiJAGpjUMUIxTKJOTXMdxI+x2+4owpq47FvrHKqYeV0YkCedqjW7BAhiTTDUQAdwi7GaaieFO9d/KadMtdCYFReY7R1ROUbgfzv/SDAzcdj+EKRYrkZiTADpFbCqHQVyje0OIKtuCVr7GKwcapPw7mYyas0SdHdVNhE4lo/cfY7R6PYECvi+oP0Ir9JsZh1E5sdiaCJREoRzDFmOIiyJmUARBaNIlaYAHwB+I+X6zWxmfgxzP0/X9o5jNodES7BMWYTGKYymIpoomETAJkgS5IMkQx4jAYoQgYgGqYxTEAw1MdiNGx5zDnw6NxZW9+Z0+U1KYwGElYJ0YsRBFjcHlGAQeJ4U7tiNNVV0J8jtBTiANnGk9++k+N1t9Zm1XZffQ2bMOW+f8AmIC3C0wQGrTM6pbMfGvQXDxsRDUjre9+soQt8APSAvCjuE2gjvlhR3iLQWIVKi8i7g95A+xv95qcDv8AWIYKOXeOXgbgA7TM/EP06/lDyZT5TPUYCmEAiPIgaZNDE1AyeG5PId5jMj9F3N1Q6Gr337oeHAB8R3Y+ngO6NKwboLEmlQOZ6nvMjGWWi2ea9GYJMWxls8UzxMZbQCYLGAYrGHcqBJADQDCBi4QMkBoMMGKEMGMBlwlMVcIGMRoQyZMSsKYX+f0PMRSmNUx9gcw9kOle4ysoH4GorXdylP2nlx377CSP6sdkV6i/qJ1wZb5gqlmNACyTyAHMzN40unRanfaswYO28JG7lP8AmCvry9Z0cbK3ysG8iD+U8z7TcRizJg92yNqzqCVomtLD7cpn9oOFTDxKOBSGiw8AdLkDwGn6meeWfjb7Sr7m8cHKq03f2PZBJNM8RxAyo9YcuVlAVi2ogDXrpavvxuPpHpxPE+7dhmY6dO2xPxEgc/EV9Ziv6hjNX6HIevKytM89hbijnbCc26KC+y0GNHTdc6YfYyuGfKeJyYXzPQXUKNf093/L0nohnU4qSWmYTwOLab6PRaJmzZ0X5nUHusX9ucw/+NBZgzuwpTRJI69CT3TSvCIPw/zym9SZlcUKbtFTtjVnPkQPuRfpKOHI/wAzFBfJdifAm/2msUBQAA7hsIBaNQ8i5eC0QKKEEmCzRbNL0iQmMWTIWiyYgIYJkJiyYhkaLYyNBMQyXJBlwA1SwZ5z2b9ovfko4CuBY32YdSPHwnobmWPJGceUeipwcHTGhpYeZ9cNTNCDQGhqYlTGoYxDAYYaKk1SrAeHnN9pOJ0cO/j8Js8gQbPpNoM5PtZivCvP5xyrnpbfcHukZX7HReJLmrOD2V2SGODS1HLl0/8AEDkeX+6e2yezh/0nu8zE5VQgWMp15AGYKzFauwBPHLxebEcY1FWwMxUEfI5YFvhPI2J08fbPHcW3uDkB94/w/KhJYb2x5dZ83k9Pl5aaS/ezuxzQS2dfsnj+Bfs3SrKnED59RGrIxLC0F/LXWvxHvM0eyefg1wuufKiscmLclapcgyDVfQFQdp4PJwTYWyY2RGYMUYsMeQqVJB0sQdr7j0EWV+AqceM3tZRNQ35g1sZm/Rt3XyUsyo932B7t8XFcc7hFfiMgGrU1KASosKbN5FFczQ75x8PH4341XxG1ZTjuqsgM18+VBftMHCcPxKcE+lyOGfMBkF4jeYLqGx+NdgNxQNAdKnM7PwHGVayGHduBuf3nQwOcai3pM8uWMZcn8tHvfefGwrfSv2t94ZmXszIW3bmUUbf7XyD9pvuduDtWceSp0JIgFY8xZMomxTLAKxrGAzRDFMsWwjGeKZpLGCYDGR2iWeIYTNFM8FmimeIqh2uSZtckB0fOezuMbFkV1NMv2PQg10nv8fHNkTG+oLqG+m6smgBfM3+s+fYcJ5853OG7Yfa1SlACqQaFChW9/wCTON6GfBNSfZ0/UY+e0e17PxkL8Rvc7zepnmsHtNjAAKsCByFV9CTyl4/axbr3e3WnF/QVOossOrOe8ORvo9OsYpnN4XtfC4sOB4MQpH0MHjO3sGJSzZAa5Kp1MT0AqW5xStsz4SbqjsAwhPLdge1a58jIwVDscfPfYlgSdtq8LnpEyg7gg+RuGPJGauLCcJQdSHiYu3uGbJhIT5l+MA/iIU/DfS7mgZJh7f7VHD4S55n4VHexBqh17/KVkaUHy6Fjvkq7PKM77lzubO25PeSTzNxzAhQdV6h8o3K7kUwrntc4fDsclkOSevIAd2xMZw2Fm5u3/ZB+hnNvlVI6lV2drQa5n0/aUmE959P2nNx8Hf4j/wBx+gjk7N22Y8+r/wBo6fgPzNmfEQLFnv2HLrHDEKU6tyLqxqoVZquW/Oa/Z/2Nz8UdONiOd6nUAbGtjz/vD4z2L4nEjPlOkBinzYS24sfCN9J7x3iYvNDlxvZf03VnX7JJCoDz0Enz1n95uLzj9kK6rjD9MZAO1kAjegT3zb/qBrKfiChq8CSL9J1sUlwRycsWps0loBMC4LTUzCZostMnGdoYsYt8ija6uyfIDcxfCdpYcgJRw1CyBeobf08z9JDnG6vZahKro1s0UzTCvbOBtWlw2ldRq7ryrc94G4mbje3cSNo3dt7CUdNC995DyQq7KWOV1R0WMU7TiD2px2NSOin8Ro0NxdA30l5+3R7s5Uw5WxhghyadOMMdwpbo1AkA85k/U4vxGi9Pk8HVZ4lmnmeI9qXPyY1Xu1EsfsKmR/aLNd2g2qgu3nubuZS9dhXk1Xpch6/VJPFf+bzf/If+qf8A5kkf5HF4f2/Uv+0n5X8/ITi01QjOuw9f0gkr4Sy4HKc9SSR7WMrxBhBf9ovv2iPeRqZJSyxEWoIN1Daj8wMo5+6C+WzcHNVVkg4+GS7BYfb0m1F+NGDt8JB56bPPn9plOS+csODEppaQPZ6Bu2s9/C4A6BgretWR9Zi9pu0G4hMakAaSSSGJskf09PznN1CXqHfLlnlKLi+mQscU7SOfw7Mjr57eM9Xw3u7O9XyskGq/zOOCD/iNDgdTHglwTHNcjscXxK4lGkaiTQUN6zf2dWREYAiyNrPMGqni+KQ69QF0Bzrff+81cO7gCmIJ7mP26Xymv1m29E/TSXZ929lkyJhyVnXHaVWjUdg1UxbY2e6cnhu034jhciNmw53x5P8A1bF5lNdDdLuGFADlPkvE9oZnX3b5XKWDoLMV23GxPSL4LOcZvGxQkU2klbHcaO88agvqcjbn7aPT9tdrPwrM2Nka6wlWXX7sabLLZ2b4PpvPPZ/afN7/AN4G5UpUAAFVNkb3V/rE5Mxa9ZLjmLJY6qIB3/5GUiYjerGbsbjYeJIB3nqeST6dGShH5VjH9rMxYNqI0klNxt5mvig9qe1GbK/vi+hyTYx2qVt/7dlRzPSPw9m8Owsg2dtjYJ8BvCydhYT1b7j9pLx+ol/sCliXwcN+KdqBNiyaHIXzIHTyk4bj3wZUyYzpdGDqdrDDcGdo9kKotWJ8AL/UTncaxK6dIrUW00AQeV7HumeTFNR936mkZxb0ZuJ4sudZA1GyxoH4iTuYKLfxFqJPiT03v+co9SKGwFDTp8LJs953P0qZcz3IelciuxzIviZWPiGUBNbe7LKWSzoJ5WVurrrM6NHICf51mdKfSKTaMxMokTS2EfWJy4T0EmUWhpoXf8qSXoaVI2MtXll5CkJVi2IrHljw8UuIRl1KX/RMMGEBAHlCAlEh3LEEAQtMpIQQhiLAhKl3UtJkjNUpn2gOtdRKG8N2AxcpreQtyizDhsA1MGr/AElA2fIw7+kAIVg6a5yw1S/ewApciijRNb85uHbd819Zz23gNQ5D7zSMpR6YnFPs34e1SSQQJl47iFa/gAN3dD85ibGbPncNxYo/eN5pVTGoJO0Cmbp3yZMa1zF+cS2DulBCCZ5+bfas0pDx2fk56bFXsRvyguhHNSIeHMw5mugmpeNoN1s36TWMYNdtEtsxDLXOCuXf+80DidqIB8a85nd7I5TOT8MpDv8AVeIkhDh8XhJL9/4kLRkqXUq5YM86KCBl3vFw49gH3QolhCA2lJWIYFlhoAlY6jpgMBhKYvylo0e0Kg+Ky7iM1UPrMpGrqRv3S3J747e5CoZq3hFunjEB94evlJTCjUMndXKCct/aopXge8luYuI7XLLRNywZFhQZaMS+fgRFAbxqv03muPvYAaulRT+EJpRHjIexoEGS4IaUy9Zmig7gGDvKuKwopD0hSwwgO0HpDCki9UkixkEgMmqQR2AdyhKBlAyuQhyP0h8ogLL0zSMhUMvx9ISY6GzcoupYUCVYDWY+EVW/X8oQeQ5I20+xDBXjKZL8YOqXKckIBsW+whaen8EK4Kvcn2jLbHtFBTcdBYbxSSBMBTtLAMjmCMkyVDG6pNXOCjQekqxUWz0b25SmziiI7SD0EB+GHlNOMvgLRmSGx2kOCoDzHi0tlBg7QgLHSLVa5xiuvQSkvIFrj+8FsMMNI2SU1Gti2CMUqTXJMtFbP//Z"/>
          <p:cNvSpPr>
            <a:spLocks noChangeAspect="1" noChangeArrowheads="1"/>
          </p:cNvSpPr>
          <p:nvPr/>
        </p:nvSpPr>
        <p:spPr bwMode="auto">
          <a:xfrm>
            <a:off x="307975" y="-1638300"/>
            <a:ext cx="38004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48" descr="data:image/jpeg;base64,/9j/4AAQSkZJRgABAQAAAQABAAD/2wCEAAkGBxQTEhQUEhQVFRUXFBQUFBUVFhQUFBQUFxQWFhQUFxUYHCggGBwlHBQUITEhJSksLi4uFx8zODMsNygtLisBCgoKDg0OGhAQGywlHyQsLCwvMCwsLCwsLCwsLCwsLCwsLCwsLCwsLCwsLCwsLCwsLCwsLCwsLCwsLCwsLCwsLP/AABEIAN8A4gMBIgACEQEDEQH/xAAbAAACAwEBAQAAAAAAAAAAAAACAwABBAUGB//EADoQAAICAQIDBQYFAwQBBQAAAAECABEDEiEEMUEFUWFxoQYTIjKBkUKxwdHwUuHxFGJykhUjQ1Oy0v/EABoBAAMBAQEBAAAAAAAAAAAAAAABAgMFBAb/xAArEQACAgICAQMCBQUAAAAAAAAAAQIRAyESMVEEIkEToVKB0eHwBRQVQmH/2gAMAwEAAhEDEQA/AEgxiwVWGqz69HzwYjFgCEsaYhqmNUxaRgEYgwYYgAQ1ElgFLkAhASQKqSoVSVFYFVLkqXUAAkMKpRgAMomFUGowBMEwyIJEpDFGAxjCIDCUgFkwDGkRbCMBZMWxjTAIg2AkwTGMItpNjFEHwkjJIh2OEMQRDUQQggIxRAWNUShBqIaiCsYIhBpGRaRgEljLEMCUBDEhiJUlSxLkgVUEiTNkCqWPIAk/SYsfa2NhYYXdEWLBBoggkEcoWNJmypCInhuPTI2lCCdOrYg7E0ORmgiOwaoAiDUYRBqOxCzAYRpEBhKTGKMAxhgkS0AoxbRxEWwlCFEQSIwiLYQGJYQGEawgGSMVJLkgBoEYoixGLBCDAjUEWI1IxBiGBBEMRMA1hrFM4UWSAPEzJl7WUfKNXoP3mcmh02dMQxPPZO08h5EL5D9TEPlZubE/UmRY+B6ZsqjmwHmQIJ4tP61/7CeaC/zaWdvz5xD4HV7T4pW0orLuQW3FUCKB8zXrPD9p5yzOSQhZiRuRdNtXeDXrOtnujX4tudUPE90812ri0kalY+Kglb67zPI9HpwxVnpvZHIf9RsBpOMgkd9giqFd89rU+b+z4I3s8xz2PpPTrxuQcnPPrv8A/aVB6Ms0fcegMEzlJ2uw+YA+n9prxdoo3M6T4/vylox4s0EQGEZBYSkISRBKxrQZaYxTCLeNaLMtCFERbCOIimlAKMW8aTFPJYwKkl1LiAYI1YCrDEEAxY1YlY1TGIaDM3F8cE2G7eg8/wBovjuK0ih8x9B3zk1MZz+EXGPkbmyljbG/yHkOkoCUohiZllgQ1WRYQEYiBfKBl5V38/KMXvi13JPfsPKMZTVRP05dBG40oAffbrzMDIPlHkPXf0E0H+coITMXFLv9PyP948/Xl5weKXl9R6Q8fyiC7H8A13ekEiOqUVgIHDnZT8JPl0P0nS4ftIHZvhPf+H+05hEBhAGrPRGA04/CcYU2O6937TrK4YAg2DLizNqgWi2jGi2mqELMW0MxbSgAMW0NjFtJYytUkGXCwGrCgLDElDGLGLFARmnY+RjEcjiH1MT3n06QVEtRDAnmNSwIQEqGIwIohVCRLM1JiA5RpCMmVKUk7bRvDYeXkP7xzpYggad/Ax1sBQxjUT0Av9vyM5545jo+AglyprcBd6bx3FV9Zq47KEwsd/iNbc9v8H7zICAoJ5fD6/5kSZUUdDiMfw+u8rEhreaMi6vIj8xK4ZfUAy62T8CSJRmrJimd074NALqAwjCIsxDAIj+E4jQfA8x+sUYJEBHbJi2mfgMlrXd+R5frHNN4u0ZtAGLJhMYBliAIi2hsYsyRlVLg3LiGOWGDABhiJAGpjUMUIxTKJOTXMdxI+x2+4owpq47FvrHKqYeV0YkCedqjW7BAhiTTDUQAdwi7GaaieFO9d/KadMtdCYFReY7R1ROUbgfzv/SDAzcdj+EKRYrkZiTADpFbCqHQVyje0OIKtuCVr7GKwcapPw7mYyas0SdHdVNhE4lo/cfY7R6PYECvi+oP0Ir9JsZh1E5sdiaCJREoRzDFmOIiyJmUARBaNIlaYAHwB+I+X6zWxmfgxzP0/X9o5jNodES7BMWYTGKYymIpoomETAJkgS5IMkQx4jAYoQgYgGqYxTEAw1MdiNGx5zDnw6NxZW9+Z0+U1KYwGElYJ0YsRBFjcHlGAQeJ4U7tiNNVV0J8jtBTiANnGk9++k+N1t9Zm1XZffQ2bMOW+f8AmIC3C0wQGrTM6pbMfGvQXDxsRDUjre9+soQt8APSAvCjuE2gjvlhR3iLQWIVKi8i7g95A+xv95qcDv8AWIYKOXeOXgbgA7TM/EP06/lDyZT5TPUYCmEAiPIgaZNDE1AyeG5PId5jMj9F3N1Q6Gr337oeHAB8R3Y+ngO6NKwboLEmlQOZ6nvMjGWWi2ea9GYJMWxls8UzxMZbQCYLGAYrGHcqBJADQDCBi4QMkBoMMGKEMGMBlwlMVcIGMRoQyZMSsKYX+f0PMRSmNUx9gcw9kOle4ysoH4GorXdylP2nlx377CSP6sdkV6i/qJ1wZb5gqlmNACyTyAHMzN40unRanfaswYO28JG7lP8AmCvry9Z0cbK3ysG8iD+U8z7TcRizJg92yNqzqCVomtLD7cpn9oOFTDxKOBSGiw8AdLkDwGn6meeWfjb7Sr7m8cHKq03f2PZBJNM8RxAyo9YcuVlAVi2ogDXrpavvxuPpHpxPE+7dhmY6dO2xPxEgc/EV9Ziv6hjNX6HIevKytM89hbijnbCc26KC+y0GNHTdc6YfYyuGfKeJyYXzPQXUKNf093/L0nohnU4qSWmYTwOLab6PRaJmzZ0X5nUHusX9ucw/+NBZgzuwpTRJI69CT3TSvCIPw/zym9SZlcUKbtFTtjVnPkQPuRfpKOHI/wAzFBfJdifAm/2msUBQAA7hsIBaNQ8i5eC0QKKEEmCzRbNL0iQmMWTIWiyYgIYJkJiyYhkaLYyNBMQyXJBlwA1SwZ5z2b9ovfko4CuBY32YdSPHwnobmWPJGceUeipwcHTGhpYeZ9cNTNCDQGhqYlTGoYxDAYYaKk1SrAeHnN9pOJ0cO/j8Js8gQbPpNoM5PtZivCvP5xyrnpbfcHukZX7HReJLmrOD2V2SGODS1HLl0/8AEDkeX+6e2yezh/0nu8zE5VQgWMp15AGYKzFauwBPHLxebEcY1FWwMxUEfI5YFvhPI2J08fbPHcW3uDkB94/w/KhJYb2x5dZ83k9Pl5aaS/ezuxzQS2dfsnj+Bfs3SrKnED59RGrIxLC0F/LXWvxHvM0eyefg1wuufKiscmLclapcgyDVfQFQdp4PJwTYWyY2RGYMUYsMeQqVJB0sQdr7j0EWV+AqceM3tZRNQ35g1sZm/Rt3XyUsyo932B7t8XFcc7hFfiMgGrU1KASosKbN5FFczQ75x8PH4341XxG1ZTjuqsgM18+VBftMHCcPxKcE+lyOGfMBkF4jeYLqGx+NdgNxQNAdKnM7PwHGVayGHduBuf3nQwOcai3pM8uWMZcn8tHvfefGwrfSv2t94ZmXszIW3bmUUbf7XyD9pvuduDtWceSp0JIgFY8xZMomxTLAKxrGAzRDFMsWwjGeKZpLGCYDGR2iWeIYTNFM8FmimeIqh2uSZtckB0fOezuMbFkV1NMv2PQg10nv8fHNkTG+oLqG+m6smgBfM3+s+fYcJ5853OG7Yfa1SlACqQaFChW9/wCTON6GfBNSfZ0/UY+e0e17PxkL8Rvc7zepnmsHtNjAAKsCByFV9CTyl4/axbr3e3WnF/QVOossOrOe8ORvo9OsYpnN4XtfC4sOB4MQpH0MHjO3sGJSzZAa5Kp1MT0AqW5xStsz4SbqjsAwhPLdge1a58jIwVDscfPfYlgSdtq8LnpEyg7gg+RuGPJGauLCcJQdSHiYu3uGbJhIT5l+MA/iIU/DfS7mgZJh7f7VHD4S55n4VHexBqh17/KVkaUHy6Fjvkq7PKM77lzubO25PeSTzNxzAhQdV6h8o3K7kUwrntc4fDsclkOSevIAd2xMZw2Fm5u3/ZB+hnNvlVI6lV2drQa5n0/aUmE959P2nNx8Hf4j/wBx+gjk7N22Y8+r/wBo6fgPzNmfEQLFnv2HLrHDEKU6tyLqxqoVZquW/Oa/Z/2Nz8UdONiOd6nUAbGtjz/vD4z2L4nEjPlOkBinzYS24sfCN9J7x3iYvNDlxvZf03VnX7JJCoDz0Enz1n95uLzj9kK6rjD9MZAO1kAjegT3zb/qBrKfiChq8CSL9J1sUlwRycsWps0loBMC4LTUzCZostMnGdoYsYt8ija6uyfIDcxfCdpYcgJRw1CyBeobf08z9JDnG6vZahKro1s0UzTCvbOBtWlw2ldRq7ryrc94G4mbje3cSNo3dt7CUdNC995DyQq7KWOV1R0WMU7TiD2px2NSOin8Ro0NxdA30l5+3R7s5Uw5WxhghyadOMMdwpbo1AkA85k/U4vxGi9Pk8HVZ4lmnmeI9qXPyY1Xu1EsfsKmR/aLNd2g2qgu3nubuZS9dhXk1Xpch6/VJPFf+bzf/If+qf8A5kkf5HF4f2/Uv+0n5X8/ITi01QjOuw9f0gkr4Sy4HKc9SSR7WMrxBhBf9ovv2iPeRqZJSyxEWoIN1Daj8wMo5+6C+WzcHNVVkg4+GS7BYfb0m1F+NGDt8JB56bPPn9plOS+csODEppaQPZ6Bu2s9/C4A6BgretWR9Zi9pu0G4hMakAaSSSGJskf09PznN1CXqHfLlnlKLi+mQscU7SOfw7Mjr57eM9Xw3u7O9XyskGq/zOOCD/iNDgdTHglwTHNcjscXxK4lGkaiTQUN6zf2dWREYAiyNrPMGqni+KQ69QF0Bzrff+81cO7gCmIJ7mP26Xymv1m29E/TSXZ929lkyJhyVnXHaVWjUdg1UxbY2e6cnhu034jhciNmw53x5P8A1bF5lNdDdLuGFADlPkvE9oZnX3b5XKWDoLMV23GxPSL4LOcZvGxQkU2klbHcaO88agvqcjbn7aPT9tdrPwrM2Nka6wlWXX7sabLLZ2b4PpvPPZ/afN7/AN4G5UpUAAFVNkb3V/rE5Mxa9ZLjmLJY6qIB3/5GUiYjerGbsbjYeJIB3nqeST6dGShH5VjH9rMxYNqI0klNxt5mvig9qe1GbK/vi+hyTYx2qVt/7dlRzPSPw9m8Owsg2dtjYJ8BvCydhYT1b7j9pLx+ol/sCliXwcN+KdqBNiyaHIXzIHTyk4bj3wZUyYzpdGDqdrDDcGdo9kKotWJ8AL/UTncaxK6dIrUW00AQeV7HumeTFNR936mkZxb0ZuJ4sudZA1GyxoH4iTuYKLfxFqJPiT03v+co9SKGwFDTp8LJs953P0qZcz3IelciuxzIviZWPiGUBNbe7LKWSzoJ5WVurrrM6NHICf51mdKfSKTaMxMokTS2EfWJy4T0EmUWhpoXf8qSXoaVI2MtXll5CkJVi2IrHljw8UuIRl1KX/RMMGEBAHlCAlEh3LEEAQtMpIQQhiLAhKl3UtJkjNUpn2gOtdRKG8N2AxcpreQtyizDhsA1MGr/AElA2fIw7+kAIVg6a5yw1S/ewApciijRNb85uHbd819Zz23gNQ5D7zSMpR6YnFPs34e1SSQQJl47iFa/gAN3dD85ibGbPncNxYo/eN5pVTGoJO0Cmbp3yZMa1zF+cS2DulBCCZ5+bfas0pDx2fk56bFXsRvyguhHNSIeHMw5mugmpeNoN1s36TWMYNdtEtsxDLXOCuXf+80DidqIB8a85nd7I5TOT8MpDv8AVeIkhDh8XhJL9/4kLRkqXUq5YM86KCBl3vFw49gH3QolhCA2lJWIYFlhoAlY6jpgMBhKYvylo0e0Kg+Ky7iM1UPrMpGrqRv3S3J747e5CoZq3hFunjEB94evlJTCjUMndXKCct/aopXge8luYuI7XLLRNywZFhQZaMS+fgRFAbxqv03muPvYAaulRT+EJpRHjIexoEGS4IaUy9Zmig7gGDvKuKwopD0hSwwgO0HpDCki9UkixkEgMmqQR2AdyhKBlAyuQhyP0h8ogLL0zSMhUMvx9ISY6GzcoupYUCVYDWY+EVW/X8oQeQ5I20+xDBXjKZL8YOqXKckIBsW+whaen8EK4Kvcn2jLbHtFBTcdBYbxSSBMBTtLAMjmCMkyVDG6pNXOCjQekqxUWz0b25SmziiI7SD0EB+GHlNOMvgLRmSGx2kOCoDzHi0tlBg7QgLHSLVa5xiuvQSkvIFrj+8FsMMNI2SU1Gti2CMUqTXJMtFbP//Z"/>
          <p:cNvSpPr>
            <a:spLocks noChangeAspect="1" noChangeArrowheads="1"/>
          </p:cNvSpPr>
          <p:nvPr/>
        </p:nvSpPr>
        <p:spPr bwMode="auto">
          <a:xfrm>
            <a:off x="460375" y="-1485900"/>
            <a:ext cx="38004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74" name="Picture 50" descr="34m Beam Waveguide antenna at the Madrid Complex.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5928907"/>
            <a:ext cx="565953" cy="850144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http://www.jb.man.ac.uk/%7Epdiamond/Calendar_images/07_July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187" y="5914333"/>
            <a:ext cx="1279111" cy="85201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http://astronomy.snjr.net/blog/wp-content/uploads/2011/12/ulsan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654" y="1910056"/>
            <a:ext cx="585636" cy="878454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http://www.astro.sci.yamaguchi-u.ac.jp/eavn/photos/tamna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44" y="2350408"/>
            <a:ext cx="1005249" cy="66621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58" descr="data:image/jpeg;base64,/9j/4AAQSkZJRgABAQAAAQABAAD/2wCEAAkGBhISERUUExQWFBUVGBgYGRgYFxgdGBgaGhoYHBccGBgYGyYfGBsjGRgXHy8gJCcpLCwsFx4xNTAqNSYrLCkBCQoKDgwOFw8PFywcHBwpKSwpKSkpKSkpKSkpKSkpLCkpKSkpKSwpKSksLCwsKSksLCkpLCkpLCwsLCksLCkpLP/AABEIALcBFAMBIgACEQEDEQH/xAAcAAACAwEBAQEAAAAAAAAAAAADBAABAgUGBwj/xABAEAABAwIEAwYFAgQEBAcAAAABAAIRAyEEMUFREmFxBSKBkaHwBhOxweEy0QcUQvEVI1JyM2KSoiU0Q1OCsrP/xAAXAQEBAQEAAAAAAAAAAAAAAAAAAQID/8QAHREBAQEAAwEBAQEAAAAAAAAAAAERAiExEkFRYf/aAAwDAQACEQMRAD8A+TB3NWG9Sq+UR+6yQUQQElaNS1likwne/O6YDABkSpaANfrdZa+97rdWjAHvzQS7NagNIKjmDQ5IdBpOWiK6i4GBefqEC/zjKhqJ2j2d/qidIKt3CIsOkfdT6gSL0emCUcUmXLhfly6InGwDui91LQE0iNFYwxOnitMeSZmwjxzWy/e6m0BOF8fFaGFvkqq1siTN/JUaxnP3onYMKMaAdVXAAM43hAqVbb5e/RCNSRHmmKOWg6yoRbQShGrc2UDgriCgrJZlKpoAvOmq183wQZchPqQVdSqtNcCZPh6qgTqyyagTLy25ifNRsRl9PsmgALY2WhUyAWnUtAsCkeiCjUKyWnOCj8JiyE6YvKDDnqmtMxCNTp3korcuv0UtwAbSI6q4joiDVa+TOeyzoA5x6KIjKJKiaL+TrJ80ZtEtuTmi0xlz6SrrkEWTQuxve3n2UUgiYvMe/eywxjRc8/CdloGHWGkjb83RSteroc1vD4biBJsNMlK0Ewc/ewR/lgAAHIH63WtyIzQoBuTvsjVanDlGfv7Jd1UXO+Ss1B7zUxROM8UHM9UUUxymyWNQTlkiMc7a56T4qUbL5mwyQqby7MCFDI1+/lClOmBnc+/2QabVtbW2aDWqR3SEd1UiwaABFgB7lY/WBa31SBcmWiM4Vz5+8k3TFzAGtvKDyVNojUDIaTKuhcMmYG0n3utcLZtb6nxKNTAaIFpKw5rBPKN1NQBzm7e+i3SoA30mcvcIvA1uXqVipXla1Wj5eA9iyE8dLp/sbsHEYyoKdCm6o46AWAnNxNmjmSF7THfwR7QZRNRpoveBJptc7i5wXNDSQOd75oPnZot+nvqoYGQATHabBSqFhaZZbvAgkjMwcpMnpCw50iYnw+6IgyusODeqqq5xy39FprCG31+qgwTsqO4WuMTay1U6jwVGeI9Qo8G19Mlb2khDgwT4dUBS1E4RfXTyQ3CBbREBAKxRT2/bVDLYnWVOIGw3WOMcQSQEpNDRBmeRUQ3VSFEwMPE28PVZcYgDIqF+xQwDM7XWlaqUZGpJ52HVEJAE7ewo51/XwWWv05W3UC4qHinZG4syTax/CjWi8St1WsOnqroE50Rby21nqh4cFxN4CYYwToPFRzgBAAE7bpowcOG3k3RWOAuB59QhFjiTt+Fl4Mi+W19bp6hh17WAU+ZEzvbVL1HkX980MvkyJJyCYD1KhzQnvMCT4DRVVy/KG+pZWQEoVHDSxsjmrH1HmlcPUM7xoUVlMvuRI/ZLBpriRbLVE4wM+vkUKowtBjKfRC4t9LmEwGqu8V2PhL4WrY/EMo0Wxq6oQeFjRm4/Yam3Mc/s/Bvr1W06bS5zy0NEZuJgDz+kr9N/BHwjT7PwwpiDUdDqrwP1O5f8oyA8cyUDPwx8LUMBRFKg2Bm5x/W93+px16ZDRdeFaFiq4Yxzzk1pJ6ASVVfIvi/sVmIwlUloNSmHljoHEOEnuzq0gRGWRXyM4fUmAIPv0X3XENjCuJMywnxI9blfEe18OadZ7bxxSANjcfstc4jmuJBM5LQfIJyiyOW8QmMtwqY3hb1AN91z0CeziINxK24iM/FUa4IIFtP7eSpuGMguIgXjqqMPqeG9lG0yRxaZ+/FMVKYyMHTO5trHVDGXCDEbdbpolIzHvJaqC8rQkmQMpj6LREcz0WQqBB6+nsLBPeTXFOlumaA+ncnXZUEZSlRbsLbKLKrNrKvmAbe+SuAJJjKyFSpyZ2+vitDdEFxn+n6mwhbqM1jL3K0alwBl7/CpzgDvYKAHEL7H6quK06jTbb6K8S+xA6+JzSYqRbzW4grKpEwrbWJ93PJCDkWiwOJ8dVaGjUiNfd/qhlpPleYstPqAEQJMRbT3ZTgd1P28dlgZLCc7SRG191r5cESZj35R9UT+ScN8tlKjCBqPvp5pqgVKZdlCWqUnDRdKhSdwiRw6m5CKGAA5c8459U+sHGY2V1KbiGC2iIKTSZDRlmdwlq9flFuUK7o1UqDLTbkh1WyJ4ZA8gOe1yoaBid/6deq9z/CX4UOLxnzajYoUAHugmHE/oad794jZvNB7j+E/wA3DU24yu2MQ8EtDsqbHARII/wCIRM7B0br6M3tBsx3j0CWwtAVCeKeFsQDptfoOq6jaYAgWQLDEd6YdcREeM5rm/FmOLcOWgXqODOcG7v8AtBXYq5tPP6grxnxPjfmYrhaZbRbEacboJ8QIHiVqTscXtzEAUYH9RAjlmfovmPxTR/zARqPp/de87bxYc7h/0D1PsLwnxab0+pHnH4V5eI4pF7ZCPC10Oqw7HX0WhEDohGpvrb34rhFDa28GIJi2fvRXXdeJjiF9YjJUDBBP2VVDJm0X/Hqtgdd43klYPEDJsiGoSSGjICT/AHQGuJJmTZaiHKMmCDl4fdbdM59YurwbQGbzc8vJSnwmbW8LysKGXaRJUo05JkZIzGNbnn4IJqCTHkqCPqAa+/JRKETqomI002KvDvgzfmIRm4ETd3Pr+yO1jG+BuLpqlXg7Xy/ayv5BNjA/CcNfkI0sPNZa2TJ02np4qaOc6g6AYz2V08LxEQ0n6TzXT4xrNshpyKHUeTF+v3V+qANwDJzOU8vVbZhmNggEnef7KmEgRI4uvl7CC2rbnffT8J2G+6IMASp/MbCJ93SVOrJuLe8lVbEmffvJPkPfzmWRPuEVtVwFzGa51JtuI9RcIlKsHEcr+qlgaiQZuZzKxUMCLnXce/3QH1HQcgPz5FBNd2mQVkB5P6Rc9P3RqQIBtM5nTK/3S1HEk66eHii4eoSIDbCY293SoJXABHKOnvNfcv4S9jmnhWkgzW4nmf8ASRDLbcIBH+5fGeyOxnV6tKk0d6o8NEkWJIi2wmei/TmB7NZhxTZTEMawMA2DQAPGwRYewzQG2EIqExvDbRFWhz+3e0m0KDqrv6YgbkkAC25XzcVuBrqhNyS87FxMnzJXV+OO3PmVxQb+indxBzftGzQfM8l5DtTF5NabC525D7rUCtasXEk5kklLD4fZi5D+JoAJa8HI7EGx/Cp1WeS6H+IGhRJtkYB/1HIDxhaR4XtXsl+HMOu0zwuGTtxyK5Uza3L8L6DUaMTh+E2JAvq1w9+RXisXgqbQT8wPI0a1w8ZIj1XKzKoNVoAA2kFDpMi5sPforqAcIN7+7rBqEmwJAkaeCzAxUptiPE80t/LjIHS09UcgRJnn795KxhrSfT0t5qzoaw1PhG058/f3U4Os7fhQTw8jpOZ9lSRaJ7vP6qIA5wnh10MnNb+QIzg20WMQ/Uee5+6zVdIG8euZVGqjWz+yiTLlFcHQJJ0sfwsWF+u/9lTqpmP7LFSuY6rMinWAxtYZ/ZZaTECTG0pJryIbf39s0YYkzABty92VwFLXcNxpbw19FTuLXunqPYyQRVIuT4/3Rqcm4NlBmkJAJ3Ox8tvyhMwxN4zMD+yZpECD+o5T+wQ34ol9gTCu/wAGHUnwAI228QeaAzBmRI9QmBiHmSBf0yCYpMMSMyNE2wYGBaSZJ8LAeefkrGCZMCbHf8Ioo3ufytMoyRe3P9uqxtCrsGCYmAPeeqpmDbF3EgmxAiEwMNBmbSicImLR79+Kv0Bs7OZOU5WvujcFhbhA9FYgT08PdliobZXjdZ0e7/g32V83tAPN20Kbn/8AyMMb/wDZx8F92eyQvlH8AqRLMXUMXdSZ/wBIeT6uHkvrS6SdALa3FkDG5EfW643xZ23/AC9EhpmrUltNo31cRmQM/JdTtTtOnh6TqlQw1o8SdANyV8f7X+J3Ymo6o8BujQSSGt0A0nUmM+gWgKs51Jhc+7uZHE4ncDc3OS8/UrySSbnNaxuOc8xk0ZW8zzSOIxXDqrqOhhXyb5dPumMVUFQOEd1t52MEzbOFyKuMLBLLk5CfryW6VV4oHiIHECC69zrZXQTs/FcJgH9TmzBEWAv428AV57tQS9z2gAumwgi+ZEjmSrOKLahAN8pG48Yy8pSfGXk8RiPoFi8tVtlPu94ZQIzmOuYQu7kBE35LIkDOZ2/ZaqB2gm0ez5LILx90Rne8SPdlXzgWwdpNtlTqhaAP38VoAm7mxt7F/JAsHSTBy3+yJSqtEw241OXMwlaroNsuawXmL2keYWsQzUqNLp2y/ssFkCfeaxXIEARYaZdZlNYbCyBJsRvmpegg6kdAVF2P5YK1PuBQuOZge7LQwzSS7RaFEZlae3TrCmqttIXsBYTKH87kDNlbn25kXQGteP6c75ZKwM0GjPhudb/urqVrwBbIeGiqgZbMb9OqHWrgHLpaxU/QUMAFvFWxm9zfwFs0k6ve6LTne3v0VwPtn3EKPqJAYl2QK388ag8/upgZFSd1vbZKtqXjILfzoF0UcOV/PjlYeuaRGIjdR+K1Av79VMDXztNfVDxFLvZn3+JWab5HETfID9/RYxNUTEA9Z95JIj6x/Abt1jH18O9wa6oWPpzA4iAQ8DcxwkDYHZfU+3PibD4RnFWeAdGi73cg0XX5UpVyBaZAmR9zot0e3KgN5d/uJPrmt7R9H+J/i6pjanE7u02zwMGnM7u5rhVu0WtB4iMre+i8riO2qjv6g3k0H7pKrWnOSdynY9BV7dBnhjS5y6AalZ7PxHG8giSAbmIINohefFWPf75Lt9kYymwnjJBvpIvB0vaNkDeFwhDjJtNhovR02NDGAxlrv4pFmGBuLj7aJrG1m0mBxcWgwLbrfH/R5XtCiGVHRAbcC2UE52z65rnPomJEwXGOYGosuhjcVxuk5zHjkDztPqlXVeIQXGwub6A2HILnoWbTdIMHNNVMSMgTO8WS4N5u7pp196qn5A6DIx09EBabnXvltGfvqhucHETImwGXmtV6bv6RNr+5R6VSANDGt4+hUQA9mjiBvAuZ66R4rGMg92I2ytGk9PonWUyQZMnL3dYfSE5zr5ZfZZ+uxjCYcMbLok5ZQM91plczE28I5+CziLiABEWuIyOnmgNpvItHiR/dPfQ0ST+mw5QosDCOO3mopgUY9x0y+6YdSJI0G+61T6X169NFdYzeNPfitaqziohsHKyWfjjNzrfmsV2Scjz2QCxakgbbi3F0C/u62HPFT5bTZ7mgi4Dr92RaYkx1Q+zWGXHQCJ67eqZwTScRR177BbLMKfo59YHjIMC5GsZ+aaqUYgNMkjS489k5i+yeKq4if1Gf+o/lSqRx3G4G/XknLl30OPwuvEmM4GSOabmxOonp1B6r6j8M4mn/AC3E1raYbPEBETvuZtne64vYHanHi+9AFXiBBFi68Z6/utX2QeHNtZWRV3X2up2XRP6qVM9WMP2SlT4Xwjs8PS8Gx9IW/kfHC+dgtMkr6xV+CMCf/QA6OqD6OS5/h7hNA9vSoY9QU+R8tqOIMSi1aoJhv9wBvHJfQ6/8NcMZPzKw5lzD9WLz/anw7hqMBmIL3NJsGtMdSDF8t1LBwalQxABGWZy+2muyUrg5kAcwc11MSWxw3uM/PTToubXoA/pMmdgP7BYgBOxReEnJUMG/iAiSVsscDAF1sCDZMa7LpYTCuqODGklxIAANvAHwROwOyn1i8NniHDbrxGSZsBw+q+h/Cv8AD+tQLq1Wn3o7pAJABzMxEqX0BZ2cKdNrB/SAJ+vquD8RYiGhriM/p42z2Xc+KO0/kdwfqcJBGl9fTzXjMXVLnODoM3MRmeiW/g5z2TO9ySRGv9kvWIBgec2PTwKefiDEwRO+2Q+qC+t3Ryi8TOXlCgT+YtBxhEHARJt9SqpURwkwZyAVDeDqtAibnM/ZHdi7kG4H35BcqoxwMGynzDus/OjoYvFhsADSdo8BqkXViViuZOhnZSmbZJJiN065GUp6mTF9c5z6pagxpbfPly2C21oAG+u98rJVHNc6W8CogtqRoD1kqKYMh9zGZRqNNxAhpB02Pv7LBfwwc/2T7cTLQ4CIzHS33WbcgDVol0Mm0b87ouH7FLoZqQXaZRIkkwEo/ElkGSLex4hWMbJE6EHyP0Ck0O1cAaQ4AAQDLu9M3tlnNskPs3EtZiKRf+gOBcBGX72R8ZjeIyLcV/fj9Vznskw0mPIbH1U43vR2u0e0mh7jSEA/vNpvcmfuuHiCXGdv3096LdSnxEOkCTEC/SxN/FSkNDbW83zK1J+jp9i9pvpsqsza5oF755QZtA0yQsJjnU6gqC5afCZvl7ukqWKAyja1vqr/AMQFyRr6Qne6PptL4jY5rXMDnBwBtFp3mLyiUfiFjntpgPLnENAAa4ycv0ulfMD2keGBMHSbGPot9ldtOp1BUlzSCC0tzaRcRNs+S6zlo+yNov4XOLHtDYJL2PbmQBAc0cRkjKV5/t7tmvSaCykOF08NRxB4osS1gPPXyXa7G+KqFSmHV64dTdI4XATIIjuCXaLzvafbNKpSoUwwvFIVA4HutPEe7BzsOSstV5LtLtDE1nQ95I2kAT0sNlir2S4M47xYTpNrTEHOY5LtnENybSpt8C4+bjHoksfT42wXR5AZRkBATlNR5xzyJmxg5+9kuGOjiGpzTNUd6M503OXgthk8DT3RMnpNtbHkuYC2pEkmTH415rWHdBkwZv4fvkoMLxPs0uaGl2WgG23LwlMUeBzmkghhItnOUTEEA5+CBv4W7SrUKjn0XtZxt4XBzWuY/wD0hweC2JIK+74bAYxtJrqbKDuKHd0upuMgEy1rg2Zm4N5yC/PnzCHQIYG5GBnp/ugxvqv0p2Hi6dXs5vyn8QFAN/5h3I7wzBsscqsfD/j/ABlati6nG0hzYYQS4kcOYuSYmT4ry7q4B4Y1AmfQzny5rq/EDCyqQGFrobbeWiSCdDM+I8OVRw5NxYxcnIZxfLSPFa4+IXqVDlxcR88tPQFZxLI4ZEC1vKT1/ZboO4XEuDXQ1+up7uYzsdELGtd3eIZi2frsVsCHecAJva/uyO13ywSc5H59FrDUiL8MDOY+nmmWYcTc3F401hLYhX5BdfhdJvf0uUs+kZIvIztkuswniN5j69PeSt5IPd4STnb77LP1Vcfg2RqGDcTERIz/ALLTzLj+kTnOSZwFUwdYcPfRW24BVMFw3HeiOXVZqtcbwQfY99UzXr/pkwfeqBUrlwiY+pUloA2meY8fyoiH5jrjpnCi0CVGuIBMaGPoiUqjiQ0xl5b+CJ8zYZqi1oPFH4XPEK1ySI1FvfmlbprEubnmCckp+o2F1uKI7EmOituIm3v6rNBnFbWN0VvZzuKNNSBZXpBGVtZuPKeXqturXzBJtba3mhjBkEyTwti9o/JSlW7jE65/hTqqbLh3zIJNoix8IsgcRiIt4/U/sgMqELTbnZXAwGw3bc5whUs9+qeoNa1veMk7ZWSdfMuyv55zf9lJR2MP2yWNgx1j3K6h7UoS0Nc+u4gExNNgJ0Pd4jHVeSZOtuqJSxQBtIW5R6kY91QtPC1re9IbOmUkkkpXF/1jdwNosIjxv9Urh+0AQIzEk7T7Poh4isOLLP35qcr+AbXd65HLqqbR7x4gIg2J9feyEWOIsDOdvrOidDiL6QJJzJ6dZXO3BdNwFy5xnu5/05wNhKTfVjKTnptp9EWrUhokRBy38FqliSAHNsB6kqT+g/Z3yx3ncL4u1veniBFiQOEZzGw3Xbw3xjVw9QvYeEuHCQCYIvmJg56yvP1MQTNonuwJG2cdAhYlkghpBj6nPos3jLdo6mN7fq1Q01HF4aABxd4AbXkRbLkElVZDCKYguiQNdUl/LvDQJBnnkfvqi/MIEHIWt78FczwKURxOJmC245kFdLjHCDAkE3gedsrJLD0e/wAQEAanLNMGsNINyR72havYLVxH9I0y8N0Ks6+VyJ006eCzRr94iPEnTkg5mdJISQbc0tiNd9M/BbeYEkT9LjZEaZB1At+6G+oDYjMoEXVSNAfBMU6h/wCJI6ePJEqAOkeMfnol65DSABkI9IPiteiq+IkfpF9YVUMOXXkAQfS2SlepLc9QI5RbJMNxA4QBaRH7p54Nvpi0SYG/MqJb5x0mytZyg73nMNOuogIb6zgLi0enNaZU8Y8lmo4bE8uunTktIWJvZEYCGOA5T+y0WgTxXMR06IfzASABA15qjWGolpmRytKedXIkgSDYbk+/qli5udum/JW3FMdPFYH0Kl7GzX47uFhcDT85LNZrXZnbLbZDfiWuIkWGgWK2IDrgfumC3YOSA0Z55W9i6Y/lhAkQL33zjNBoYhxgC8eymZsJEmxzS6LNO3dMxGfvPNVXwYcBfy067qx4CAbDOfwlf5oRYAEzc38lFNCgDlpvp6dClq+BuTY30OQQ2YxwGfMrP804mYsrJQdjHNAjPaNEOhhi+STEEDz6IBxV10cMHBpDovcX8h1S9DVGmeLO0GOe3irFxDuuvSx0S1HFHiIcM79MvJG/mDJEZ3OfjA3hYsoxiKoPPXfSB0WXultgR0FrozcNYkyM+7aT+ZyW6lABobOVzrvZNgSpVyXTcnP91s4kTJ335+/NGdTbo3QRPS/olqtFoyIEC+ed/WFroWHOqECYAnIGbfdbZh4AJFxrsDlN7L1H8GT/AOMYfpW//Gour8dUm4bs+izAVm1MOKz2YmqyQ52KZHDxn/QBJYBIsDJsTcHhQcxqDleZ5j0WK7CI0vGVp1H4X1qlhKdbHYftdzf8k4Q4uodBWoNFNzdp4/lxuWlTsTGMxXZVOhiIntDFYkCpfuV5NSk6IyNQBvQ9UwfJaboI02m3jz/C06sJJix9Y6r1f8T8G+nS7MY9pY9mDa1zSLghxkHxCY/h3TpdoUj2dinFrabjiKDxdzGgj+Zp5yGvaSeTpN7BXB43DnuxDjP/AHE7b32UxodTIa5padiCPQ3XvuxPiI4ir2njqbQ12GwoZg2QP8imSWMLBk0tYJPNzt0vTxFTGdjuqYpzqtbDY2k2lUeS55bU4OJnGTLhfijkNkweD+cZiDxbR5WzyWMPRfUJaxrnuI/paSY6ASvvPbGDbi+2KVamyK2AxNOlWAkl1CpT46dQ/wC2o57TtK8H2Z29SZTx2FGKOArvxr6rcQOMNexrnN+U+pS77ADLpyv1VweBDO9wlpkaRdHbR/5XAE6g8sgvqfw0zFt7XqHGPptqf4dULcRSEtqMHCGV+Jt6jonvQCeECMl5rs/tStV7R7PY7tB2OYMTRdf54DCKjBlXaJJBNxOqlg8WWDSfLIqLp/GtQf4jjM//ADNfU/8AuO2Vpg5VM81HxeSVSiABqTmpTb3hOSpRVHSpVWieen7JXiDXQROo6KKKQGfXA4ZYJiRb3sl6VOZOlzbkoogIykQJnMXgZBMmoGAEgxkL6woop6AnEkzwmPD3Cy7Dm8v8x0UUS9Kwy2cWspVqkW0KpRUDw1LiNoldMUIABAtrJzH0CiizyvYFWc0Q7h/VOq3QZeQ3LK45Zz0KtRS+AtTIAaWB8p+qDJJEc4A31z5KKKQBr4riNsp8fx+EvUBJudbqKLcHT+GO334DE08TTa17qfEA108J4muaZgg5OJV9kdvVKNDE0OFtSlimhrmunuvaZZUbBEObpvaclFFdD9L4yxFPsx/Z4A+U9/FxSeICWucwXjhLhxeJGq57/ieqcJRwsANo1X1WvE8fE/nMWzCiisDfxl8Z1+0qlJ1drWupU+DuSOK8lxkkAmdEn8Ndv1MDXNamxrnFlSnDpiHiCbEGclFEBPh34kdgXF7GNqNqU3UqjHyWVabgOJroII6jbwTPaPxoatOnh6NBmGw9Op835bHPcX1IjiqPeZMCwFoHhEUT8DeF/ihiaXaVTHtazjqjhfS73yy2GgazYsaZ36pPCfG3+VUo4nDU8TRfWdiA0uqU3U6j54ix9MzwkGIMqKKh7DfxIr/zYr/JpfLbhzhG0e/8tlGP0gh3ETb9ROvSAU/iKkypRqUMHSovo1GVAW1K7uLgMhrhUqOsTGV+aiizRw+1cUcRXq1niHVaj6hDf0gvcXECbwJ1VKKJqP/Z"/>
          <p:cNvSpPr>
            <a:spLocks noChangeAspect="1" noChangeArrowheads="1"/>
          </p:cNvSpPr>
          <p:nvPr/>
        </p:nvSpPr>
        <p:spPr bwMode="auto">
          <a:xfrm>
            <a:off x="155575" y="-1790700"/>
            <a:ext cx="5638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84" name="Picture 60" descr="http://www.astro.sci.yamaguchi-u.ac.jp/eavn/photos/yonsei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583" y="2349283"/>
            <a:ext cx="1005249" cy="667336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 descr="http://photos.wikimapia.org/p/00/00/10/63/37_big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491" y="1872909"/>
            <a:ext cx="612334" cy="94371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http://upload.wikimedia.org/wikipedia/commons/2/28/70-%D0%BC_%D0%B0%D0%BD%D1%82%D0%B5%D0%BD%D0%BD%D0%B0_%D0%9F-2500_%28%D0%A0%D0%A2-70%29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261" y="4676919"/>
            <a:ext cx="827155" cy="124073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66" descr="data:image/jpeg;base64,/9j/4AAQSkZJRgABAQAAAQABAAD/2wCEAAkGBxQSEBQUEhQVFBQUFhQVFBQUFRQUFBQUFhQWGBQXFBUYHCggGBolGxcUITEhJSkrLi4uFx8zODMsNygtLisBCgoKDg0OFxAQGiwkHCQsLCwsLCwsLCwsLCwsLCwsLCwsLCwsLCwsLCwsLCwsLCwsLCwsLCwsLCwsLCwsLCwsLP/AABEIAMIBAwMBIgACEQEDEQH/xAAbAAACAwEBAQAAAAAAAAAAAAAAAQIDBAUGB//EAD4QAAEDAgMFBgQDBgcAAwAAAAEAAhEhMQMSQQRRYXGBBRMikaHwMrHB0UKy4RQjM1Jy8QZigpKis8IVc4P/xAAZAQEBAQEBAQAAAAAAAAAAAAAAAQIDBAX/xAAkEQEBAQABBQACAQUAAAAAAAAAEQECAxIhMUFRgWEEIjJCcf/aAAwDAQACEQMRAD8A6kIU4RlXvrhEE1LKgtSkRlNGVEIgQmhFKEQmmginCcIQRTBThGVVEgU1ABSBWdxqpBSUUw5SKCFAhTlJwTBEhRhSQtMoQiFNEKojCApQhAk0k0CQE4RCACaSaKvwzRCWHZNRplQpZUZVKiMIhShEIiMIhShEIIwnCcIhAoQnCIVCTThEJQoRCcJoIq7ZdnL3ho1udABUk8gq13eytnyszEVxIjTw5hAG505Xf7evPqdTs41rjxuuRtOzljiDbQ/caFVQu5jhpJBBplmQYM2iD1sKA7lxLLHS6m8s8+2ufGEghSBUl1ZUkIVpYoFquam4ihNCqEiEwhVCRCklCBQhShKEAhEIQXYdkJYdk0Wq8qIUoTXLNbQhKFbCRCUiqEoVsJZUqRXCFZlShWpEEKcIhKRCEKcIhWpEUKUIhWkX7BghzwHfDIzHhIEdSQOs6Lu5zUS3MBBg0zChoNP1XM2VmVh4nK8GAZI8N7RfqVq0m5ZQyRIdFTS1iZC+f1+p3cvHx6enxmJPfoQDlnxGLkWFLSPquJjjxHmV3HDcQSWlxiQbGD86aSuPtnxk74+30XT+m3yz1fShWAyq0wvZuVwzU4QQm2qCFlpWQlCkQlC1msowmnCIVCQmnCBIThCBQhNCgtw7ITwxRJCiEZEApyvPldkYSVoKCxO4iuEQp5EoVqREhKFajKncRVCMqsyp5E7kjmdp7Z3TaNLjug/QSfRUbDtfeYjxmMtiWwYG6DZaO1mVZvMtBPwgmIJVfYXZxwWeMgvdMneSamTE6eSl2rGwT/ep+inhCsEQNDOugUyz39lQMaTaRSDurU/JTqdTt4nHjdbmPMuLgCR4NBmJBhwjcVZgPgw4iG5muNKkVPWY5gQslhnkQ3wAyamPFQVMCI/qFlq2dwIDRQtBdJjM6kGv4SI8tV4NelvbhfhJrQkg2GUT74gqnH7Ofi4kMEnJN4FNxO+QrsLaIbL3ERQzmNARFKgz9J1WtmMcDZnEgh+IARwa6YjpXm5deny3jtxjlleYc2DCUKBxCBQTpeFoxGFpINCKEL3cOpnJ594RAKYUYQFrUMtUYUwUEKZorhEKSS3UhIThEJUJCcIhFKEQmAmGqUWYdklbhtohKsUhPKqZUpXHtbqyFIFVh6Yek1atBThQDlIFYUiEBSThKIoCcIhKAibqgNymNDQH6H6K9JzZEG30Sqy7c7IBFyYFYpqeNFlYNG0mgqZ0JofnCzvxMzswMwS1s18INzIj6q4NpmmIgZi6tqkV3buK83U5XWuORpbiFnwigNoFRAMkeZ+y04UBre7kxUjNAbEmZFXAV3RqbLDibQSAC0PbUAWLoIiw3/JTwHNaJlzjWQ01Goq2QR4hZc23peztn77Ea2kVfiZcuWKZRNZmPnuUu0cbvHOAMtaHMbukeJpjoR5LzfYvaD24xDsQNa+oI8IAj4IFCIArG8ru4TYIcLGah0g18JMXkiDz3yu3HZjO44WS/CVpLi4CbgAeVBPIQOgUMQ+IxQaKeHK309nJnlnhHKiFYQiF6a5RXCalCIVpEIShThKEqRCEQpwkrURhOE0wUoUJoSQX4dkJYdk0isSaSazQSmkmgcqQcoIQWB6kMRVAolZ3MWtAepBZpUg5Z3i13L4WDtbHysyg+J9N0DU/TqtPeLzG27X3uITIiQ1oNSGifFlsNTXeNy587mNZNTYeN9LkDfEfXRaTtJGXLUWBIbEeLdpyd0WLDxXkEDWQKNcACLgRGt6inGVbhOfmIc4gA0DXwDaZyneNy4RtpbjOLcsAaEQ4GvKwG6sV3K3NkBdhuLSfCA2QeJJm0UWbFxDIGaRQAkg04lWgZjeQBlHviSkKyHYcJz4e1tWzmMCTbmvQdn7a5jMoDBhgQBEhpgDwiZA1pPJcl4gidREUmr5OlDA1hWNdwgcYNNOSvsdt+xPLTiNfhPBFpLXzNRkOonrIUcKo96LBs+0uZ8JpuNVMYriRlgEloJMkXAkib8Vvj486mtxSKGmia71gkJohWpCRCaSUIhKE5RK1U0oQmkUQikpJK1FuHZCeHZCUYk1FMLGa1DQhCVIaEk1aQJpJqVYEIQlSOb29tWTDyi7/AA/6fxG+6nVeZZLjAMT8NgecDWd3BdntPYMTExi5wIwwIblhxjWm8mfRPZdlFWsbMUdpJikk1FDP6rjzu63x8YpwW5SA90gQYLpyg8NefHitWC0vFGlxNXTVszM7h6mtlt2bs+Gw85pqQKA0iu+y3NEWV48F3k4u09mlrQZLjNgJDazTXh1UAS1pkFsa2rX5Lt4j4BJ0XNfaXNkHiBNawTMHipy45nozVOQx4Wk8q9fe5RLC1wJmkiJ3xceV1ow8UzAMAwBWsVgF0VPHVaHMII06D7cViZ7Wsb9qymMrzuhpIPLetGxbYS9rW4bpzNJkEQJFSNBUeakzDcC0UFyN1opSlF1dhw/3jQQBIFuQdJ8hKu4ZpApqqE12jFWIVcpyqVNJRlOUAknKjiTBihgwSJAOhI1RDQsvZeJiOwwcWM8uBy2o4jQkGy1K5pAhNCtIsw7IUsOyFLhGCEKpuO02Ksa6bLnnKtbiSEpRKtEkJNcDUVB1FQeqcpQ0JJpSBCEJQIQmlIELNtG2tY7L+IiRu4dKFZNn7SLwRlhwkOgzB5clO5I1Yjg51fhbfidyv27AY1jYdmdBLgIyND6taN5vPlorcY/s2HADXYr5Dp8QwmkHMBveRQnQU3rk4mOSZMGNKgHnBWLWluwYIItpTpdb3YILWgGZ10AmrXbjMAGxnRcXC7ca3FGE1gzRI/iFp8Oaa4kb9Lrdg9qYjc0ZIe3K5pYMpG6FJFaMRhiLOafULVsri54c00hoIgaty33yfRJzAGsdmDsN48GLaCKOw8XcQaA6a0jLTsre72lzSTUYRDSTlzF2Y+HfS+7mm7cM9rJQgmtLaJLrWYaEISkNCSaVIEIQlIxdj/wv/wBMb/uetyw9in91/rxv+563SmasCEk0ovwrJIw7IU7h81ZtZgjKR8QBmI/l6WsvT9iudkg2oQdDO73qvIsDgWyZioE21oOJnzXa2LtUYbcrRJ4kU91Xm48sza09OiV53D7ZJd8VLGRSRujzUNs7WcZAtleKayDvXXOpUejwT4W8h8lOV57Y+3WsGXFJuYIBdAnWBSKLvvJb8TXCaVEfNazlhBimlDFW/mAUwfNc/b9tAYYuMp/5BYOye0S95cSIPh1njSaVV3R6CUSqTjBN2O0apRchZmbawx4hJggTWDZUdpdr4WA2XuAJs2QHO5A3080oxdp7FOPhlhDS98OmSDURYUJmPst2EO7Y4YeGwuMBpfOVgnxEAXNgN3SD5s/4jD3NLyGFpzNIBkVoWmLGJvuXS2H/ABDgYgxG4mKGmW5HAltz4qkZWgAgxlE1AKzpjo4mMXNbmADhcAyLaGFj2dr8vjLS6vwggRpdXbb2vsYLiMVpbNAx7nUJpEG3FeZxe0A7EfkxnFoc7L43DwzSnKFSPQNwBSglooYr7+6taF5n9sM/xnN4l7vrzV+2do93heDF715gl7cRjm4dRR0zWTGlkpHt+z+0WNZldLmPnO2KzJhzZ/EBHOxWL9oIxwWElrGsLQ4VHicYm5bemi4X/wAiHNblIBrQuIqYyxlI1dSZ9Ff2P2gxmO3vnDI8AS5zwGyXlpLpFKandyOPCvRsdIBUlVtPbOxtxHMbiMLAwFmJ3gHiqTmzERSNDqaUVY2q9JImgIM7omBVa7sIvz3vQwo4eJLiOCq72hMETWDEigvBITw8ZoIEHhYV4qUW4J8LeQ+SslYBteVrJBMhtQCQPDruV7sYxSvK8cpWqjRKJWc43GPIfNQdiwJkU/zDyCUV9hH9z/rxf+162vfQ1XF7GxG9wSXRBxCZqYzuM8VDZ+0WYziGSMpAmgnNIoNKC5Uo7mG+SazY8pT75ubLmGb+WRPldUZmsArJIhoJAJjQDVed2jbAH5iwtNS8k5CDIkw1xM2qD+EaCEs9j2WHZC87h/4nwWgAujg4uLuEww/Mpqd+D5/sG0EukmB1DeZE8F1HY+FRxcBlMXnQAT1CpwdsZMFxIPv306D8ZtPERXrHv5rhuXVmI7LtIOKRTKTv8PMehWvaNpblNuU3rXXgs2JiskGSRrT6qJ2vDII8QvcGCCItz91o7btJivE2hocwRLi3DLiSL5G33Gx4zxXf2rtE4jW5jGXxAtOW2hrwXCOIyklwIZhgmJE5BFZ3KJdh1BcTI3e/cK8uNTPTo4+0tIBzOrSjjuFwUsFjWmQ8iTvAItu0ssDHYdg49Geqse/DmjjP9JqeNlJv8rMbdu7Qc0RncZJoCZsacRUX3c5tZtJLYkgE1+KlOBtVczExGZaP8hbmZVbsVp/HB1oRbeFZu4RtxyZ/iOF/h8xBmfVLE7PDj4sR5oCS4yY0jzWZjsMfimdTN91/cqT8mmJHDKSI/up/d+UmLdm2drm4ZcZIBAkmI7x8U6q5+xMMQQDXlxJAIlYsBoLWS8CWn87oTyBh8TwZvBk8IjQ/VNt9pmL8Hs8VDnB1bAZayeM6q9mxsbJAbS9J+ax4eOw/iIPWszpPJINAu8ReTLTX36KbnLferG9mHhmYDDxgfOFzO0tqDD4a7xUGR0FOSmWEEAOGvXjPsKD9la41dJAqBetNeacczN8kHZ+O51YgCIiZmeBkWPpwXTwMZ5ADXQRMkCZBJvWYqsjcLKBWgBkVMz1Tw6GZ6jnrVXd9wjXtWM7usYFxMhw4H92JJqrsLGIfOfL+6Fy6tbUXO2p/7vEktjK6BANxYJ97ysB8N6Cnqs5x8JPLsjbXaONxqq37W64cZ/X+y54OXfP9JmlaVRjPJEV6giPXn7vnOM32vae24MkECtRXWY+xS2U4jXCC6AQSAT4qg1i/9lU15oK7zeOisJimau7xA9V1zdzIsxvdtuJBqQa18O6mnuVH9pe6Yc7iBAjdosn7O64rpQm+n18kv2Z/8v8Aymnmk38nbizZsV3dirvxfy/zunRW4e2OEfFu/DRYMJn7rDOZpkGakEHMTWnEeSlldy3yTHVXf+nbi3btqeX4Rk5m94RJEiWHUWsFzdu2l5+J15rSZr6SnjxnaLHxzQ/yO3/JYsXDdMtJIgukTQDjyWsxM8a14e0ugeP/AJO+iaytOIBEgcHZARzBrKFncabxs43+qkcAe/dVYC3dXib7/f6KbchsBWJvQ8fe5WtRnOCOFfY+qjiYIg8JrXj7900+Hd/tJrWN25V44Aa6gsQP9s0EUv6FWkQ7kEDflZx/AIS7oTp1WhjQQ2Ro3gZDRHSyBGg8vLpKlTM8M3dtpbf1Usgjrx4e/JWC1QKCBQilzFOfs1WWhoB5VpfdMn3WbVisMB3eRt7Cfc8vJac3+XeaRSu6eFJQ0AmgudCPK8e/JSM5ZS4r03KPdCdPQ68TwV8RvtMUkUEZq609KXSc3gbTypaQb2px85SM+EyWMpNCNP5nKQw/f2hT2UThsobcKy40PD3ysDKcT+pueqtTM8KTgHf6JdxqIgaxPH7K/LwpvoJ68hdSbhAk/EORA/vX3qpvKEZDgUinkoDZI9dB106LW7Bi53xHAwda/ND9loDJqY4/OD6J3EZhgEa2reNeEbvVDway4wL1p1nr7tacLnfWN39k+7Oh32Hyrv03+lpGXGBDXQ4wQflwPum9Txr1MAga0tuRjN8Lr2O6tCpuw9eA/LG/SfXoqn1DOYHiPCp+Si1kQdeI+lla7CG73Tqf1SGGP7a7gKp4VFzyDG7TKBG+nT5qI2l2/wCSs7uja3E1AFKVHp6KJwT73cd2qTEQdtL9592tVJ224obAcYNLTe6sODSo50PmgsANQfZv5JMHPbnaaEH9Pfu6YxsUGQT50W3IN1aaC2qgcMQJppWm+LdfdVfCQm7cXPbLfhk8TDTTkpYO2YceJsb2isnhuUG4QzMjUx5ghBwAY48ptVTtxJ5b242zkVmev3CFyzsreHvqhZ7P51t0HY46SeNJNPX3q8LGH05bjzQzZ2QJNBXzMx5SEsLKBUTYW1ApXRYqdyxuO0gzx4zx971Xjulrv6SZm4g7+YTdszXSLHfTn9Qq8XBa3DfWob+tZEx99UzcTubQ2km0NsY/CCYGprHXzz98CYNo14zf380YrScsHSTXqIrwPsrONgfMnQ0H+WKFXJ90zl4bmtmu+LkjS6GtkTbQ+K/E04n3Kxd07MYdSW8aRJkdPVGJhPbuIkg1mK3p7qn7XubixsV4/iBtJsff0O8ioIBsKAxbzrrwWBmy4hNYroZisiedvXcrG7K6t9SPURTn8yp+ytve10JJdAiulovQm+7qompvxE9aj39YyYmyPuKk5rwauFvX3FJYWA4zMkQYJ5RURwbZP2dyWzPb3bZj4T+Y+XP+yk3aBLdax4qzzlUbLhEnDa4S12QO4ePQ8ibcVl7t1orE8yAZjqOi1L9TN2Ok3HEeKTUiOGtbzPyKHUrP6Ui/v75TszjavUQZI0Uv2N+W4MTc8N9rx5rPj8pVrceKiptG+N9fZlXsaDUGKmZmRoL3j7lZNl2ecRoNATHQuFuMTfcqn7FikNINxJrVNzPyeW3uHCtTyM2N4198UnYDtQRvJiBM389NyytfitdYyYiLUHlvU8I4hJzz14xcq3f4XuW4jGkOk/geW/1BjiKdJlMt8LIuWg6mab7aJPYBhu4tfQ1iWEE7t45AowmPcGjOWs8FP9IPUe+a/U3fKWA5pdlMDwl0uEWBIp5cBHBR7txGYAEdPEDGpNKn3KrGxuaZmPA8UP8AM0jdpIU8BmVhh0mCDTUDfNRatLnmpfuauaswmGfFInXjWtt/0SxNneBoeVZESPr6pmI3VggwRJi3H7IfiGtRXgPl1CZy1arbs7jXfBmoFKCT5+qqId8Mzx1raPvwV2Y1JP4bWnn0+Q0Te4xS8GJHD6/Va7tSqYJFdBWamDQ3vTTWVIYea1ZMWkHfPrfipd2De9PdLqHcACRArfUTF96dxUMbCh2HNy8C1Z1maqb9lcNDA1pHTcVDaXHMz/7GzznchrnCKu0maXgQfMeXRLsS+Ta1wEZCeJb+qSk3GcBp1ifVCz3cvw35ZiaHok0/MIQr8YWh5g1NhrweqCfC7+l3/n7nzQhOI14Z8Z9/hctu00HR3zH6oQscvZjCXUPMDplJj0CvYYY6KXtzKaFeXobtkEtBNTFzew1WLEcS0yZqPzFCFjP8tVfsxq73ofsPJVbS40qfw+/U+aEJ9OKeCPCz+vDHTNZIOIZQxU/mhCE030WI7wdPos+A4yamjo6d44fKiEK8fWsuo4eIc2/kKpefl/6Qhcs+HxDEPhPv3YKeD8LeZ+iEK6KdtPgf/T9X/YeQUmfw8Pk38iELf+qK8U16OUG/D5/+U0K43iDPhHEif9qsxB+7HvVCFrUQGnX6qbTX3uQhT6KmHxDkfmq58J/p+/6IQtYI49sLnh/MrXjWHM/nCEKb8Pq/DbIrvPzKEIUdH//Z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70" descr="RT-4"/>
          <p:cNvSpPr>
            <a:spLocks noChangeAspect="1" noChangeArrowheads="1"/>
          </p:cNvSpPr>
          <p:nvPr/>
        </p:nvSpPr>
        <p:spPr bwMode="auto">
          <a:xfrm>
            <a:off x="155575" y="-2971800"/>
            <a:ext cx="619125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72" descr="RT-4"/>
          <p:cNvSpPr>
            <a:spLocks noChangeAspect="1" noChangeArrowheads="1"/>
          </p:cNvSpPr>
          <p:nvPr/>
        </p:nvSpPr>
        <p:spPr bwMode="auto">
          <a:xfrm>
            <a:off x="206956" y="0"/>
            <a:ext cx="4309037" cy="56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5 GHz     </a:t>
            </a:r>
            <a:r>
              <a:rPr lang="en-US" sz="2800" dirty="0" smtClean="0">
                <a:solidFill>
                  <a:srgbClr val="00B0F0"/>
                </a:solidFill>
              </a:rPr>
              <a:t>22 GHz  </a:t>
            </a:r>
            <a:r>
              <a:rPr lang="en-US" sz="2800" dirty="0" smtClean="0"/>
              <a:t>   </a:t>
            </a:r>
            <a:r>
              <a:rPr lang="en-US" sz="2800" dirty="0" smtClean="0">
                <a:solidFill>
                  <a:srgbClr val="7030A0"/>
                </a:solidFill>
              </a:rPr>
              <a:t>5/22 GHz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21" name="AutoShape 74" descr="RT-4"/>
          <p:cNvSpPr>
            <a:spLocks noChangeAspect="1" noChangeArrowheads="1"/>
          </p:cNvSpPr>
          <p:nvPr/>
        </p:nvSpPr>
        <p:spPr bwMode="auto">
          <a:xfrm>
            <a:off x="-3973513" y="631172"/>
            <a:ext cx="619125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76" descr="https://epsrv.astro.uni.torun.pl/~ep/sesja2003/PIC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02" name="Picture 78" descr="http://www.jb.man.ac.uk/vlbi/images/telbig/noto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5942186"/>
            <a:ext cx="836865" cy="83686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4" name="Picture 80" descr="\begin{figure}\begin{center}\epsfxsize =11.5cm\epsfysize =7.15cm&#10;\epsffile{nsmedi01.ps}&#10;\end{center}&#10;\end{figure}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290" y="5958533"/>
            <a:ext cx="1212716" cy="833756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" name="Picture 82" descr="http://english.shao.cas.cn/ns/es/200907/W020090726688080071074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965" y="3858670"/>
            <a:ext cx="1039188" cy="77790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8" name="Picture 84" descr="http://www.atnf.csiro.au/news/press/images/urumqi/urumqi_25m_telescope.jp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965" y="3062894"/>
            <a:ext cx="1026451" cy="76983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0" name="Picture 86" descr="http://cdn.ph.upi.com/sv/b/i/UPI-78741352320056/2012/1/13523178234230/Poland-plans-large-radio-telescope.jp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708" y="915283"/>
            <a:ext cx="1280006" cy="943794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2" name="Picture 88" descr="http://1.bp.blogspot.com/-w4PPQidYgyY/UHa4-qbaHzI/AAAAAAAAKKo/C5SI211YFFo/s1600/RadioAstron.jp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138" y="949705"/>
            <a:ext cx="1443412" cy="108255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H="1" flipV="1">
            <a:off x="5139093" y="4876800"/>
            <a:ext cx="3134170" cy="106538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088" idx="1"/>
          </p:cNvCxnSpPr>
          <p:nvPr/>
        </p:nvCxnSpPr>
        <p:spPr>
          <a:xfrm flipH="1" flipV="1">
            <a:off x="5257800" y="3581400"/>
            <a:ext cx="3015461" cy="171588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5139094" y="4876800"/>
            <a:ext cx="3134167" cy="106538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106" idx="1"/>
          </p:cNvCxnSpPr>
          <p:nvPr/>
        </p:nvCxnSpPr>
        <p:spPr>
          <a:xfrm flipH="1" flipV="1">
            <a:off x="6674472" y="3810000"/>
            <a:ext cx="1399493" cy="43762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6018298" y="3478165"/>
            <a:ext cx="2039849" cy="5161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6765530" y="3011277"/>
            <a:ext cx="1308436" cy="7155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6629400" y="3016619"/>
            <a:ext cx="906148" cy="56478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674472" y="2782357"/>
            <a:ext cx="91058" cy="87524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5299075" y="2808350"/>
            <a:ext cx="704393" cy="5606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>
            <a:off x="4953000" y="1859077"/>
            <a:ext cx="1426412" cy="158873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4739187" y="2808350"/>
            <a:ext cx="287413" cy="6394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3622447" y="2816624"/>
            <a:ext cx="1178153" cy="66154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2200976" y="2808350"/>
            <a:ext cx="1202624" cy="84925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>
            <a:off x="4851681" y="1845292"/>
            <a:ext cx="287414" cy="145371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833710" y="1850166"/>
            <a:ext cx="711868" cy="173123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1074" idx="0"/>
          </p:cNvCxnSpPr>
          <p:nvPr/>
        </p:nvCxnSpPr>
        <p:spPr>
          <a:xfrm flipV="1">
            <a:off x="4391427" y="3608044"/>
            <a:ext cx="225585" cy="23208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 flipV="1">
            <a:off x="4617012" y="3657600"/>
            <a:ext cx="682064" cy="226005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H="1" flipV="1">
            <a:off x="4953000" y="3657600"/>
            <a:ext cx="1523441" cy="22910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H="1" flipV="1">
            <a:off x="4882893" y="3581400"/>
            <a:ext cx="2658847" cy="23672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V="1">
            <a:off x="3468710" y="4028811"/>
            <a:ext cx="153737" cy="19118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3956520" y="1841280"/>
            <a:ext cx="692150" cy="152655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V="1">
            <a:off x="2124107" y="3712213"/>
            <a:ext cx="923893" cy="218950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046" idx="3"/>
          </p:cNvCxnSpPr>
          <p:nvPr/>
        </p:nvCxnSpPr>
        <p:spPr>
          <a:xfrm flipV="1">
            <a:off x="1473451" y="3739401"/>
            <a:ext cx="1404346" cy="17306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1513672" y="2963587"/>
            <a:ext cx="468955" cy="89508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1513672" y="1952625"/>
            <a:ext cx="1276381" cy="17049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>
            <a:off x="1485916" y="1049569"/>
            <a:ext cx="1304137" cy="24544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>
            <a:off x="2076106" y="1859077"/>
            <a:ext cx="1113538" cy="172232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>
            <a:off x="1503453" y="3676650"/>
            <a:ext cx="1300072" cy="13335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V="1">
            <a:off x="1464765" y="3712213"/>
            <a:ext cx="1413032" cy="876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V="1">
            <a:off x="1473451" y="3743325"/>
            <a:ext cx="1404346" cy="219730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37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3C84 </a:t>
            </a:r>
            <a:r>
              <a:rPr lang="fi-FI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RadioAstron</a:t>
            </a:r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observations</a:t>
            </a:r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fi-FI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</a:t>
            </a:r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21 2013 (5/22 </a:t>
            </a:r>
            <a:r>
              <a:rPr lang="fi-FI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GHz</a:t>
            </a:r>
            <a:r>
              <a:rPr lang="fi-FI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057401"/>
            <a:ext cx="4488925" cy="34913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28800"/>
                <a:ext cx="4860032" cy="5472608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sz="3800" dirty="0" smtClean="0"/>
                  <a:t>Data correlated with a modified </a:t>
                </a:r>
                <a:r>
                  <a:rPr lang="en-US" sz="3800" dirty="0" err="1" smtClean="0"/>
                  <a:t>DiFX</a:t>
                </a:r>
                <a:r>
                  <a:rPr lang="en-US" sz="3800" dirty="0" smtClean="0"/>
                  <a:t> at the </a:t>
                </a:r>
                <a:r>
                  <a:rPr lang="en-US" sz="3800" dirty="0" err="1" smtClean="0"/>
                  <a:t>MPIfR</a:t>
                </a:r>
                <a:r>
                  <a:rPr lang="en-US" sz="3800" dirty="0" smtClean="0"/>
                  <a:t> (</a:t>
                </a:r>
                <a:r>
                  <a:rPr lang="en-US" sz="3800" dirty="0" err="1" smtClean="0"/>
                  <a:t>Bruni</a:t>
                </a:r>
                <a:r>
                  <a:rPr lang="en-US" sz="3800" dirty="0" smtClean="0"/>
                  <a:t>+ 2015)</a:t>
                </a:r>
              </a:p>
              <a:p>
                <a:r>
                  <a:rPr lang="en-US" sz="3800" dirty="0" smtClean="0"/>
                  <a:t>Fringes to </a:t>
                </a:r>
                <a:r>
                  <a:rPr lang="en-US" sz="3800" dirty="0" err="1" smtClean="0"/>
                  <a:t>RadioAstron</a:t>
                </a:r>
                <a:r>
                  <a:rPr lang="en-US" sz="3800" dirty="0" smtClean="0"/>
                  <a:t> detected:</a:t>
                </a:r>
              </a:p>
              <a:p>
                <a:pPr lvl="1"/>
                <a:r>
                  <a:rPr lang="en-US" sz="3400" dirty="0" smtClean="0"/>
                  <a:t>5 GHz: </a:t>
                </a:r>
                <a:r>
                  <a:rPr lang="en-US" sz="3400" dirty="0" smtClean="0">
                    <a:solidFill>
                      <a:srgbClr val="FF0000"/>
                    </a:solidFill>
                  </a:rPr>
                  <a:t>0.2 - 6.9</a:t>
                </a:r>
                <a:r>
                  <a:rPr lang="en-US" sz="3400" dirty="0" smtClean="0"/>
                  <a:t> </a:t>
                </a:r>
                <a:r>
                  <a:rPr lang="en-US" sz="3400" dirty="0" smtClean="0">
                    <a:solidFill>
                      <a:srgbClr val="FF0000"/>
                    </a:solidFill>
                  </a:rPr>
                  <a:t>Earth diam. </a:t>
                </a:r>
                <a:r>
                  <a:rPr lang="en-US" sz="3400" dirty="0" smtClean="0"/>
                  <a:t>(ED)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i-FI" sz="3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i-FI" sz="3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fi-FI" sz="3400" b="0" i="1" smtClean="0">
                            <a:latin typeface="Cambria Math"/>
                          </a:rPr>
                          <m:t>5</m:t>
                        </m:r>
                        <m:r>
                          <a:rPr lang="fi-FI" sz="3400" b="0" i="1" smtClean="0">
                            <a:latin typeface="Cambria Math"/>
                          </a:rPr>
                          <m:t>𝐺𝐻𝑧</m:t>
                        </m:r>
                      </m:sub>
                    </m:sSub>
                    <m:d>
                      <m:dPr>
                        <m:ctrlPr>
                          <a:rPr lang="fi-FI" sz="3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i-FI" sz="3400" b="0" i="1" smtClean="0">
                            <a:latin typeface="Cambria Math"/>
                          </a:rPr>
                          <m:t>6.9</m:t>
                        </m:r>
                        <m:r>
                          <a:rPr lang="fi-FI" sz="3400" b="0" i="1" smtClean="0">
                            <a:latin typeface="Cambria Math"/>
                          </a:rPr>
                          <m:t>𝐸𝐷</m:t>
                        </m:r>
                      </m:e>
                    </m:d>
                    <m:r>
                      <a:rPr lang="fi-FI" sz="3400" b="0" i="1" smtClean="0">
                        <a:latin typeface="Cambria Math"/>
                      </a:rPr>
                      <m:t>=60</m:t>
                    </m:r>
                    <m:r>
                      <a:rPr lang="fi-FI" sz="3400" b="0" i="1" smtClean="0">
                        <a:latin typeface="Cambria Math"/>
                        <a:ea typeface="Cambria Math"/>
                      </a:rPr>
                      <m:t>±8 </m:t>
                    </m:r>
                  </m:oMath>
                </a14:m>
                <a:r>
                  <a:rPr lang="en-US" sz="3400" dirty="0" err="1" smtClean="0">
                    <a:sym typeface="Wingdings" panose="05000000000000000000" pitchFamily="2" charset="2"/>
                  </a:rPr>
                  <a:t>mJy</a:t>
                </a:r>
                <a:r>
                  <a:rPr lang="en-US" sz="3400" dirty="0" smtClean="0">
                    <a:sym typeface="Wingdings" panose="05000000000000000000" pitchFamily="2" charset="2"/>
                  </a:rPr>
                  <a:t>, and using </a:t>
                </a:r>
                <a:r>
                  <a:rPr lang="en-US" sz="3400" dirty="0" err="1" smtClean="0">
                    <a:sym typeface="Wingdings" panose="05000000000000000000" pitchFamily="2" charset="2"/>
                  </a:rPr>
                  <a:t>Lobanov</a:t>
                </a:r>
                <a:r>
                  <a:rPr lang="en-US" sz="3400" dirty="0" smtClean="0">
                    <a:sym typeface="Wingdings" panose="05000000000000000000" pitchFamily="2" charset="2"/>
                  </a:rPr>
                  <a:t> (2015):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fi-FI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i-FI" sz="26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fi-FI" sz="2600" b="0" i="1" smtClean="0">
                            <a:latin typeface="Cambria Math"/>
                          </a:rPr>
                          <m:t>𝑏</m:t>
                        </m:r>
                        <m:r>
                          <a:rPr lang="fi-FI" sz="2600" b="0" i="1" smtClean="0">
                            <a:latin typeface="Cambria Math"/>
                          </a:rPr>
                          <m:t>,</m:t>
                        </m:r>
                        <m:r>
                          <a:rPr lang="fi-FI" sz="2600" b="0" i="1" smtClean="0">
                            <a:latin typeface="Cambria Math"/>
                          </a:rPr>
                          <m:t>𝑚𝑖𝑛</m:t>
                        </m:r>
                      </m:sub>
                    </m:sSub>
                    <m:r>
                      <a:rPr lang="fi-FI" sz="2600" b="0" i="1" smtClean="0">
                        <a:latin typeface="Cambria Math"/>
                      </a:rPr>
                      <m:t>(5</m:t>
                    </m:r>
                    <m:r>
                      <a:rPr lang="fi-FI" sz="2600" b="0" i="1" smtClean="0">
                        <a:latin typeface="Cambria Math"/>
                      </a:rPr>
                      <m:t>𝐺𝐻𝑧</m:t>
                    </m:r>
                    <m:r>
                      <a:rPr lang="fi-FI" sz="2600" b="0" i="1" smtClean="0">
                        <a:latin typeface="Cambria Math"/>
                      </a:rPr>
                      <m:t>)=1×</m:t>
                    </m:r>
                    <m:sSup>
                      <m:sSupPr>
                        <m:ctrlPr>
                          <a:rPr lang="fi-FI" sz="26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i-FI" sz="26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fi-FI" sz="2600" b="0" i="1" smtClean="0">
                            <a:latin typeface="Cambria Math"/>
                            <a:ea typeface="Cambria Math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sz="2600" dirty="0" smtClean="0"/>
                  <a:t>K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fi-FI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i-FI" sz="26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fi-FI" sz="2600" b="0" i="1" smtClean="0">
                            <a:latin typeface="Cambria Math"/>
                          </a:rPr>
                          <m:t>𝑏</m:t>
                        </m:r>
                        <m:r>
                          <a:rPr lang="fi-FI" sz="2600" b="0" i="1" smtClean="0">
                            <a:latin typeface="Cambria Math"/>
                          </a:rPr>
                          <m:t>,</m:t>
                        </m:r>
                        <m:r>
                          <a:rPr lang="fi-FI" sz="2600" b="0" i="1" smtClean="0">
                            <a:latin typeface="Cambria Math"/>
                          </a:rPr>
                          <m:t>𝑙𝑖𝑚</m:t>
                        </m:r>
                        <m:r>
                          <a:rPr lang="fi-FI" sz="2600" b="0" i="1" smtClean="0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fi-FI" sz="2600" b="0" i="1" smtClean="0">
                        <a:latin typeface="Cambria Math"/>
                      </a:rPr>
                      <m:t>(5</m:t>
                    </m:r>
                    <m:r>
                      <a:rPr lang="fi-FI" sz="2600" b="0" i="1" smtClean="0">
                        <a:latin typeface="Cambria Math"/>
                      </a:rPr>
                      <m:t>𝐺𝐻𝑧</m:t>
                    </m:r>
                    <m:r>
                      <a:rPr lang="fi-FI" sz="2600" b="0" i="1" smtClean="0">
                        <a:latin typeface="Cambria Math"/>
                      </a:rPr>
                      <m:t>)=5 ×</m:t>
                    </m:r>
                    <m:sSup>
                      <m:sSupPr>
                        <m:ctrlPr>
                          <a:rPr lang="fi-FI" sz="26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i-FI" sz="26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fi-FI" sz="2600" b="0" i="1" smtClean="0">
                            <a:latin typeface="Cambria Math"/>
                            <a:ea typeface="Cambria Math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sz="2600" dirty="0" smtClean="0"/>
                  <a:t>K </a:t>
                </a:r>
              </a:p>
              <a:p>
                <a:pPr lvl="1"/>
                <a:r>
                  <a:rPr lang="en-US" sz="3400" dirty="0" smtClean="0"/>
                  <a:t>22 GHz: </a:t>
                </a:r>
                <a:r>
                  <a:rPr lang="en-US" sz="3400" dirty="0" smtClean="0">
                    <a:solidFill>
                      <a:srgbClr val="FF0000"/>
                    </a:solidFill>
                  </a:rPr>
                  <a:t>0.2 – 7.6 ED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i-FI" sz="3400" i="1">
                            <a:latin typeface="Cambria Math"/>
                          </a:rPr>
                        </m:ctrlPr>
                      </m:sSubPr>
                      <m:e>
                        <m:r>
                          <a:rPr lang="fi-FI" sz="3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fi-FI" sz="3400" b="0" i="1" smtClean="0">
                            <a:latin typeface="Cambria Math"/>
                          </a:rPr>
                          <m:t>22</m:t>
                        </m:r>
                        <m:r>
                          <a:rPr lang="fi-FI" sz="3400" i="1">
                            <a:latin typeface="Cambria Math"/>
                          </a:rPr>
                          <m:t>𝐺𝐻𝑧</m:t>
                        </m:r>
                      </m:sub>
                    </m:sSub>
                    <m:d>
                      <m:dPr>
                        <m:ctrlPr>
                          <a:rPr lang="fi-FI" sz="3400" i="1">
                            <a:latin typeface="Cambria Math"/>
                          </a:rPr>
                        </m:ctrlPr>
                      </m:dPr>
                      <m:e>
                        <m:r>
                          <a:rPr lang="fi-FI" sz="3400" b="0" i="1" smtClean="0">
                            <a:latin typeface="Cambria Math"/>
                          </a:rPr>
                          <m:t>7</m:t>
                        </m:r>
                        <m:r>
                          <a:rPr lang="fi-FI" sz="3400" i="1">
                            <a:latin typeface="Cambria Math"/>
                          </a:rPr>
                          <m:t>.</m:t>
                        </m:r>
                        <m:r>
                          <a:rPr lang="fi-FI" sz="3400" b="0" i="1" smtClean="0">
                            <a:latin typeface="Cambria Math"/>
                          </a:rPr>
                          <m:t>6</m:t>
                        </m:r>
                        <m:r>
                          <a:rPr lang="fi-FI" sz="3400" i="1">
                            <a:latin typeface="Cambria Math"/>
                          </a:rPr>
                          <m:t>𝐸𝐷</m:t>
                        </m:r>
                      </m:e>
                    </m:d>
                    <m:r>
                      <a:rPr lang="fi-FI" sz="3400" i="1">
                        <a:latin typeface="Cambria Math"/>
                      </a:rPr>
                      <m:t>=</m:t>
                    </m:r>
                    <m:r>
                      <a:rPr lang="fi-FI" sz="3400" b="0" i="1" smtClean="0">
                        <a:latin typeface="Cambria Math"/>
                      </a:rPr>
                      <m:t>160</m:t>
                    </m:r>
                    <m:r>
                      <a:rPr lang="fi-FI" sz="3400" i="1">
                        <a:latin typeface="Cambria Math"/>
                        <a:ea typeface="Cambria Math"/>
                      </a:rPr>
                      <m:t>±</m:t>
                    </m:r>
                    <m:r>
                      <a:rPr lang="fi-FI" sz="3400" b="0" i="1" smtClean="0">
                        <a:latin typeface="Cambria Math"/>
                        <a:ea typeface="Cambria Math"/>
                      </a:rPr>
                      <m:t>5</m:t>
                    </m:r>
                    <m:r>
                      <a:rPr lang="fi-FI" sz="3400" i="1">
                        <a:latin typeface="Cambria Math"/>
                        <a:ea typeface="Cambria Math"/>
                      </a:rPr>
                      <m:t>0 </m:t>
                    </m:r>
                  </m:oMath>
                </a14:m>
                <a:r>
                  <a:rPr lang="en-US" sz="3400" dirty="0" smtClean="0">
                    <a:sym typeface="Wingdings" panose="05000000000000000000" pitchFamily="2" charset="2"/>
                  </a:rPr>
                  <a:t>mJy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fi-FI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fi-FI" sz="26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fi-FI" sz="2600" i="1">
                            <a:latin typeface="Cambria Math"/>
                          </a:rPr>
                          <m:t>𝑏</m:t>
                        </m:r>
                        <m:r>
                          <a:rPr lang="fi-FI" sz="2600" i="1">
                            <a:latin typeface="Cambria Math"/>
                          </a:rPr>
                          <m:t>,</m:t>
                        </m:r>
                        <m:r>
                          <a:rPr lang="fi-FI" sz="2600" i="1">
                            <a:latin typeface="Cambria Math"/>
                          </a:rPr>
                          <m:t>𝑚𝑖𝑛</m:t>
                        </m:r>
                      </m:sub>
                    </m:sSub>
                    <m:r>
                      <a:rPr lang="fi-FI" sz="2600" b="0" i="1" smtClean="0">
                        <a:latin typeface="Cambria Math"/>
                      </a:rPr>
                      <m:t> (22</m:t>
                    </m:r>
                    <m:r>
                      <a:rPr lang="fi-FI" sz="2600" b="0" i="1" smtClean="0">
                        <a:latin typeface="Cambria Math"/>
                      </a:rPr>
                      <m:t>𝐺𝐻𝑧</m:t>
                    </m:r>
                    <m:r>
                      <a:rPr lang="fi-FI" sz="2600" b="0" i="1" smtClean="0">
                        <a:latin typeface="Cambria Math"/>
                      </a:rPr>
                      <m:t>)=3×</m:t>
                    </m:r>
                    <m:sSup>
                      <m:sSupPr>
                        <m:ctrlPr>
                          <a:rPr lang="fi-FI" sz="26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i-FI" sz="2600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fi-FI" sz="2600" i="1">
                            <a:latin typeface="Cambria Math"/>
                            <a:ea typeface="Cambria Math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sz="2600" dirty="0"/>
                  <a:t>K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fi-FI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fi-FI" sz="26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fi-FI" sz="2600" i="1">
                            <a:latin typeface="Cambria Math"/>
                          </a:rPr>
                          <m:t>𝑏</m:t>
                        </m:r>
                        <m:r>
                          <a:rPr lang="fi-FI" sz="2600" i="1">
                            <a:latin typeface="Cambria Math"/>
                          </a:rPr>
                          <m:t>,</m:t>
                        </m:r>
                        <m:r>
                          <a:rPr lang="fi-FI" sz="2600" i="1">
                            <a:latin typeface="Cambria Math"/>
                          </a:rPr>
                          <m:t>𝑙𝑖𝑚</m:t>
                        </m:r>
                        <m:r>
                          <a:rPr lang="fi-FI" sz="2600" i="1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fi-FI" sz="2600" b="0" i="1" smtClean="0">
                        <a:latin typeface="Cambria Math"/>
                      </a:rPr>
                      <m:t>(22</m:t>
                    </m:r>
                    <m:r>
                      <a:rPr lang="fi-FI" sz="2600" b="0" i="1" smtClean="0">
                        <a:latin typeface="Cambria Math"/>
                      </a:rPr>
                      <m:t>𝐺𝐻𝑧</m:t>
                    </m:r>
                    <m:r>
                      <a:rPr lang="fi-FI" sz="2600" b="0" i="1" smtClean="0">
                        <a:latin typeface="Cambria Math"/>
                      </a:rPr>
                      <m:t>)=7 ×</m:t>
                    </m:r>
                    <m:sSup>
                      <m:sSupPr>
                        <m:ctrlPr>
                          <a:rPr lang="fi-FI" sz="26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i-FI" sz="2600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fi-FI" sz="2600" i="1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fi-FI" sz="2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/>
                  <a:t>K </a:t>
                </a:r>
                <a:endParaRPr lang="en-US" sz="2600" dirty="0" smtClean="0"/>
              </a:p>
              <a:p>
                <a:pPr lvl="1"/>
                <a:r>
                  <a:rPr lang="en-US" sz="3800" dirty="0" smtClean="0">
                    <a:sym typeface="Wingdings" panose="05000000000000000000" pitchFamily="2" charset="2"/>
                  </a:rPr>
                  <a:t>Misaligned jet  at most only modest Doppler boosting  the RA detections may indicate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3800" b="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i-FI" sz="3800" b="0" i="1" smtClean="0">
                            <a:latin typeface="Cambria Math"/>
                            <a:sym typeface="Wingdings" panose="05000000000000000000" pitchFamily="2" charset="2"/>
                          </a:rPr>
                          <m:t>𝑇</m:t>
                        </m:r>
                      </m:e>
                      <m:sub>
                        <m:r>
                          <a:rPr lang="fi-FI" sz="3800" b="0" i="1" smtClean="0">
                            <a:latin typeface="Cambria Math"/>
                            <a:sym typeface="Wingdings" panose="05000000000000000000" pitchFamily="2" charset="2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800" dirty="0" smtClean="0">
                    <a:sym typeface="Wingdings" panose="05000000000000000000" pitchFamily="2" charset="2"/>
                  </a:rPr>
                  <a:t> at the IC limit. Where does this emission come from?</a:t>
                </a:r>
              </a:p>
              <a:p>
                <a:pPr lvl="2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28800"/>
                <a:ext cx="4860032" cy="5472608"/>
              </a:xfrm>
              <a:blipFill rotWithShape="1">
                <a:blip r:embed="rId4"/>
                <a:stretch>
                  <a:fillRect l="-1631" t="-2116" r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964074" y="5553984"/>
            <a:ext cx="40870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5 GHz fringe on RA-EF baseline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6.9ED (1.4G</a:t>
            </a:r>
            <a:r>
              <a:rPr lang="el-GR" sz="2400" dirty="0" smtClean="0">
                <a:solidFill>
                  <a:srgbClr val="FF0000"/>
                </a:solidFill>
              </a:rPr>
              <a:t>λ</a:t>
            </a:r>
            <a:r>
              <a:rPr lang="en-US" sz="2400" dirty="0" smtClean="0">
                <a:solidFill>
                  <a:srgbClr val="FF0000"/>
                </a:solidFill>
              </a:rPr>
              <a:t>) SNR = 8.6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0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3C84 </a:t>
            </a:r>
            <a:b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GHz </a:t>
            </a:r>
            <a:r>
              <a:rPr lang="en-US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RadioAstron</a:t>
            </a: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image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4"/>
            <a:ext cx="3240360" cy="4794946"/>
          </a:xfrm>
        </p:spPr>
      </p:pic>
      <p:sp>
        <p:nvSpPr>
          <p:cNvPr id="19" name="TextBox 18"/>
          <p:cNvSpPr txBox="1"/>
          <p:nvPr/>
        </p:nvSpPr>
        <p:spPr>
          <a:xfrm>
            <a:off x="1173919" y="2205719"/>
            <a:ext cx="2000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Ground-VLBI image</a:t>
            </a:r>
          </a:p>
          <a:p>
            <a:r>
              <a:rPr lang="en-US" dirty="0" smtClean="0"/>
              <a:t>5 GHz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339752" y="2204864"/>
            <a:ext cx="2315647" cy="3817654"/>
            <a:chOff x="2339752" y="2204864"/>
            <a:chExt cx="2315647" cy="3817654"/>
          </a:xfrm>
        </p:grpSpPr>
        <p:sp>
          <p:nvSpPr>
            <p:cNvPr id="5" name="Rectangle 4"/>
            <p:cNvSpPr/>
            <p:nvPr/>
          </p:nvSpPr>
          <p:spPr>
            <a:xfrm>
              <a:off x="2339752" y="3717032"/>
              <a:ext cx="492845" cy="506611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2832597" y="2204864"/>
              <a:ext cx="1822802" cy="1512168"/>
            </a:xfrm>
            <a:prstGeom prst="line">
              <a:avLst/>
            </a:prstGeom>
            <a:ln w="254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832597" y="4223644"/>
              <a:ext cx="1822802" cy="1798874"/>
            </a:xfrm>
            <a:prstGeom prst="line">
              <a:avLst/>
            </a:prstGeom>
            <a:ln w="254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81" y="1817612"/>
            <a:ext cx="4493226" cy="456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173936" y="5443241"/>
            <a:ext cx="2271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43 GHz VLBA </a:t>
            </a:r>
            <a:r>
              <a:rPr lang="en-US" dirty="0" smtClean="0">
                <a:solidFill>
                  <a:schemeClr val="bg1"/>
                </a:solidFill>
              </a:rPr>
              <a:t>Jan 2013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Nagai et al. (2014)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632843" y="1818622"/>
            <a:ext cx="3840210" cy="4960548"/>
            <a:chOff x="4632843" y="1817612"/>
            <a:chExt cx="3840210" cy="4960548"/>
          </a:xfrm>
        </p:grpSpPr>
        <p:grpSp>
          <p:nvGrpSpPr>
            <p:cNvPr id="32" name="Group 31"/>
            <p:cNvGrpSpPr/>
            <p:nvPr/>
          </p:nvGrpSpPr>
          <p:grpSpPr>
            <a:xfrm>
              <a:off x="4632843" y="1817612"/>
              <a:ext cx="3840210" cy="4204906"/>
              <a:chOff x="4632843" y="1817612"/>
              <a:chExt cx="3840210" cy="420490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655399" y="1817612"/>
                <a:ext cx="3817654" cy="4204906"/>
                <a:chOff x="4655399" y="1817612"/>
                <a:chExt cx="3817654" cy="4204906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4655399" y="2204864"/>
                  <a:ext cx="3817654" cy="3817654"/>
                </a:xfrm>
                <a:prstGeom prst="rect">
                  <a:avLst/>
                </a:prstGeom>
              </p:spPr>
            </p:pic>
            <p:sp>
              <p:nvSpPr>
                <p:cNvPr id="20" name="TextBox 19"/>
                <p:cNvSpPr txBox="1"/>
                <p:nvPr/>
              </p:nvSpPr>
              <p:spPr>
                <a:xfrm>
                  <a:off x="5076056" y="1817612"/>
                  <a:ext cx="312200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Space-VLBI image 5GHz</a:t>
                  </a:r>
                  <a:endParaRPr lang="en-US" sz="2400" dirty="0"/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4788024" y="2960947"/>
                <a:ext cx="865943" cy="784809"/>
                <a:chOff x="5105400" y="2514600"/>
                <a:chExt cx="865943" cy="838200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>
                  <a:off x="5105400" y="2514600"/>
                  <a:ext cx="0" cy="838200"/>
                </a:xfrm>
                <a:prstGeom prst="line">
                  <a:avLst/>
                </a:prstGeom>
                <a:ln w="12700">
                  <a:solidFill>
                    <a:srgbClr val="FFFF0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/>
                <p:cNvSpPr txBox="1"/>
                <p:nvPr/>
              </p:nvSpPr>
              <p:spPr>
                <a:xfrm>
                  <a:off x="5105400" y="2631821"/>
                  <a:ext cx="865943" cy="6903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FF00"/>
                      </a:solidFill>
                    </a:rPr>
                    <a:t>1 mas</a:t>
                  </a:r>
                </a:p>
                <a:p>
                  <a:r>
                    <a:rPr lang="en-US" dirty="0" smtClean="0">
                      <a:solidFill>
                        <a:srgbClr val="FFFF00"/>
                      </a:solidFill>
                    </a:rPr>
                    <a:t>0.35 pc</a:t>
                  </a:r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4632843" y="4879000"/>
                <a:ext cx="1783871" cy="1111707"/>
                <a:chOff x="281357" y="2625482"/>
                <a:chExt cx="1730944" cy="1024495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281357" y="3054350"/>
                  <a:ext cx="1337992" cy="5956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T</a:t>
                  </a:r>
                  <a:r>
                    <a:rPr lang="en-US" baseline="-25000" dirty="0" smtClean="0">
                      <a:solidFill>
                        <a:schemeClr val="bg1"/>
                      </a:solidFill>
                    </a:rPr>
                    <a:t>b</a:t>
                  </a:r>
                  <a:r>
                    <a:rPr lang="en-US" dirty="0" smtClean="0">
                      <a:solidFill>
                        <a:schemeClr val="bg1"/>
                      </a:solidFill>
                    </a:rPr>
                    <a:t> &gt; 1x10</a:t>
                  </a:r>
                  <a:r>
                    <a:rPr lang="en-US" baseline="30000" dirty="0" smtClean="0">
                      <a:solidFill>
                        <a:schemeClr val="bg1"/>
                      </a:solidFill>
                    </a:rPr>
                    <a:t>12</a:t>
                  </a:r>
                  <a:r>
                    <a:rPr lang="en-US" dirty="0" smtClean="0">
                      <a:solidFill>
                        <a:schemeClr val="bg1"/>
                      </a:solidFill>
                    </a:rPr>
                    <a:t> </a:t>
                  </a:r>
                  <a:r>
                    <a:rPr lang="en-US" dirty="0" smtClean="0">
                      <a:solidFill>
                        <a:schemeClr val="bg1"/>
                      </a:solidFill>
                    </a:rPr>
                    <a:t>K</a:t>
                  </a:r>
                </a:p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?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30" name="Straight Arrow Connector 29"/>
                <p:cNvCxnSpPr/>
                <p:nvPr/>
              </p:nvCxnSpPr>
              <p:spPr>
                <a:xfrm flipV="1">
                  <a:off x="1619750" y="2625482"/>
                  <a:ext cx="392551" cy="428868"/>
                </a:xfrm>
                <a:prstGeom prst="straightConnector1">
                  <a:avLst/>
                </a:prstGeom>
                <a:ln w="25400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3" name="TextBox 32"/>
            <p:cNvSpPr txBox="1"/>
            <p:nvPr/>
          </p:nvSpPr>
          <p:spPr>
            <a:xfrm>
              <a:off x="6158986" y="6070274"/>
              <a:ext cx="229646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2000" dirty="0" smtClean="0"/>
                <a:t>(</a:t>
              </a:r>
              <a:r>
                <a:rPr lang="fi-FI" sz="2000" dirty="0" err="1" smtClean="0"/>
                <a:t>u,v</a:t>
              </a:r>
              <a:r>
                <a:rPr lang="fi-FI" sz="2000" dirty="0" smtClean="0"/>
                <a:t>) </a:t>
              </a:r>
              <a:r>
                <a:rPr lang="fi-FI" sz="2000" dirty="0" err="1" smtClean="0"/>
                <a:t>range</a:t>
              </a:r>
              <a:r>
                <a:rPr lang="fi-FI" sz="2000" dirty="0" smtClean="0"/>
                <a:t> 0-700M</a:t>
              </a:r>
              <a:r>
                <a:rPr lang="el-GR" sz="2000" dirty="0" smtClean="0"/>
                <a:t>λ</a:t>
              </a:r>
              <a:endParaRPr lang="en-US" sz="2000" dirty="0" smtClean="0"/>
            </a:p>
            <a:p>
              <a:r>
                <a:rPr lang="en-US" sz="2000" dirty="0" smtClean="0"/>
                <a:t>Beam: 0.9x0.5mas</a:t>
              </a:r>
              <a:endParaRPr lang="en-US" sz="20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84839" y="6089572"/>
            <a:ext cx="559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C3 is a slow feature related to the restarted jet activity in the 2000s (Suzuki+ 2012)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5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3C84 </a:t>
            </a:r>
            <a:b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GHz </a:t>
            </a:r>
            <a:r>
              <a:rPr lang="en-US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RadioAstron</a:t>
            </a: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image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7543" y="1484785"/>
            <a:ext cx="5256585" cy="5256585"/>
          </a:xfrm>
        </p:spPr>
      </p:pic>
      <p:grpSp>
        <p:nvGrpSpPr>
          <p:cNvPr id="13" name="Group 12"/>
          <p:cNvGrpSpPr/>
          <p:nvPr/>
        </p:nvGrpSpPr>
        <p:grpSpPr>
          <a:xfrm>
            <a:off x="4854994" y="2016170"/>
            <a:ext cx="865943" cy="1036915"/>
            <a:chOff x="611559" y="3068960"/>
            <a:chExt cx="865943" cy="1080120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611560" y="3068960"/>
              <a:ext cx="0" cy="1080120"/>
            </a:xfrm>
            <a:prstGeom prst="straightConnector1">
              <a:avLst/>
            </a:prstGeom>
            <a:ln w="31750">
              <a:solidFill>
                <a:schemeClr val="bg2">
                  <a:lumMod val="20000"/>
                  <a:lumOff val="8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11559" y="3272388"/>
              <a:ext cx="865943" cy="673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1 mas</a:t>
              </a:r>
            </a:p>
            <a:p>
              <a:r>
                <a:rPr lang="en-US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0.35 pc</a:t>
              </a:r>
              <a:endParaRPr lang="en-US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517244" y="5805264"/>
            <a:ext cx="219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Beam: 0.03x0.32 mas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136" y="1628800"/>
            <a:ext cx="2263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Full resolution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186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3C84 </a:t>
            </a:r>
            <a:b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GHz </a:t>
            </a:r>
            <a:r>
              <a:rPr lang="en-US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RadioAstron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image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7544" y="1484784"/>
            <a:ext cx="5256584" cy="5256584"/>
          </a:xfrm>
        </p:spPr>
      </p:pic>
      <p:grpSp>
        <p:nvGrpSpPr>
          <p:cNvPr id="4" name="Group 3"/>
          <p:cNvGrpSpPr/>
          <p:nvPr/>
        </p:nvGrpSpPr>
        <p:grpSpPr>
          <a:xfrm>
            <a:off x="4854994" y="2016170"/>
            <a:ext cx="865943" cy="1036915"/>
            <a:chOff x="611559" y="3068960"/>
            <a:chExt cx="865943" cy="108012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611560" y="3068960"/>
              <a:ext cx="0" cy="1080120"/>
            </a:xfrm>
            <a:prstGeom prst="straightConnector1">
              <a:avLst/>
            </a:prstGeom>
            <a:ln w="31750">
              <a:solidFill>
                <a:schemeClr val="bg2">
                  <a:lumMod val="20000"/>
                  <a:lumOff val="8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11559" y="3272388"/>
              <a:ext cx="865943" cy="673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1 mas</a:t>
              </a:r>
            </a:p>
            <a:p>
              <a:r>
                <a:rPr lang="en-US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0.35 pc</a:t>
              </a:r>
              <a:endParaRPr lang="en-US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27784" y="4695527"/>
            <a:ext cx="3082663" cy="923330"/>
            <a:chOff x="2627784" y="4695527"/>
            <a:chExt cx="3082663" cy="923330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2627784" y="5157192"/>
              <a:ext cx="1512168" cy="0"/>
            </a:xfrm>
            <a:prstGeom prst="straightConnector1">
              <a:avLst/>
            </a:prstGeom>
            <a:ln w="317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139952" y="4695527"/>
              <a:ext cx="157049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“Hot spot”</a:t>
              </a:r>
            </a:p>
            <a:p>
              <a:r>
                <a:rPr lang="en-US" dirty="0" smtClean="0">
                  <a:solidFill>
                    <a:srgbClr val="FFFF00"/>
                  </a:solidFill>
                </a:rPr>
                <a:t>Mach disk /</a:t>
              </a:r>
            </a:p>
            <a:p>
              <a:r>
                <a:rPr lang="en-US" dirty="0">
                  <a:solidFill>
                    <a:srgbClr val="FFFF00"/>
                  </a:solidFill>
                </a:rPr>
                <a:t>r</a:t>
              </a:r>
              <a:r>
                <a:rPr lang="en-US" dirty="0" smtClean="0">
                  <a:solidFill>
                    <a:srgbClr val="FFFF00"/>
                  </a:solidFill>
                </a:rPr>
                <a:t>everse shock?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114830" y="2380238"/>
            <a:ext cx="1368938" cy="400690"/>
            <a:chOff x="1114830" y="2380238"/>
            <a:chExt cx="1368938" cy="400690"/>
          </a:xfrm>
        </p:grpSpPr>
        <p:cxnSp>
          <p:nvCxnSpPr>
            <p:cNvPr id="14" name="Straight Arrow Connector 13"/>
            <p:cNvCxnSpPr>
              <a:stCxn id="15" idx="3"/>
            </p:cNvCxnSpPr>
            <p:nvPr/>
          </p:nvCxnSpPr>
          <p:spPr>
            <a:xfrm>
              <a:off x="1737308" y="2564904"/>
              <a:ext cx="746460" cy="216024"/>
            </a:xfrm>
            <a:prstGeom prst="straightConnector1">
              <a:avLst/>
            </a:prstGeom>
            <a:ln w="317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114830" y="2380238"/>
              <a:ext cx="622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Core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517244" y="5805264"/>
            <a:ext cx="219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Beam: 0.05x0.15 mas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6136" y="1628800"/>
            <a:ext cx="3240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Slightly super-resolved in one direction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96136" y="3441680"/>
            <a:ext cx="33433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Clearly edge-brightened jet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Hot spot inside the moving feature C3</a:t>
            </a:r>
            <a:r>
              <a:rPr lang="en-US" sz="2000" dirty="0"/>
              <a:t> </a:t>
            </a:r>
            <a:r>
              <a:rPr lang="en-US" sz="2000" dirty="0" smtClean="0"/>
              <a:t>– the structure resembles that commonly seen in simulations of a working surface between jet and ambient medium</a:t>
            </a:r>
          </a:p>
        </p:txBody>
      </p:sp>
    </p:spTree>
    <p:extLst>
      <p:ext uri="{BB962C8B-B14F-4D97-AF65-F5344CB8AC3E}">
        <p14:creationId xmlns:p14="http://schemas.microsoft.com/office/powerpoint/2010/main" val="419752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1_Office Theme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1881</TotalTime>
  <Words>1188</Words>
  <Application>Microsoft Office PowerPoint</Application>
  <PresentationFormat>On-screen Show (4:3)</PresentationFormat>
  <Paragraphs>197</Paragraphs>
  <Slides>22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1_Office Theme</vt:lpstr>
      <vt:lpstr>Ultra-high Resolution Space-VLBI Imaging of Jets in Nearby AGN</vt:lpstr>
      <vt:lpstr>RadioAstron Space-VLBI Project</vt:lpstr>
      <vt:lpstr>RadioAstron Nearby AGN Key Science Program</vt:lpstr>
      <vt:lpstr>First results:   Space-vlbi imageS of 3C84</vt:lpstr>
      <vt:lpstr>3C84 on Sep 21 2013</vt:lpstr>
      <vt:lpstr>3C84 RadioAstron observations on Sep 21 2013 (5/22 GHz)</vt:lpstr>
      <vt:lpstr>3C84  5 GHz RadioAstron image</vt:lpstr>
      <vt:lpstr>3C84  22 GHz RadioAstron image</vt:lpstr>
      <vt:lpstr>3C84  22 GHz RadioAstron image</vt:lpstr>
      <vt:lpstr>3C84 core structure</vt:lpstr>
      <vt:lpstr>More early results: M87 space fringes detected</vt:lpstr>
      <vt:lpstr>Summary</vt:lpstr>
      <vt:lpstr>Backup slides</vt:lpstr>
      <vt:lpstr>Nearby AGN KSP observations in AO-1</vt:lpstr>
      <vt:lpstr>Residual acceleration of the RadioAstron</vt:lpstr>
      <vt:lpstr>3C84 at 5GHz  RadioAstron visibilities</vt:lpstr>
      <vt:lpstr>3C84 at 5GHz - calibration accuracy of the SRT</vt:lpstr>
      <vt:lpstr>3C84 at 5GHz  with space baselines</vt:lpstr>
      <vt:lpstr>3C84 at 5GHz  ground-only image</vt:lpstr>
      <vt:lpstr>3C 84 at 5GHz – Full resolution</vt:lpstr>
      <vt:lpstr>3C84 - Other frequencies</vt:lpstr>
      <vt:lpstr>3C84 - Spectra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Ultra-high Resolution Space-VLBI Imaging of Jets in Nearby AGN</dc:title>
  <dc:creator>user</dc:creator>
  <cp:lastModifiedBy>user</cp:lastModifiedBy>
  <cp:revision>89</cp:revision>
  <dcterms:created xsi:type="dcterms:W3CDTF">2015-04-18T15:37:46Z</dcterms:created>
  <dcterms:modified xsi:type="dcterms:W3CDTF">2015-04-20T06:27:30Z</dcterms:modified>
</cp:coreProperties>
</file>