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5" r:id="rId2"/>
    <p:sldId id="332" r:id="rId3"/>
    <p:sldId id="522" r:id="rId4"/>
    <p:sldId id="519" r:id="rId5"/>
    <p:sldId id="540" r:id="rId6"/>
    <p:sldId id="541" r:id="rId7"/>
    <p:sldId id="544" r:id="rId8"/>
    <p:sldId id="545" r:id="rId9"/>
    <p:sldId id="543" r:id="rId10"/>
    <p:sldId id="521" r:id="rId11"/>
    <p:sldId id="547" r:id="rId12"/>
    <p:sldId id="548" r:id="rId13"/>
    <p:sldId id="54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9FFFE"/>
    <a:srgbClr val="CBCDCD"/>
    <a:srgbClr val="FFFFFF"/>
    <a:srgbClr val="80B2FF"/>
    <a:srgbClr val="66FF99"/>
    <a:srgbClr val="FF3C9D"/>
    <a:srgbClr val="00FBFF"/>
    <a:srgbClr val="5089FF"/>
    <a:srgbClr val="C9DBFF"/>
    <a:srgbClr val="94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>
      <p:cViewPr>
        <p:scale>
          <a:sx n="100" d="100"/>
          <a:sy n="100" d="100"/>
        </p:scale>
        <p:origin x="-95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5BF994-2D3D-3F4D-834F-829F5FCCF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15416D-CBC9-4743-A656-AFD04BA14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5AE9C8-BBB6-F346-9F2D-DB7D46336E93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5AE9C8-BBB6-F346-9F2D-DB7D46336E93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 userDrawn="1"/>
        </p:nvGrpSpPr>
        <p:grpSpPr bwMode="auto">
          <a:xfrm>
            <a:off x="457200" y="149225"/>
            <a:ext cx="8153400" cy="990600"/>
            <a:chOff x="288" y="94"/>
            <a:chExt cx="5136" cy="624"/>
          </a:xfrm>
        </p:grpSpPr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288" y="94"/>
              <a:ext cx="2590" cy="624"/>
              <a:chOff x="288" y="96"/>
              <a:chExt cx="2590" cy="624"/>
            </a:xfrm>
          </p:grpSpPr>
          <p:sp>
            <p:nvSpPr>
              <p:cNvPr id="12" name="Arc 2"/>
              <p:cNvSpPr>
                <a:spLocks/>
              </p:cNvSpPr>
              <p:nvPr userDrawn="1"/>
            </p:nvSpPr>
            <p:spPr bwMode="invGray">
              <a:xfrm rot="10800000">
                <a:off x="288" y="96"/>
                <a:ext cx="923" cy="624"/>
              </a:xfrm>
              <a:custGeom>
                <a:avLst/>
                <a:gdLst>
                  <a:gd name="T0" fmla="*/ 1 w 21912"/>
                  <a:gd name="T1" fmla="*/ 0 h 43200"/>
                  <a:gd name="T2" fmla="*/ 0 w 21912"/>
                  <a:gd name="T3" fmla="*/ 9 h 43200"/>
                  <a:gd name="T4" fmla="*/ 1 w 21912"/>
                  <a:gd name="T5" fmla="*/ 5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2" h="43200" fill="none" extrusionOk="0">
                    <a:moveTo>
                      <a:pt x="300" y="0"/>
                    </a:moveTo>
                    <a:cubicBezTo>
                      <a:pt x="304" y="0"/>
                      <a:pt x="308" y="-1"/>
                      <a:pt x="312" y="-1"/>
                    </a:cubicBezTo>
                    <a:cubicBezTo>
                      <a:pt x="12241" y="0"/>
                      <a:pt x="21912" y="9670"/>
                      <a:pt x="21912" y="21600"/>
                    </a:cubicBezTo>
                    <a:cubicBezTo>
                      <a:pt x="21912" y="33529"/>
                      <a:pt x="12241" y="43200"/>
                      <a:pt x="312" y="43200"/>
                    </a:cubicBezTo>
                    <a:cubicBezTo>
                      <a:pt x="207" y="43199"/>
                      <a:pt x="103" y="43199"/>
                      <a:pt x="0" y="43197"/>
                    </a:cubicBezTo>
                  </a:path>
                  <a:path w="21912" h="43200" stroke="0" extrusionOk="0">
                    <a:moveTo>
                      <a:pt x="300" y="0"/>
                    </a:moveTo>
                    <a:cubicBezTo>
                      <a:pt x="304" y="0"/>
                      <a:pt x="308" y="-1"/>
                      <a:pt x="312" y="-1"/>
                    </a:cubicBezTo>
                    <a:cubicBezTo>
                      <a:pt x="12241" y="0"/>
                      <a:pt x="21912" y="9670"/>
                      <a:pt x="21912" y="21600"/>
                    </a:cubicBezTo>
                    <a:cubicBezTo>
                      <a:pt x="21912" y="33529"/>
                      <a:pt x="12241" y="43200"/>
                      <a:pt x="312" y="43200"/>
                    </a:cubicBezTo>
                    <a:cubicBezTo>
                      <a:pt x="207" y="43199"/>
                      <a:pt x="103" y="43199"/>
                      <a:pt x="0" y="43197"/>
                    </a:cubicBezTo>
                    <a:lnTo>
                      <a:pt x="312" y="21600"/>
                    </a:lnTo>
                    <a:lnTo>
                      <a:pt x="3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33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3"/>
              <p:cNvSpPr>
                <a:spLocks/>
              </p:cNvSpPr>
              <p:nvPr userDrawn="1"/>
            </p:nvSpPr>
            <p:spPr bwMode="invGray">
              <a:xfrm rot="10800000">
                <a:off x="312" y="160"/>
                <a:ext cx="924" cy="496"/>
              </a:xfrm>
              <a:custGeom>
                <a:avLst/>
                <a:gdLst>
                  <a:gd name="T0" fmla="*/ 1 w 21924"/>
                  <a:gd name="T1" fmla="*/ 0 h 43200"/>
                  <a:gd name="T2" fmla="*/ 0 w 21924"/>
                  <a:gd name="T3" fmla="*/ 6 h 43200"/>
                  <a:gd name="T4" fmla="*/ 1 w 21924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24" h="43200" fill="none" extrusionOk="0">
                    <a:moveTo>
                      <a:pt x="312" y="0"/>
                    </a:moveTo>
                    <a:cubicBezTo>
                      <a:pt x="316" y="0"/>
                      <a:pt x="320" y="-1"/>
                      <a:pt x="324" y="-1"/>
                    </a:cubicBezTo>
                    <a:cubicBezTo>
                      <a:pt x="12253" y="0"/>
                      <a:pt x="21924" y="9670"/>
                      <a:pt x="21924" y="21600"/>
                    </a:cubicBezTo>
                    <a:cubicBezTo>
                      <a:pt x="21924" y="33529"/>
                      <a:pt x="12253" y="43200"/>
                      <a:pt x="324" y="43200"/>
                    </a:cubicBezTo>
                    <a:cubicBezTo>
                      <a:pt x="215" y="43199"/>
                      <a:pt x="107" y="43199"/>
                      <a:pt x="0" y="43197"/>
                    </a:cubicBezTo>
                  </a:path>
                  <a:path w="21924" h="43200" stroke="0" extrusionOk="0">
                    <a:moveTo>
                      <a:pt x="312" y="0"/>
                    </a:moveTo>
                    <a:cubicBezTo>
                      <a:pt x="316" y="0"/>
                      <a:pt x="320" y="-1"/>
                      <a:pt x="324" y="-1"/>
                    </a:cubicBezTo>
                    <a:cubicBezTo>
                      <a:pt x="12253" y="0"/>
                      <a:pt x="21924" y="9670"/>
                      <a:pt x="21924" y="21600"/>
                    </a:cubicBezTo>
                    <a:cubicBezTo>
                      <a:pt x="21924" y="33529"/>
                      <a:pt x="12253" y="43200"/>
                      <a:pt x="324" y="43200"/>
                    </a:cubicBezTo>
                    <a:cubicBezTo>
                      <a:pt x="215" y="43199"/>
                      <a:pt x="107" y="43199"/>
                      <a:pt x="0" y="43197"/>
                    </a:cubicBezTo>
                    <a:lnTo>
                      <a:pt x="324" y="21600"/>
                    </a:lnTo>
                    <a:lnTo>
                      <a:pt x="3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944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4"/>
              <p:cNvSpPr>
                <a:spLocks/>
              </p:cNvSpPr>
              <p:nvPr userDrawn="1"/>
            </p:nvSpPr>
            <p:spPr bwMode="invGray">
              <a:xfrm rot="10800000">
                <a:off x="325" y="246"/>
                <a:ext cx="923" cy="324"/>
              </a:xfrm>
              <a:custGeom>
                <a:avLst/>
                <a:gdLst>
                  <a:gd name="T0" fmla="*/ 1 w 21925"/>
                  <a:gd name="T1" fmla="*/ 0 h 43200"/>
                  <a:gd name="T2" fmla="*/ 0 w 21925"/>
                  <a:gd name="T3" fmla="*/ 2 h 43200"/>
                  <a:gd name="T4" fmla="*/ 1 w 2192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25" h="43200" fill="none" extrusionOk="0">
                    <a:moveTo>
                      <a:pt x="313" y="0"/>
                    </a:moveTo>
                    <a:cubicBezTo>
                      <a:pt x="317" y="0"/>
                      <a:pt x="321" y="-1"/>
                      <a:pt x="325" y="-1"/>
                    </a:cubicBezTo>
                    <a:cubicBezTo>
                      <a:pt x="12254" y="0"/>
                      <a:pt x="21925" y="9670"/>
                      <a:pt x="21925" y="21600"/>
                    </a:cubicBezTo>
                    <a:cubicBezTo>
                      <a:pt x="21925" y="33529"/>
                      <a:pt x="12254" y="43200"/>
                      <a:pt x="325" y="43200"/>
                    </a:cubicBezTo>
                    <a:cubicBezTo>
                      <a:pt x="216" y="43199"/>
                      <a:pt x="108" y="43199"/>
                      <a:pt x="0" y="43197"/>
                    </a:cubicBezTo>
                  </a:path>
                  <a:path w="21925" h="43200" stroke="0" extrusionOk="0">
                    <a:moveTo>
                      <a:pt x="313" y="0"/>
                    </a:moveTo>
                    <a:cubicBezTo>
                      <a:pt x="317" y="0"/>
                      <a:pt x="321" y="-1"/>
                      <a:pt x="325" y="-1"/>
                    </a:cubicBezTo>
                    <a:cubicBezTo>
                      <a:pt x="12254" y="0"/>
                      <a:pt x="21925" y="9670"/>
                      <a:pt x="21925" y="21600"/>
                    </a:cubicBezTo>
                    <a:cubicBezTo>
                      <a:pt x="21925" y="33529"/>
                      <a:pt x="12254" y="43200"/>
                      <a:pt x="325" y="43200"/>
                    </a:cubicBezTo>
                    <a:cubicBezTo>
                      <a:pt x="216" y="43199"/>
                      <a:pt x="108" y="43199"/>
                      <a:pt x="0" y="43197"/>
                    </a:cubicBezTo>
                    <a:lnTo>
                      <a:pt x="325" y="21600"/>
                    </a:lnTo>
                    <a:lnTo>
                      <a:pt x="3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75B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 userDrawn="1"/>
            </p:nvSpPr>
            <p:spPr bwMode="invGray">
              <a:xfrm rot="10800000">
                <a:off x="361" y="374"/>
                <a:ext cx="2517" cy="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BF00"/>
                  </a:gs>
                  <a:gs pos="5000">
                    <a:srgbClr val="F27300"/>
                  </a:gs>
                  <a:gs pos="12500">
                    <a:srgbClr val="8F0040"/>
                  </a:gs>
                  <a:gs pos="25000">
                    <a:srgbClr val="400040"/>
                  </a:gs>
                  <a:gs pos="39999">
                    <a:srgbClr val="000040"/>
                  </a:gs>
                  <a:gs pos="50000">
                    <a:srgbClr val="000000"/>
                  </a:gs>
                  <a:gs pos="60001">
                    <a:srgbClr val="000040"/>
                  </a:gs>
                  <a:gs pos="75000">
                    <a:srgbClr val="400040"/>
                  </a:gs>
                  <a:gs pos="87500">
                    <a:srgbClr val="8F0040"/>
                  </a:gs>
                  <a:gs pos="95000">
                    <a:srgbClr val="F27300"/>
                  </a:gs>
                  <a:gs pos="100000">
                    <a:srgbClr val="FFB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 userDrawn="1"/>
          </p:nvGrpSpPr>
          <p:grpSpPr bwMode="auto">
            <a:xfrm>
              <a:off x="2832" y="94"/>
              <a:ext cx="2592" cy="624"/>
              <a:chOff x="2832" y="92"/>
              <a:chExt cx="2592" cy="624"/>
            </a:xfrm>
          </p:grpSpPr>
          <p:sp>
            <p:nvSpPr>
              <p:cNvPr id="8" name="Arc 14"/>
              <p:cNvSpPr>
                <a:spLocks/>
              </p:cNvSpPr>
              <p:nvPr userDrawn="1"/>
            </p:nvSpPr>
            <p:spPr bwMode="invGray">
              <a:xfrm>
                <a:off x="4501" y="92"/>
                <a:ext cx="923" cy="624"/>
              </a:xfrm>
              <a:custGeom>
                <a:avLst/>
                <a:gdLst>
                  <a:gd name="T0" fmla="*/ 1 w 21912"/>
                  <a:gd name="T1" fmla="*/ 0 h 43200"/>
                  <a:gd name="T2" fmla="*/ 0 w 21912"/>
                  <a:gd name="T3" fmla="*/ 9 h 43200"/>
                  <a:gd name="T4" fmla="*/ 1 w 21912"/>
                  <a:gd name="T5" fmla="*/ 5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12" h="43200" fill="none" extrusionOk="0">
                    <a:moveTo>
                      <a:pt x="300" y="0"/>
                    </a:moveTo>
                    <a:cubicBezTo>
                      <a:pt x="304" y="0"/>
                      <a:pt x="308" y="-1"/>
                      <a:pt x="312" y="-1"/>
                    </a:cubicBezTo>
                    <a:cubicBezTo>
                      <a:pt x="12241" y="0"/>
                      <a:pt x="21912" y="9670"/>
                      <a:pt x="21912" y="21600"/>
                    </a:cubicBezTo>
                    <a:cubicBezTo>
                      <a:pt x="21912" y="33529"/>
                      <a:pt x="12241" y="43200"/>
                      <a:pt x="312" y="43200"/>
                    </a:cubicBezTo>
                    <a:cubicBezTo>
                      <a:pt x="207" y="43199"/>
                      <a:pt x="103" y="43199"/>
                      <a:pt x="0" y="43197"/>
                    </a:cubicBezTo>
                  </a:path>
                  <a:path w="21912" h="43200" stroke="0" extrusionOk="0">
                    <a:moveTo>
                      <a:pt x="300" y="0"/>
                    </a:moveTo>
                    <a:cubicBezTo>
                      <a:pt x="304" y="0"/>
                      <a:pt x="308" y="-1"/>
                      <a:pt x="312" y="-1"/>
                    </a:cubicBezTo>
                    <a:cubicBezTo>
                      <a:pt x="12241" y="0"/>
                      <a:pt x="21912" y="9670"/>
                      <a:pt x="21912" y="21600"/>
                    </a:cubicBezTo>
                    <a:cubicBezTo>
                      <a:pt x="21912" y="33529"/>
                      <a:pt x="12241" y="43200"/>
                      <a:pt x="312" y="43200"/>
                    </a:cubicBezTo>
                    <a:cubicBezTo>
                      <a:pt x="207" y="43199"/>
                      <a:pt x="103" y="43199"/>
                      <a:pt x="0" y="43197"/>
                    </a:cubicBezTo>
                    <a:lnTo>
                      <a:pt x="312" y="21600"/>
                    </a:lnTo>
                    <a:lnTo>
                      <a:pt x="3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6633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5"/>
              <p:cNvSpPr>
                <a:spLocks/>
              </p:cNvSpPr>
              <p:nvPr userDrawn="1"/>
            </p:nvSpPr>
            <p:spPr bwMode="invGray">
              <a:xfrm>
                <a:off x="4477" y="156"/>
                <a:ext cx="924" cy="496"/>
              </a:xfrm>
              <a:custGeom>
                <a:avLst/>
                <a:gdLst>
                  <a:gd name="T0" fmla="*/ 1 w 21924"/>
                  <a:gd name="T1" fmla="*/ 0 h 43200"/>
                  <a:gd name="T2" fmla="*/ 0 w 21924"/>
                  <a:gd name="T3" fmla="*/ 6 h 43200"/>
                  <a:gd name="T4" fmla="*/ 1 w 21924"/>
                  <a:gd name="T5" fmla="*/ 3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24" h="43200" fill="none" extrusionOk="0">
                    <a:moveTo>
                      <a:pt x="312" y="0"/>
                    </a:moveTo>
                    <a:cubicBezTo>
                      <a:pt x="316" y="0"/>
                      <a:pt x="320" y="-1"/>
                      <a:pt x="324" y="-1"/>
                    </a:cubicBezTo>
                    <a:cubicBezTo>
                      <a:pt x="12253" y="0"/>
                      <a:pt x="21924" y="9670"/>
                      <a:pt x="21924" y="21600"/>
                    </a:cubicBezTo>
                    <a:cubicBezTo>
                      <a:pt x="21924" y="33529"/>
                      <a:pt x="12253" y="43200"/>
                      <a:pt x="324" y="43200"/>
                    </a:cubicBezTo>
                    <a:cubicBezTo>
                      <a:pt x="215" y="43199"/>
                      <a:pt x="107" y="43199"/>
                      <a:pt x="0" y="43197"/>
                    </a:cubicBezTo>
                  </a:path>
                  <a:path w="21924" h="43200" stroke="0" extrusionOk="0">
                    <a:moveTo>
                      <a:pt x="312" y="0"/>
                    </a:moveTo>
                    <a:cubicBezTo>
                      <a:pt x="316" y="0"/>
                      <a:pt x="320" y="-1"/>
                      <a:pt x="324" y="-1"/>
                    </a:cubicBezTo>
                    <a:cubicBezTo>
                      <a:pt x="12253" y="0"/>
                      <a:pt x="21924" y="9670"/>
                      <a:pt x="21924" y="21600"/>
                    </a:cubicBezTo>
                    <a:cubicBezTo>
                      <a:pt x="21924" y="33529"/>
                      <a:pt x="12253" y="43200"/>
                      <a:pt x="324" y="43200"/>
                    </a:cubicBezTo>
                    <a:cubicBezTo>
                      <a:pt x="215" y="43199"/>
                      <a:pt x="107" y="43199"/>
                      <a:pt x="0" y="43197"/>
                    </a:cubicBezTo>
                    <a:lnTo>
                      <a:pt x="324" y="21600"/>
                    </a:lnTo>
                    <a:lnTo>
                      <a:pt x="3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8944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6"/>
              <p:cNvSpPr>
                <a:spLocks/>
              </p:cNvSpPr>
              <p:nvPr userDrawn="1"/>
            </p:nvSpPr>
            <p:spPr bwMode="invGray">
              <a:xfrm>
                <a:off x="4464" y="242"/>
                <a:ext cx="923" cy="324"/>
              </a:xfrm>
              <a:custGeom>
                <a:avLst/>
                <a:gdLst>
                  <a:gd name="T0" fmla="*/ 1 w 21925"/>
                  <a:gd name="T1" fmla="*/ 0 h 43200"/>
                  <a:gd name="T2" fmla="*/ 0 w 21925"/>
                  <a:gd name="T3" fmla="*/ 2 h 43200"/>
                  <a:gd name="T4" fmla="*/ 1 w 2192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25" h="43200" fill="none" extrusionOk="0">
                    <a:moveTo>
                      <a:pt x="313" y="0"/>
                    </a:moveTo>
                    <a:cubicBezTo>
                      <a:pt x="317" y="0"/>
                      <a:pt x="321" y="-1"/>
                      <a:pt x="325" y="-1"/>
                    </a:cubicBezTo>
                    <a:cubicBezTo>
                      <a:pt x="12254" y="0"/>
                      <a:pt x="21925" y="9670"/>
                      <a:pt x="21925" y="21600"/>
                    </a:cubicBezTo>
                    <a:cubicBezTo>
                      <a:pt x="21925" y="33529"/>
                      <a:pt x="12254" y="43200"/>
                      <a:pt x="325" y="43200"/>
                    </a:cubicBezTo>
                    <a:cubicBezTo>
                      <a:pt x="216" y="43199"/>
                      <a:pt x="108" y="43199"/>
                      <a:pt x="0" y="43197"/>
                    </a:cubicBezTo>
                  </a:path>
                  <a:path w="21925" h="43200" stroke="0" extrusionOk="0">
                    <a:moveTo>
                      <a:pt x="313" y="0"/>
                    </a:moveTo>
                    <a:cubicBezTo>
                      <a:pt x="317" y="0"/>
                      <a:pt x="321" y="-1"/>
                      <a:pt x="325" y="-1"/>
                    </a:cubicBezTo>
                    <a:cubicBezTo>
                      <a:pt x="12254" y="0"/>
                      <a:pt x="21925" y="9670"/>
                      <a:pt x="21925" y="21600"/>
                    </a:cubicBezTo>
                    <a:cubicBezTo>
                      <a:pt x="21925" y="33529"/>
                      <a:pt x="12254" y="43200"/>
                      <a:pt x="325" y="43200"/>
                    </a:cubicBezTo>
                    <a:cubicBezTo>
                      <a:pt x="216" y="43199"/>
                      <a:pt x="108" y="43199"/>
                      <a:pt x="0" y="43197"/>
                    </a:cubicBezTo>
                    <a:lnTo>
                      <a:pt x="325" y="21600"/>
                    </a:lnTo>
                    <a:lnTo>
                      <a:pt x="3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B75B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17"/>
              <p:cNvSpPr>
                <a:spLocks noChangeArrowheads="1"/>
              </p:cNvSpPr>
              <p:nvPr userDrawn="1"/>
            </p:nvSpPr>
            <p:spPr bwMode="invGray">
              <a:xfrm>
                <a:off x="2832" y="371"/>
                <a:ext cx="2517" cy="6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BF00"/>
                  </a:gs>
                  <a:gs pos="5000">
                    <a:srgbClr val="F27300"/>
                  </a:gs>
                  <a:gs pos="12500">
                    <a:srgbClr val="8F0040"/>
                  </a:gs>
                  <a:gs pos="25000">
                    <a:srgbClr val="400040"/>
                  </a:gs>
                  <a:gs pos="39999">
                    <a:srgbClr val="000040"/>
                  </a:gs>
                  <a:gs pos="50000">
                    <a:srgbClr val="000000"/>
                  </a:gs>
                  <a:gs pos="60001">
                    <a:srgbClr val="000040"/>
                  </a:gs>
                  <a:gs pos="75000">
                    <a:srgbClr val="400040"/>
                  </a:gs>
                  <a:gs pos="87500">
                    <a:srgbClr val="8F0040"/>
                  </a:gs>
                  <a:gs pos="95000">
                    <a:srgbClr val="F27300"/>
                  </a:gs>
                  <a:gs pos="100000">
                    <a:srgbClr val="FFB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Oval 22"/>
            <p:cNvSpPr>
              <a:spLocks noChangeArrowheads="1"/>
            </p:cNvSpPr>
            <p:nvPr userDrawn="1"/>
          </p:nvSpPr>
          <p:spPr bwMode="auto">
            <a:xfrm>
              <a:off x="2832" y="310"/>
              <a:ext cx="48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FAAFF5E-6FCA-334E-AAD5-EB2D88FA3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3595"/>
      </p:ext>
    </p:extLst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1314"/>
      </p:ext>
    </p:extLst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382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6248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5290"/>
      </p:ext>
    </p:extLst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828800"/>
            <a:ext cx="4191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191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8434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42012"/>
      </p:ext>
    </p:extLst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769417"/>
      </p:ext>
    </p:extLst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1600"/>
      </p:ext>
    </p:extLst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7996"/>
      </p:ext>
    </p:extLst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56719"/>
      </p:ext>
    </p:extLst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6464"/>
      </p:ext>
    </p:extLst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201989"/>
      </p:ext>
    </p:extLst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963610"/>
      </p:ext>
    </p:extLst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imes New Roman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84798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How Could RCS Determine FR I / II Nature?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Application of </a:t>
            </a:r>
            <a:r>
              <a:rPr lang="en-US" sz="2800" dirty="0" smtClean="0">
                <a:solidFill>
                  <a:srgbClr val="FF3C9D"/>
                </a:solidFill>
              </a:rPr>
              <a:t>RESISTIVE MHD</a:t>
            </a:r>
            <a:r>
              <a:rPr lang="en-US" sz="2800" dirty="0" smtClean="0">
                <a:solidFill>
                  <a:schemeClr val="accent1"/>
                </a:solidFill>
              </a:rPr>
              <a:t> to </a:t>
            </a:r>
            <a:r>
              <a:rPr lang="en-US" sz="2800" dirty="0" smtClean="0">
                <a:solidFill>
                  <a:srgbClr val="FF3C9D"/>
                </a:solidFill>
              </a:rPr>
              <a:t>FR II</a:t>
            </a:r>
            <a:r>
              <a:rPr lang="en-US" sz="2800" dirty="0" smtClean="0">
                <a:solidFill>
                  <a:schemeClr val="accent1"/>
                </a:solidFill>
              </a:rPr>
              <a:t> (FSRQ) Sources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45288" y="1097645"/>
            <a:ext cx="2398712" cy="1727776"/>
            <a:chOff x="6745288" y="1295400"/>
            <a:chExt cx="2398712" cy="1727776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7010400" y="2438400"/>
              <a:ext cx="20574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FF47A3"/>
                  </a:solidFill>
                </a:rPr>
                <a:t>Cygnus A </a:t>
              </a:r>
              <a:r>
                <a:rPr lang="en-US" sz="1400" dirty="0" smtClean="0">
                  <a:solidFill>
                    <a:srgbClr val="FF47A3"/>
                  </a:solidFill>
                </a:rPr>
                <a:t>with VLA                    </a:t>
              </a:r>
              <a:r>
                <a:rPr lang="en-US" sz="1400" dirty="0"/>
                <a:t>(</a:t>
              </a:r>
              <a:r>
                <a:rPr lang="en-US" sz="1400" dirty="0" err="1"/>
                <a:t>Dreher</a:t>
              </a:r>
              <a:r>
                <a:rPr lang="en-US" sz="1400" dirty="0"/>
                <a:t> </a:t>
              </a:r>
              <a:r>
                <a:rPr lang="en-US" sz="1400" i="1" dirty="0"/>
                <a:t>et al</a:t>
              </a:r>
              <a:r>
                <a:rPr lang="en-US" sz="1400" dirty="0"/>
                <a:t>. </a:t>
              </a:r>
              <a:r>
                <a:rPr lang="en-US" sz="1400" dirty="0" smtClean="0"/>
                <a:t>1987</a:t>
              </a:r>
              <a:r>
                <a:rPr lang="en-US" sz="1400" dirty="0"/>
                <a:t>)</a:t>
              </a:r>
            </a:p>
          </p:txBody>
        </p:sp>
        <p:pic>
          <p:nvPicPr>
            <p:cNvPr id="51" name="Picture 16" descr="CygA_NW_lob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68"/>
            <a:stretch/>
          </p:blipFill>
          <p:spPr bwMode="auto">
            <a:xfrm>
              <a:off x="6745288" y="1295400"/>
              <a:ext cx="2398712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11" descr="fig_15-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6" y="1979388"/>
            <a:ext cx="2847202" cy="7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CS_paradigm_FR_I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86" y="3612245"/>
            <a:ext cx="4294414" cy="842415"/>
          </a:xfrm>
          <a:prstGeom prst="rect">
            <a:avLst/>
          </a:prstGeom>
        </p:spPr>
      </p:pic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76200" y="1021445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Magnetic Properties of FR II Sources </a:t>
            </a:r>
            <a:r>
              <a:rPr lang="en-US" sz="2400" dirty="0">
                <a:solidFill>
                  <a:schemeClr val="accent1"/>
                </a:solidFill>
              </a:rPr>
              <a:t>D</a:t>
            </a:r>
            <a:r>
              <a:rPr lang="en-US" sz="2400" dirty="0" smtClean="0">
                <a:solidFill>
                  <a:schemeClr val="accent1"/>
                </a:solidFill>
              </a:rPr>
              <a:t>iffer from FR 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FR II morphology can be reproduced with HD alone                                         </a:t>
            </a:r>
            <a:r>
              <a:rPr lang="en-US" sz="1600" dirty="0" smtClean="0"/>
              <a:t>(e.g. Blandford &amp; Rees 1974; Norman </a:t>
            </a:r>
            <a:r>
              <a:rPr lang="en-US" sz="1600" i="1" dirty="0" smtClean="0"/>
              <a:t>et al.</a:t>
            </a:r>
            <a:r>
              <a:rPr lang="en-US" sz="1600" dirty="0" smtClean="0"/>
              <a:t> 1982)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importantly, FR II Hot Spots are weakly magnetized                        </a:t>
            </a:r>
            <a:r>
              <a:rPr lang="en-US" sz="1600" dirty="0" smtClean="0"/>
              <a:t>(Werner, Murphy </a:t>
            </a:r>
            <a:r>
              <a:rPr lang="en-US" sz="1600" i="1" dirty="0" smtClean="0"/>
              <a:t>et al.</a:t>
            </a:r>
            <a:r>
              <a:rPr lang="en-US" sz="1600" dirty="0" smtClean="0"/>
              <a:t> 2012)</a:t>
            </a:r>
            <a:r>
              <a:rPr lang="en-US" sz="2000" dirty="0" smtClean="0"/>
              <a:t>     </a:t>
            </a:r>
            <a:r>
              <a:rPr lang="en-US" sz="2000" dirty="0" err="1" smtClean="0">
                <a:solidFill>
                  <a:srgbClr val="00FBFF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FBFF"/>
                </a:solidFill>
              </a:rPr>
              <a:t>mag</a:t>
            </a:r>
            <a:r>
              <a:rPr lang="en-US" sz="2000" dirty="0" smtClean="0">
                <a:solidFill>
                  <a:srgbClr val="00FBFF"/>
                </a:solidFill>
              </a:rPr>
              <a:t>  =  B</a:t>
            </a:r>
            <a:r>
              <a:rPr lang="en-US" sz="2000" baseline="30000" dirty="0" smtClean="0">
                <a:solidFill>
                  <a:srgbClr val="00FBFF"/>
                </a:solidFill>
              </a:rPr>
              <a:t>2</a:t>
            </a:r>
            <a:r>
              <a:rPr lang="en-US" sz="2000" dirty="0" smtClean="0">
                <a:solidFill>
                  <a:srgbClr val="00FBFF"/>
                </a:solidFill>
              </a:rPr>
              <a:t> / 8π  ~ 1% </a:t>
            </a:r>
            <a:r>
              <a:rPr lang="en-US" sz="2000" dirty="0" err="1" smtClean="0">
                <a:solidFill>
                  <a:srgbClr val="00FBFF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FBFF"/>
                </a:solidFill>
              </a:rPr>
              <a:t>plasma</a:t>
            </a:r>
            <a:endParaRPr lang="en-US" sz="2000" baseline="-25000" dirty="0" smtClean="0">
              <a:solidFill>
                <a:srgbClr val="00FB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If FR II jets are launched like FR Is, why are FR II outer jets de-magnetized?</a:t>
            </a:r>
          </a:p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 marL="457200" lvl="1" indent="0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457200" lvl="1" indent="0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9933"/>
                </a:solidFill>
              </a:rPr>
              <a:t>Hypothesis:  </a:t>
            </a:r>
            <a:r>
              <a:rPr lang="en-US" sz="2400" dirty="0" smtClean="0">
                <a:solidFill>
                  <a:srgbClr val="FF3C9D"/>
                </a:solidFill>
              </a:rPr>
              <a:t>Very Powerful (FR II) Sources Develop Super-</a:t>
            </a:r>
            <a:r>
              <a:rPr lang="en-US" sz="2400" dirty="0" err="1" smtClean="0">
                <a:solidFill>
                  <a:srgbClr val="FF3C9D"/>
                </a:solidFill>
              </a:rPr>
              <a:t>magnetosonic</a:t>
            </a:r>
            <a:r>
              <a:rPr lang="en-US" sz="2400" dirty="0" smtClean="0">
                <a:solidFill>
                  <a:srgbClr val="FF3C9D"/>
                </a:solidFill>
              </a:rPr>
              <a:t> MHD Turbulence in the </a:t>
            </a:r>
            <a:r>
              <a:rPr lang="en-US" sz="2400" dirty="0" err="1" smtClean="0">
                <a:solidFill>
                  <a:srgbClr val="FF3C9D"/>
                </a:solidFill>
              </a:rPr>
              <a:t>Recollimation</a:t>
            </a:r>
            <a:r>
              <a:rPr lang="en-US" sz="2400" dirty="0" smtClean="0">
                <a:solidFill>
                  <a:srgbClr val="FF3C9D"/>
                </a:solidFill>
              </a:rPr>
              <a:t> Shock </a:t>
            </a:r>
            <a:r>
              <a:rPr lang="en-US" sz="1800" dirty="0" smtClean="0"/>
              <a:t>(</a:t>
            </a:r>
            <a:r>
              <a:rPr lang="en-US" sz="1800" dirty="0" err="1" smtClean="0"/>
              <a:t>dlm</a:t>
            </a:r>
            <a:r>
              <a:rPr lang="en-US" sz="1800" dirty="0" smtClean="0"/>
              <a:t> 2013)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Super-MS Turbulence has a very fast magnetic field reconnection rate     </a:t>
            </a:r>
            <a:r>
              <a:rPr lang="en-US" sz="1600" dirty="0" smtClean="0"/>
              <a:t>(</a:t>
            </a:r>
            <a:r>
              <a:rPr lang="en-US" sz="1600" dirty="0" err="1" smtClean="0"/>
              <a:t>Lazarian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Vishniac</a:t>
            </a:r>
            <a:r>
              <a:rPr lang="en-US" sz="1600" dirty="0" smtClean="0"/>
              <a:t> 1999)</a:t>
            </a:r>
            <a:endParaRPr lang="en-US" sz="2000" dirty="0" smtClean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00FBFF"/>
                </a:solidFill>
              </a:rPr>
              <a:t>              </a:t>
            </a:r>
            <a:r>
              <a:rPr lang="en-US" sz="1600" dirty="0" err="1" smtClean="0">
                <a:solidFill>
                  <a:srgbClr val="00FBFF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00FBFF"/>
                </a:solidFill>
              </a:rPr>
              <a:t>recon</a:t>
            </a:r>
            <a:r>
              <a:rPr lang="en-US" sz="1600" dirty="0" smtClean="0">
                <a:solidFill>
                  <a:srgbClr val="00FBFF"/>
                </a:solidFill>
              </a:rPr>
              <a:t> / </a:t>
            </a:r>
            <a:r>
              <a:rPr lang="en-US" sz="1600" dirty="0" err="1" smtClean="0">
                <a:solidFill>
                  <a:srgbClr val="00FBFF"/>
                </a:solidFill>
              </a:rPr>
              <a:t>t</a:t>
            </a:r>
            <a:r>
              <a:rPr lang="en-US" sz="1600" baseline="-25000" dirty="0" err="1" smtClean="0">
                <a:solidFill>
                  <a:srgbClr val="00FBFF"/>
                </a:solidFill>
              </a:rPr>
              <a:t>flow</a:t>
            </a:r>
            <a:r>
              <a:rPr lang="en-US" sz="1600" dirty="0" smtClean="0">
                <a:solidFill>
                  <a:srgbClr val="00FBFF"/>
                </a:solidFill>
              </a:rPr>
              <a:t>   ~    </a:t>
            </a:r>
            <a:r>
              <a:rPr lang="en-US" sz="1600" dirty="0" err="1" smtClean="0">
                <a:solidFill>
                  <a:srgbClr val="00FBFF"/>
                </a:solidFill>
                <a:latin typeface="Lucida Handwriting"/>
                <a:cs typeface="Lucida Handwriting"/>
              </a:rPr>
              <a:t>M</a:t>
            </a:r>
            <a:r>
              <a:rPr lang="en-US" sz="1600" baseline="-25000" dirty="0" err="1" smtClean="0">
                <a:solidFill>
                  <a:srgbClr val="00FBFF"/>
                </a:solidFill>
              </a:rPr>
              <a:t>jet</a:t>
            </a:r>
            <a:r>
              <a:rPr lang="en-US" sz="1600" dirty="0" smtClean="0">
                <a:solidFill>
                  <a:srgbClr val="00FBFF"/>
                </a:solidFill>
              </a:rPr>
              <a:t> / </a:t>
            </a:r>
            <a:r>
              <a:rPr lang="en-US" sz="1600" dirty="0">
                <a:solidFill>
                  <a:srgbClr val="00FBFF"/>
                </a:solidFill>
                <a:latin typeface="Lucida Handwriting"/>
                <a:cs typeface="Lucida Handwriting"/>
              </a:rPr>
              <a:t>M</a:t>
            </a:r>
            <a:r>
              <a:rPr lang="en-US" sz="1600" baseline="-25000" dirty="0" smtClean="0">
                <a:solidFill>
                  <a:srgbClr val="00FBFF"/>
                </a:solidFill>
              </a:rPr>
              <a:t>turb</a:t>
            </a:r>
            <a:r>
              <a:rPr lang="en-US" sz="1600" baseline="30000" dirty="0" smtClean="0">
                <a:solidFill>
                  <a:srgbClr val="00FBFF"/>
                </a:solidFill>
              </a:rPr>
              <a:t>2</a:t>
            </a:r>
            <a:r>
              <a:rPr lang="en-US" sz="1600" dirty="0" smtClean="0">
                <a:solidFill>
                  <a:srgbClr val="00FBFF"/>
                </a:solidFill>
              </a:rPr>
              <a:t>    &lt;&lt;    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3C9D"/>
                </a:solidFill>
              </a:rPr>
              <a:t>Resistivity reconnects and dissipates magnetic field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3C9D"/>
                </a:solidFill>
              </a:rPr>
              <a:t>into HEAT </a:t>
            </a:r>
            <a:r>
              <a:rPr lang="en-US" sz="2000" dirty="0" smtClean="0">
                <a:solidFill>
                  <a:srgbClr val="66FF99"/>
                </a:solidFill>
              </a:rPr>
              <a:t>in RCS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Heat generated is radiated away, leaving “cold”, super-</a:t>
            </a:r>
            <a:r>
              <a:rPr lang="en-US" sz="2000" dirty="0" smtClean="0">
                <a:solidFill>
                  <a:srgbClr val="FF3C9D"/>
                </a:solidFill>
              </a:rPr>
              <a:t>sonic</a:t>
            </a:r>
            <a:r>
              <a:rPr lang="en-US" sz="2000" dirty="0" smtClean="0"/>
              <a:t>, HD jet</a:t>
            </a:r>
          </a:p>
        </p:txBody>
      </p:sp>
    </p:spTree>
    <p:extLst>
      <p:ext uri="{BB962C8B-B14F-4D97-AF65-F5344CB8AC3E}">
        <p14:creationId xmlns:p14="http://schemas.microsoft.com/office/powerpoint/2010/main" val="126334455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29" y="990600"/>
            <a:ext cx="8276771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3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dirty="0" smtClean="0"/>
              <a:t>GRBs:  Dissipation in shocks below GRB                 photosphere (</a:t>
            </a:r>
            <a:r>
              <a:rPr lang="en-US" sz="2000" dirty="0" smtClean="0"/>
              <a:t>Bromberg 2011; Levinson 2010, 2012</a:t>
            </a:r>
            <a:r>
              <a:rPr lang="en-US" sz="2400" dirty="0" smtClean="0"/>
              <a:t>)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2400" dirty="0" smtClean="0">
                <a:solidFill>
                  <a:srgbClr val="00FBFF"/>
                </a:solidFill>
              </a:rPr>
              <a:t>X-ray Binary Jets:  Models of broad-band                      emission require a strong shock                                                      after jet collimation (</a:t>
            </a:r>
            <a:r>
              <a:rPr lang="en-US" sz="2000" dirty="0" smtClean="0">
                <a:solidFill>
                  <a:srgbClr val="00FBFF"/>
                </a:solidFill>
              </a:rPr>
              <a:t>Markoff </a:t>
            </a:r>
            <a:r>
              <a:rPr lang="en-US" sz="2000" i="1" dirty="0" smtClean="0">
                <a:solidFill>
                  <a:srgbClr val="00FBFF"/>
                </a:solidFill>
              </a:rPr>
              <a:t>et al</a:t>
            </a:r>
            <a:r>
              <a:rPr lang="en-US" sz="2000" dirty="0" smtClean="0">
                <a:solidFill>
                  <a:srgbClr val="00FBFF"/>
                </a:solidFill>
              </a:rPr>
              <a:t>. 2001 </a:t>
            </a:r>
            <a:r>
              <a:rPr lang="en-US" sz="2000" i="1" dirty="0" smtClean="0">
                <a:solidFill>
                  <a:srgbClr val="00FBFF"/>
                </a:solidFill>
              </a:rPr>
              <a:t>etc</a:t>
            </a:r>
            <a:r>
              <a:rPr lang="en-US" sz="2000" dirty="0" smtClean="0">
                <a:solidFill>
                  <a:srgbClr val="00FBFF"/>
                </a:solidFill>
              </a:rPr>
              <a:t>.</a:t>
            </a:r>
            <a:r>
              <a:rPr lang="en-US" sz="2400" dirty="0" smtClean="0">
                <a:solidFill>
                  <a:srgbClr val="00FBFF"/>
                </a:solidFill>
              </a:rPr>
              <a:t>)</a:t>
            </a:r>
          </a:p>
          <a:p>
            <a:pPr>
              <a:defRPr/>
            </a:pPr>
            <a:endParaRPr lang="en-US" sz="1400" dirty="0" smtClean="0">
              <a:solidFill>
                <a:srgbClr val="00FBFF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Protostellar Jets:  HH 212 shows (</a:t>
            </a:r>
            <a:r>
              <a:rPr lang="en-US" sz="2000" dirty="0" err="1" smtClean="0">
                <a:solidFill>
                  <a:schemeClr val="accent1"/>
                </a:solidFill>
              </a:rPr>
              <a:t>Correia</a:t>
            </a:r>
            <a:r>
              <a:rPr lang="en-US" sz="2000" dirty="0" smtClean="0">
                <a:solidFill>
                  <a:schemeClr val="accent1"/>
                </a:solidFill>
              </a:rPr>
              <a:t> et al. 2009</a:t>
            </a:r>
            <a:r>
              <a:rPr lang="en-US" sz="2400" dirty="0" smtClean="0">
                <a:solidFill>
                  <a:schemeClr val="accent1"/>
                </a:solidFill>
              </a:rPr>
              <a:t>):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(Non-relativistic) pair of strong shocks flanking central source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</a:rPr>
              <a:t>Multiple component (bow shock) ejections from each feature</a:t>
            </a:r>
          </a:p>
          <a:p>
            <a:pPr lvl="1">
              <a:defRPr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067800" cy="609600"/>
          </a:xfrm>
        </p:spPr>
        <p:txBody>
          <a:bodyPr/>
          <a:lstStyle/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Other Types of Jetted Sources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8095" y="1524000"/>
            <a:ext cx="2709705" cy="1987317"/>
            <a:chOff x="6358095" y="1524000"/>
            <a:chExt cx="2709705" cy="1987317"/>
          </a:xfrm>
        </p:grpSpPr>
        <p:pic>
          <p:nvPicPr>
            <p:cNvPr id="2" name="Picture 1" descr="Markoff_etal01_fig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095" y="1524000"/>
              <a:ext cx="2709705" cy="198731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>
              <a:off x="8347075" y="1663700"/>
              <a:ext cx="228600" cy="304800"/>
            </a:xfrm>
            <a:prstGeom prst="ellipse">
              <a:avLst/>
            </a:prstGeom>
            <a:noFill/>
            <a:ln w="254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rot="16200000">
              <a:off x="7115175" y="1882775"/>
              <a:ext cx="95250" cy="457200"/>
            </a:xfrm>
            <a:prstGeom prst="ellipse">
              <a:avLst/>
            </a:prstGeom>
            <a:noFill/>
            <a:ln w="254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rot="16200000">
              <a:off x="6962775" y="2409826"/>
              <a:ext cx="95250" cy="457200"/>
            </a:xfrm>
            <a:prstGeom prst="ellipse">
              <a:avLst/>
            </a:prstGeom>
            <a:noFill/>
            <a:ln w="254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rot="16200000">
              <a:off x="8562975" y="2260600"/>
              <a:ext cx="95250" cy="457200"/>
            </a:xfrm>
            <a:prstGeom prst="ellipse">
              <a:avLst/>
            </a:prstGeom>
            <a:noFill/>
            <a:ln w="254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</p:grpSp>
      <p:pic>
        <p:nvPicPr>
          <p:cNvPr id="7" name="Picture 6" descr="Correia_etal2009_fig1_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71" y="4832293"/>
            <a:ext cx="6467929" cy="1949507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85800" y="56388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 smtClean="0"/>
              <a:t>Correia</a:t>
            </a:r>
            <a:r>
              <a:rPr lang="en-US" sz="1400" dirty="0" smtClean="0"/>
              <a:t> </a:t>
            </a:r>
            <a:r>
              <a:rPr lang="en-US" sz="1400" i="1" dirty="0" smtClean="0"/>
              <a:t>et </a:t>
            </a:r>
            <a:r>
              <a:rPr lang="en-US" sz="1400" i="1" dirty="0"/>
              <a:t>al</a:t>
            </a:r>
            <a:r>
              <a:rPr lang="en-US" sz="1400" dirty="0"/>
              <a:t>. </a:t>
            </a:r>
            <a:r>
              <a:rPr lang="en-US" sz="1400" dirty="0" smtClean="0"/>
              <a:t>(2009)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445000" y="1752601"/>
            <a:ext cx="3860800" cy="1083732"/>
          </a:xfrm>
          <a:prstGeom prst="line">
            <a:avLst/>
          </a:prstGeom>
          <a:noFill/>
          <a:ln w="25400" cap="flat" cmpd="sng" algn="ctr">
            <a:solidFill>
              <a:srgbClr val="00FB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181600" y="6019800"/>
            <a:ext cx="0" cy="609600"/>
          </a:xfrm>
          <a:prstGeom prst="straightConnector1">
            <a:avLst/>
          </a:prstGeom>
          <a:noFill/>
          <a:ln w="25400" cap="flat" cmpd="sng" algn="ctr">
            <a:solidFill>
              <a:srgbClr val="D9FFFE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981700" y="6019800"/>
            <a:ext cx="0" cy="609600"/>
          </a:xfrm>
          <a:prstGeom prst="straightConnector1">
            <a:avLst/>
          </a:prstGeom>
          <a:noFill/>
          <a:ln w="25400" cap="flat" cmpd="sng" algn="ctr">
            <a:solidFill>
              <a:srgbClr val="D9FFFE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2188221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5499" y="-76200"/>
            <a:ext cx="8534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04800" y="609600"/>
            <a:ext cx="9448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Launching, acceleration, &amp; collimation are NOT the whole jet formation story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appears that in at least </a:t>
            </a:r>
            <a:r>
              <a:rPr lang="en-US" sz="2000" dirty="0" smtClean="0">
                <a:solidFill>
                  <a:schemeClr val="accent1"/>
                </a:solidFill>
              </a:rPr>
              <a:t>most strong AGN jets </a:t>
            </a:r>
            <a:r>
              <a:rPr lang="en-US" sz="2000" dirty="0" smtClean="0"/>
              <a:t>there is a significant feature/event    in the propagation of a super-</a:t>
            </a:r>
            <a:r>
              <a:rPr lang="en-US" sz="2000" dirty="0" err="1" smtClean="0"/>
              <a:t>magnetosonic</a:t>
            </a:r>
            <a:r>
              <a:rPr lang="en-US" sz="2000" dirty="0" smtClean="0"/>
              <a:t> jet:                                                            </a:t>
            </a:r>
            <a:r>
              <a:rPr lang="en-US" sz="2000" dirty="0" smtClean="0">
                <a:solidFill>
                  <a:srgbClr val="FF3C9D"/>
                </a:solidFill>
              </a:rPr>
              <a:t>a quasi-stationary (re-)collimation shock (RCS)</a:t>
            </a:r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The RCS appears to convert the pinch-unstable flow into a stable one that continues out to the ~100 </a:t>
            </a:r>
            <a:r>
              <a:rPr lang="en-US" sz="2000" dirty="0" err="1" smtClean="0">
                <a:solidFill>
                  <a:srgbClr val="66FF99"/>
                </a:solidFill>
              </a:rPr>
              <a:t>kpc</a:t>
            </a:r>
            <a:r>
              <a:rPr lang="en-US" sz="2000" dirty="0" smtClean="0">
                <a:solidFill>
                  <a:srgbClr val="66FF99"/>
                </a:solidFill>
              </a:rPr>
              <a:t> lobes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feature occurs on scales intermediate between black hole and lobes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66FF99"/>
                </a:solidFill>
              </a:rPr>
              <a:t>It is very far from the BH in </a:t>
            </a:r>
            <a:r>
              <a:rPr lang="en-US" sz="1600" dirty="0" err="1" smtClean="0">
                <a:solidFill>
                  <a:srgbClr val="66FF99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66FF99"/>
                </a:solidFill>
              </a:rPr>
              <a:t>g</a:t>
            </a:r>
            <a:r>
              <a:rPr lang="en-US" sz="1600" dirty="0" smtClean="0">
                <a:solidFill>
                  <a:srgbClr val="66FF99"/>
                </a:solidFill>
              </a:rPr>
              <a:t> (10</a:t>
            </a:r>
            <a:r>
              <a:rPr lang="en-US" sz="1600" baseline="30000" dirty="0" smtClean="0">
                <a:solidFill>
                  <a:srgbClr val="66FF99"/>
                </a:solidFill>
              </a:rPr>
              <a:t>4−6</a:t>
            </a:r>
            <a:r>
              <a:rPr lang="en-US" sz="1600" dirty="0" smtClean="0">
                <a:solidFill>
                  <a:srgbClr val="66FF99"/>
                </a:solidFill>
              </a:rPr>
              <a:t>) but well within the galactic core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66FF99"/>
                </a:solidFill>
              </a:rPr>
              <a:t>However, it is very difficult to distinguish on the sky from the BH itself:</a:t>
            </a:r>
          </a:p>
          <a:p>
            <a:pPr lvl="3">
              <a:lnSpc>
                <a:spcPct val="90000"/>
              </a:lnSpc>
            </a:pPr>
            <a:r>
              <a:rPr lang="en-US" sz="1200" dirty="0" smtClean="0">
                <a:solidFill>
                  <a:srgbClr val="66FF99"/>
                </a:solidFill>
              </a:rPr>
              <a:t>Nearby (z ~ 0.1):  40 – 4000 </a:t>
            </a:r>
            <a:r>
              <a:rPr lang="en-US" sz="1200" dirty="0" err="1" smtClean="0">
                <a:solidFill>
                  <a:srgbClr val="66FF99"/>
                </a:solidFill>
              </a:rPr>
              <a:t>μas</a:t>
            </a:r>
            <a:r>
              <a:rPr lang="en-US" sz="1200" dirty="0" smtClean="0">
                <a:solidFill>
                  <a:srgbClr val="66FF99"/>
                </a:solidFill>
              </a:rPr>
              <a:t>  (foreshortened blazar);  400 – 40,000 </a:t>
            </a:r>
            <a:r>
              <a:rPr lang="en-US" sz="1200" dirty="0" err="1">
                <a:solidFill>
                  <a:srgbClr val="66FF99"/>
                </a:solidFill>
              </a:rPr>
              <a:t>μas</a:t>
            </a:r>
            <a:r>
              <a:rPr lang="en-US" sz="1200" dirty="0">
                <a:solidFill>
                  <a:srgbClr val="66FF99"/>
                </a:solidFill>
              </a:rPr>
              <a:t> </a:t>
            </a:r>
            <a:r>
              <a:rPr lang="en-US" sz="1200" dirty="0" smtClean="0">
                <a:solidFill>
                  <a:srgbClr val="66FF99"/>
                </a:solidFill>
              </a:rPr>
              <a:t> (in plane of sky)</a:t>
            </a:r>
          </a:p>
          <a:p>
            <a:pPr lvl="3">
              <a:lnSpc>
                <a:spcPct val="90000"/>
              </a:lnSpc>
            </a:pPr>
            <a:r>
              <a:rPr lang="en-US" sz="1200" dirty="0" smtClean="0">
                <a:solidFill>
                  <a:srgbClr val="66FF99"/>
                </a:solidFill>
              </a:rPr>
              <a:t>Far        (z ~ 1.0):  10 – 1000 </a:t>
            </a:r>
            <a:r>
              <a:rPr lang="en-US" sz="1200" dirty="0" err="1" smtClean="0">
                <a:solidFill>
                  <a:srgbClr val="66FF99"/>
                </a:solidFill>
              </a:rPr>
              <a:t>μ</a:t>
            </a:r>
            <a:r>
              <a:rPr lang="en-US" sz="1200" dirty="0" err="1">
                <a:solidFill>
                  <a:srgbClr val="66FF99"/>
                </a:solidFill>
              </a:rPr>
              <a:t>as</a:t>
            </a:r>
            <a:r>
              <a:rPr lang="en-US" sz="1200" dirty="0">
                <a:solidFill>
                  <a:srgbClr val="66FF99"/>
                </a:solidFill>
              </a:rPr>
              <a:t> </a:t>
            </a:r>
            <a:r>
              <a:rPr lang="en-US" sz="1200" dirty="0" smtClean="0">
                <a:solidFill>
                  <a:srgbClr val="66FF99"/>
                </a:solidFill>
              </a:rPr>
              <a:t> (</a:t>
            </a:r>
            <a:r>
              <a:rPr lang="en-US" sz="1200" dirty="0">
                <a:solidFill>
                  <a:srgbClr val="66FF99"/>
                </a:solidFill>
              </a:rPr>
              <a:t>foreshortened blazar</a:t>
            </a:r>
            <a:r>
              <a:rPr lang="en-US" sz="1200" dirty="0" smtClean="0">
                <a:solidFill>
                  <a:srgbClr val="66FF99"/>
                </a:solidFill>
              </a:rPr>
              <a:t>);  100 – 10,000 </a:t>
            </a:r>
            <a:r>
              <a:rPr lang="en-US" sz="1200" dirty="0" err="1">
                <a:solidFill>
                  <a:srgbClr val="66FF99"/>
                </a:solidFill>
              </a:rPr>
              <a:t>μas</a:t>
            </a:r>
            <a:r>
              <a:rPr lang="en-US" sz="1200" dirty="0">
                <a:solidFill>
                  <a:srgbClr val="66FF99"/>
                </a:solidFill>
              </a:rPr>
              <a:t>  (in plane of sky</a:t>
            </a:r>
            <a:r>
              <a:rPr lang="en-US" sz="1200" dirty="0" smtClean="0">
                <a:solidFill>
                  <a:srgbClr val="66FF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The RCS in M87 (HST-1) appears to be responsible for the jet "break" (</a:t>
            </a:r>
            <a:r>
              <a:rPr lang="en-US" sz="1600" dirty="0" smtClean="0">
                <a:solidFill>
                  <a:srgbClr val="FFFFCC"/>
                </a:solidFill>
              </a:rPr>
              <a:t>cf. Nakamura</a:t>
            </a:r>
            <a:r>
              <a:rPr lang="en-US" sz="2000" dirty="0" smtClean="0">
                <a:solidFill>
                  <a:srgbClr val="66FF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</a:rPr>
              <a:t>The RCS also may play an important role in the FR I / II dichotomy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The only telescopes that can distinguish RCS activity from BH activity are:  the EVN (&gt;5000 </a:t>
            </a:r>
            <a:r>
              <a:rPr lang="en-US" sz="2000" dirty="0" err="1" smtClean="0">
                <a:solidFill>
                  <a:srgbClr val="66FF99"/>
                </a:solidFill>
              </a:rPr>
              <a:t>μas</a:t>
            </a:r>
            <a:r>
              <a:rPr lang="en-US" sz="2000" dirty="0" smtClean="0">
                <a:solidFill>
                  <a:srgbClr val="66FF99"/>
                </a:solidFill>
              </a:rPr>
              <a:t>),  the VLBA (&gt;100 </a:t>
            </a:r>
            <a:r>
              <a:rPr lang="en-US" sz="2000" dirty="0" err="1" smtClean="0">
                <a:solidFill>
                  <a:srgbClr val="66FF99"/>
                </a:solidFill>
              </a:rPr>
              <a:t>μas</a:t>
            </a:r>
            <a:r>
              <a:rPr lang="en-US" sz="2000" dirty="0" smtClean="0">
                <a:solidFill>
                  <a:srgbClr val="66FF99"/>
                </a:solidFill>
              </a:rPr>
              <a:t>),  and the EHT (&gt; 20 </a:t>
            </a:r>
            <a:r>
              <a:rPr lang="en-US" sz="2000" dirty="0" err="1" smtClean="0">
                <a:solidFill>
                  <a:srgbClr val="66FF99"/>
                </a:solidFill>
              </a:rPr>
              <a:t>μas</a:t>
            </a:r>
            <a:r>
              <a:rPr lang="en-US" sz="2000" dirty="0" smtClean="0">
                <a:solidFill>
                  <a:srgbClr val="66FF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FFFF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3C9D"/>
                </a:solidFill>
                <a:cs typeface="Times New Roman"/>
              </a:rPr>
              <a:t>VLBI IS ABSOLUTELY CRUCIAL TO UNDERSTANDING JET FORMATION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8467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89301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610600" cy="1371600"/>
          </a:xfrm>
        </p:spPr>
        <p:txBody>
          <a:bodyPr/>
          <a:lstStyle/>
          <a:p>
            <a:r>
              <a:rPr lang="en-US" sz="4200" dirty="0" smtClean="0"/>
              <a:t>The Jet </a:t>
            </a:r>
            <a:r>
              <a:rPr lang="en-US" sz="4200" dirty="0" err="1" smtClean="0"/>
              <a:t>Recollimation</a:t>
            </a:r>
            <a:r>
              <a:rPr lang="en-US" sz="4200" dirty="0" smtClean="0"/>
              <a:t> Shock:  </a:t>
            </a:r>
            <a:br>
              <a:rPr lang="en-US" sz="4200" dirty="0" smtClean="0"/>
            </a:br>
            <a:r>
              <a:rPr lang="en-US" sz="4200" dirty="0" smtClean="0"/>
              <a:t>A Dramatic Altering of </a:t>
            </a:r>
            <a:br>
              <a:rPr lang="en-US" sz="4200" dirty="0" smtClean="0"/>
            </a:br>
            <a:r>
              <a:rPr lang="en-US" sz="4200" dirty="0" smtClean="0"/>
              <a:t>Jet Magnetic and Kinematic Structure On Difficult-to-Observe Scales</a:t>
            </a:r>
            <a:endParaRPr lang="en-US" sz="4200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705600" cy="1295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David L.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Meier  &amp;  Marshall H. Cohen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California Institute of Technology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Text Box 1028"/>
          <p:cNvSpPr txBox="1">
            <a:spLocks noChangeArrowheads="1"/>
          </p:cNvSpPr>
          <p:nvPr/>
        </p:nvSpPr>
        <p:spPr bwMode="auto">
          <a:xfrm>
            <a:off x="228600" y="5638800"/>
            <a:ext cx="883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accent1"/>
                </a:solidFill>
              </a:rPr>
              <a:t>Relativistic Jets:  Creation, Dynamics, &amp; Internal Physics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accent1"/>
                </a:solidFill>
              </a:rPr>
              <a:t>Krakow, Poland;  21 April 2015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15499" y="-76200"/>
            <a:ext cx="8534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04800" y="609600"/>
            <a:ext cx="9448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Launching, acceleration, &amp; collimation are NOT the whole jet formation story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appears that in at least </a:t>
            </a:r>
            <a:r>
              <a:rPr lang="en-US" sz="2000" dirty="0" smtClean="0">
                <a:solidFill>
                  <a:schemeClr val="accent1"/>
                </a:solidFill>
              </a:rPr>
              <a:t>most strong AGN jets </a:t>
            </a:r>
            <a:r>
              <a:rPr lang="en-US" sz="2000" dirty="0" smtClean="0"/>
              <a:t>there is a significant feature/event    in the propagation of a super-</a:t>
            </a:r>
            <a:r>
              <a:rPr lang="en-US" sz="2000" dirty="0" err="1" smtClean="0"/>
              <a:t>magnetosonic</a:t>
            </a:r>
            <a:r>
              <a:rPr lang="en-US" sz="2000" dirty="0" smtClean="0"/>
              <a:t> jet:                                                            </a:t>
            </a:r>
            <a:r>
              <a:rPr lang="en-US" sz="2000" dirty="0" smtClean="0">
                <a:solidFill>
                  <a:srgbClr val="FF3C9D"/>
                </a:solidFill>
              </a:rPr>
              <a:t>a quasi-stationary (re-)collimation shock (RCS)</a:t>
            </a:r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The RCS appears to convert the pinch-unstable flow into a stable one that continues out to the ~100 </a:t>
            </a:r>
            <a:r>
              <a:rPr lang="en-US" sz="2000" dirty="0" err="1" smtClean="0">
                <a:solidFill>
                  <a:srgbClr val="66FF99"/>
                </a:solidFill>
              </a:rPr>
              <a:t>kpc</a:t>
            </a:r>
            <a:r>
              <a:rPr lang="en-US" sz="2000" dirty="0" smtClean="0">
                <a:solidFill>
                  <a:srgbClr val="66FF99"/>
                </a:solidFill>
              </a:rPr>
              <a:t> lobes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feature occurs on scales intermediate between black hole and lobes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66FF99"/>
                </a:solidFill>
              </a:rPr>
              <a:t>It is very far from the BH in </a:t>
            </a:r>
            <a:r>
              <a:rPr lang="en-US" sz="1600" dirty="0" err="1" smtClean="0">
                <a:solidFill>
                  <a:srgbClr val="66FF99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66FF99"/>
                </a:solidFill>
              </a:rPr>
              <a:t>g</a:t>
            </a:r>
            <a:r>
              <a:rPr lang="en-US" sz="1600" dirty="0" smtClean="0">
                <a:solidFill>
                  <a:srgbClr val="66FF99"/>
                </a:solidFill>
              </a:rPr>
              <a:t> (10</a:t>
            </a:r>
            <a:r>
              <a:rPr lang="en-US" sz="1600" baseline="30000" dirty="0" smtClean="0">
                <a:solidFill>
                  <a:srgbClr val="66FF99"/>
                </a:solidFill>
              </a:rPr>
              <a:t>4−6</a:t>
            </a:r>
            <a:r>
              <a:rPr lang="en-US" sz="1600" dirty="0" smtClean="0">
                <a:solidFill>
                  <a:srgbClr val="66FF99"/>
                </a:solidFill>
              </a:rPr>
              <a:t>) but well within the galactic core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66FF99"/>
                </a:solidFill>
              </a:rPr>
              <a:t>However, it is very difficult to distinguish on the sky from the BH itself:</a:t>
            </a:r>
          </a:p>
          <a:p>
            <a:pPr lvl="3">
              <a:lnSpc>
                <a:spcPct val="90000"/>
              </a:lnSpc>
            </a:pPr>
            <a:r>
              <a:rPr lang="en-US" sz="1200" dirty="0" smtClean="0">
                <a:solidFill>
                  <a:srgbClr val="66FF99"/>
                </a:solidFill>
              </a:rPr>
              <a:t>Nearby (z ~ 0.1)</a:t>
            </a:r>
            <a:r>
              <a:rPr lang="en-US" sz="1200" dirty="0" smtClean="0">
                <a:solidFill>
                  <a:srgbClr val="FF3C9D"/>
                </a:solidFill>
              </a:rPr>
              <a:t>:  40 – 4000 </a:t>
            </a:r>
            <a:r>
              <a:rPr lang="en-US" sz="1200" dirty="0" err="1" smtClean="0">
                <a:solidFill>
                  <a:srgbClr val="FF3C9D"/>
                </a:solidFill>
              </a:rPr>
              <a:t>μas</a:t>
            </a:r>
            <a:r>
              <a:rPr lang="en-US" sz="1200" dirty="0" smtClean="0">
                <a:solidFill>
                  <a:srgbClr val="FF3C9D"/>
                </a:solidFill>
              </a:rPr>
              <a:t>  </a:t>
            </a:r>
            <a:r>
              <a:rPr lang="en-US" sz="1200" dirty="0" smtClean="0">
                <a:solidFill>
                  <a:srgbClr val="66FF99"/>
                </a:solidFill>
              </a:rPr>
              <a:t>(foreshortened blazar);  </a:t>
            </a:r>
            <a:r>
              <a:rPr lang="en-US" sz="1200" dirty="0" smtClean="0">
                <a:solidFill>
                  <a:srgbClr val="FF3C9D"/>
                </a:solidFill>
              </a:rPr>
              <a:t>400 – 40,000 </a:t>
            </a:r>
            <a:r>
              <a:rPr lang="en-US" sz="1200" dirty="0" err="1">
                <a:solidFill>
                  <a:srgbClr val="FF3C9D"/>
                </a:solidFill>
              </a:rPr>
              <a:t>μas</a:t>
            </a:r>
            <a:r>
              <a:rPr lang="en-US" sz="1200" dirty="0">
                <a:solidFill>
                  <a:srgbClr val="FF3C9D"/>
                </a:solidFill>
              </a:rPr>
              <a:t> </a:t>
            </a:r>
            <a:r>
              <a:rPr lang="en-US" sz="1200" dirty="0" smtClean="0">
                <a:solidFill>
                  <a:srgbClr val="FF3C9D"/>
                </a:solidFill>
              </a:rPr>
              <a:t> </a:t>
            </a:r>
            <a:r>
              <a:rPr lang="en-US" sz="1200" dirty="0" smtClean="0">
                <a:solidFill>
                  <a:srgbClr val="66FF99"/>
                </a:solidFill>
              </a:rPr>
              <a:t>(if jet is in plane of sky)</a:t>
            </a:r>
          </a:p>
          <a:p>
            <a:pPr lvl="3">
              <a:lnSpc>
                <a:spcPct val="90000"/>
              </a:lnSpc>
            </a:pPr>
            <a:r>
              <a:rPr lang="en-US" sz="1200" dirty="0" smtClean="0">
                <a:solidFill>
                  <a:srgbClr val="66FF99"/>
                </a:solidFill>
              </a:rPr>
              <a:t>Far        (z ~ 1.0):  </a:t>
            </a:r>
            <a:r>
              <a:rPr lang="en-US" sz="1200" dirty="0" smtClean="0">
                <a:solidFill>
                  <a:srgbClr val="FF3C9D"/>
                </a:solidFill>
              </a:rPr>
              <a:t>10 – 1000 </a:t>
            </a:r>
            <a:r>
              <a:rPr lang="en-US" sz="1200" dirty="0" err="1" smtClean="0">
                <a:solidFill>
                  <a:srgbClr val="FF3C9D"/>
                </a:solidFill>
              </a:rPr>
              <a:t>μ</a:t>
            </a:r>
            <a:r>
              <a:rPr lang="en-US" sz="1200" dirty="0" err="1">
                <a:solidFill>
                  <a:srgbClr val="FF3C9D"/>
                </a:solidFill>
              </a:rPr>
              <a:t>as</a:t>
            </a:r>
            <a:r>
              <a:rPr lang="en-US" sz="1200" dirty="0">
                <a:solidFill>
                  <a:srgbClr val="FF3C9D"/>
                </a:solidFill>
              </a:rPr>
              <a:t> </a:t>
            </a:r>
            <a:r>
              <a:rPr lang="en-US" sz="1200" dirty="0" smtClean="0">
                <a:solidFill>
                  <a:srgbClr val="FF3C9D"/>
                </a:solidFill>
              </a:rPr>
              <a:t> </a:t>
            </a:r>
            <a:r>
              <a:rPr lang="en-US" sz="1200" dirty="0" smtClean="0">
                <a:solidFill>
                  <a:srgbClr val="66FF99"/>
                </a:solidFill>
              </a:rPr>
              <a:t>(</a:t>
            </a:r>
            <a:r>
              <a:rPr lang="en-US" sz="1200" dirty="0">
                <a:solidFill>
                  <a:srgbClr val="66FF99"/>
                </a:solidFill>
              </a:rPr>
              <a:t>foreshortened blazar</a:t>
            </a:r>
            <a:r>
              <a:rPr lang="en-US" sz="1200" dirty="0" smtClean="0">
                <a:solidFill>
                  <a:srgbClr val="66FF99"/>
                </a:solidFill>
              </a:rPr>
              <a:t>);  </a:t>
            </a:r>
            <a:r>
              <a:rPr lang="en-US" sz="1200" dirty="0" smtClean="0">
                <a:solidFill>
                  <a:srgbClr val="FF3C9D"/>
                </a:solidFill>
              </a:rPr>
              <a:t>100 – 10,000 </a:t>
            </a:r>
            <a:r>
              <a:rPr lang="en-US" sz="1200" dirty="0" err="1">
                <a:solidFill>
                  <a:srgbClr val="FF3C9D"/>
                </a:solidFill>
              </a:rPr>
              <a:t>μas</a:t>
            </a:r>
            <a:r>
              <a:rPr lang="en-US" sz="1200" dirty="0">
                <a:solidFill>
                  <a:srgbClr val="FF3C9D"/>
                </a:solidFill>
              </a:rPr>
              <a:t>  </a:t>
            </a:r>
            <a:r>
              <a:rPr lang="en-US" sz="1200" dirty="0" smtClean="0">
                <a:solidFill>
                  <a:srgbClr val="66FF99"/>
                </a:solidFill>
              </a:rPr>
              <a:t>(if jet is in </a:t>
            </a:r>
            <a:r>
              <a:rPr lang="en-US" sz="1200" dirty="0">
                <a:solidFill>
                  <a:srgbClr val="66FF99"/>
                </a:solidFill>
              </a:rPr>
              <a:t>plane of sky</a:t>
            </a:r>
            <a:r>
              <a:rPr lang="en-US" sz="1200" dirty="0" smtClean="0">
                <a:solidFill>
                  <a:srgbClr val="66FF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The RCS in M87 (HST-1) appears to be responsible for the jet "break" (</a:t>
            </a:r>
            <a:r>
              <a:rPr lang="en-US" sz="1600" dirty="0" smtClean="0">
                <a:solidFill>
                  <a:srgbClr val="FFFFCC"/>
                </a:solidFill>
              </a:rPr>
              <a:t>cf. Nakamura</a:t>
            </a:r>
            <a:r>
              <a:rPr lang="en-US" sz="2000" dirty="0" smtClean="0">
                <a:solidFill>
                  <a:srgbClr val="66FF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FFCC"/>
                </a:solidFill>
              </a:rPr>
              <a:t>The RCS also may play an important role in the FR I / II dichotomy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66FF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66FF99"/>
                </a:solidFill>
              </a:rPr>
              <a:t>The only telescopes that can distinguish RCS activity from BH activity are:  the EVN (</a:t>
            </a:r>
            <a:r>
              <a:rPr lang="en-US" sz="2000" dirty="0" smtClean="0">
                <a:solidFill>
                  <a:srgbClr val="FF3C9D"/>
                </a:solidFill>
              </a:rPr>
              <a:t>&gt;5000 </a:t>
            </a:r>
            <a:r>
              <a:rPr lang="en-US" sz="2000" dirty="0" err="1" smtClean="0">
                <a:solidFill>
                  <a:srgbClr val="FF3C9D"/>
                </a:solidFill>
              </a:rPr>
              <a:t>μas</a:t>
            </a:r>
            <a:r>
              <a:rPr lang="en-US" sz="2000" dirty="0" smtClean="0">
                <a:solidFill>
                  <a:srgbClr val="66FF99"/>
                </a:solidFill>
              </a:rPr>
              <a:t>),  the VLBA (</a:t>
            </a:r>
            <a:r>
              <a:rPr lang="en-US" sz="2000" dirty="0" smtClean="0">
                <a:solidFill>
                  <a:srgbClr val="FF3C9D"/>
                </a:solidFill>
              </a:rPr>
              <a:t>&gt;100 </a:t>
            </a:r>
            <a:r>
              <a:rPr lang="en-US" sz="2000" dirty="0" err="1" smtClean="0">
                <a:solidFill>
                  <a:srgbClr val="FF3C9D"/>
                </a:solidFill>
              </a:rPr>
              <a:t>μas</a:t>
            </a:r>
            <a:r>
              <a:rPr lang="en-US" sz="2000" dirty="0" smtClean="0">
                <a:solidFill>
                  <a:srgbClr val="66FF99"/>
                </a:solidFill>
              </a:rPr>
              <a:t>),  and the EHT (</a:t>
            </a:r>
            <a:r>
              <a:rPr lang="en-US" sz="2000" dirty="0" smtClean="0">
                <a:solidFill>
                  <a:srgbClr val="FF3C9D"/>
                </a:solidFill>
              </a:rPr>
              <a:t>&gt; 10 </a:t>
            </a:r>
            <a:r>
              <a:rPr lang="en-US" sz="2000" dirty="0" err="1" smtClean="0">
                <a:solidFill>
                  <a:srgbClr val="FF3C9D"/>
                </a:solidFill>
              </a:rPr>
              <a:t>μas</a:t>
            </a:r>
            <a:r>
              <a:rPr lang="en-US" sz="2000" dirty="0" smtClean="0">
                <a:solidFill>
                  <a:srgbClr val="66FF99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FFFF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3C9D"/>
                </a:solidFill>
                <a:cs typeface="Times New Roman"/>
              </a:rPr>
              <a:t>VLBI IS ABSOLUTELY CRUCIAL TO UNDERSTANDING JET FORMATION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6841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5355"/>
            <a:ext cx="9144000" cy="731155"/>
          </a:xfrm>
        </p:spPr>
        <p:txBody>
          <a:bodyPr/>
          <a:lstStyle/>
          <a:p>
            <a:r>
              <a:rPr lang="en-US" dirty="0" smtClean="0"/>
              <a:t>M87:  The Rosetta Stone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6200" y="4800601"/>
            <a:ext cx="906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BFF"/>
                </a:solidFill>
              </a:rPr>
              <a:t>Similar </a:t>
            </a:r>
            <a:r>
              <a:rPr lang="en-US" sz="2200" dirty="0" err="1" smtClean="0">
                <a:solidFill>
                  <a:srgbClr val="00FBFF"/>
                </a:solidFill>
              </a:rPr>
              <a:t>recollimation</a:t>
            </a:r>
            <a:r>
              <a:rPr lang="en-US" sz="2200" dirty="0" smtClean="0">
                <a:solidFill>
                  <a:srgbClr val="00FBFF"/>
                </a:solidFill>
              </a:rPr>
              <a:t> shock systems are seen in other                                 BL Lac / FR I-type sources (BL Lac, OJ 287, 3C 120, </a:t>
            </a:r>
            <a:r>
              <a:rPr lang="en-US" sz="2200" i="1" dirty="0" smtClean="0">
                <a:solidFill>
                  <a:srgbClr val="00FBFF"/>
                </a:solidFill>
              </a:rPr>
              <a:t>etc</a:t>
            </a:r>
            <a:r>
              <a:rPr lang="en-US" sz="2200" dirty="0" smtClean="0">
                <a:solidFill>
                  <a:srgbClr val="00FBFF"/>
                </a:solidFill>
              </a:rPr>
              <a:t>.)</a:t>
            </a: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FB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3C9D"/>
                </a:solidFill>
              </a:rPr>
              <a:t>IDEAL MHD flow of a super-</a:t>
            </a:r>
            <a:r>
              <a:rPr lang="en-US" sz="2200" dirty="0" err="1" smtClean="0">
                <a:solidFill>
                  <a:srgbClr val="FF3C9D"/>
                </a:solidFill>
              </a:rPr>
              <a:t>magnetosonic</a:t>
            </a:r>
            <a:r>
              <a:rPr lang="en-US" sz="2200" dirty="0" smtClean="0">
                <a:solidFill>
                  <a:srgbClr val="FF3C9D"/>
                </a:solidFill>
              </a:rPr>
              <a:t> jet, </a:t>
            </a:r>
            <a:r>
              <a:rPr lang="en-US" sz="2200" dirty="0" smtClean="0">
                <a:solidFill>
                  <a:srgbClr val="66FF99"/>
                </a:solidFill>
              </a:rPr>
              <a:t>without </a:t>
            </a:r>
            <a:r>
              <a:rPr lang="en-US" sz="2200" dirty="0" err="1" smtClean="0">
                <a:solidFill>
                  <a:srgbClr val="66FF99"/>
                </a:solidFill>
              </a:rPr>
              <a:t>Ohmic</a:t>
            </a:r>
            <a:r>
              <a:rPr lang="en-US" sz="2200" dirty="0" smtClean="0">
                <a:solidFill>
                  <a:srgbClr val="66FF99"/>
                </a:solidFill>
              </a:rPr>
              <a:t> dissipation,</a:t>
            </a:r>
            <a:r>
              <a:rPr lang="en-US" sz="2200" dirty="0" smtClean="0">
                <a:solidFill>
                  <a:srgbClr val="FF3C9D"/>
                </a:solidFill>
              </a:rPr>
              <a:t> seems to be a good model for flow near FR I (BL Lac) </a:t>
            </a:r>
            <a:r>
              <a:rPr lang="en-US" sz="2200" dirty="0" err="1" smtClean="0">
                <a:solidFill>
                  <a:srgbClr val="FF3C9D"/>
                </a:solidFill>
              </a:rPr>
              <a:t>recollimation</a:t>
            </a:r>
            <a:r>
              <a:rPr lang="en-US" sz="2200" dirty="0" smtClean="0">
                <a:solidFill>
                  <a:srgbClr val="FF3C9D"/>
                </a:solidFill>
              </a:rPr>
              <a:t> shocks</a:t>
            </a:r>
          </a:p>
        </p:txBody>
      </p:sp>
      <p:pic>
        <p:nvPicPr>
          <p:cNvPr id="26" name="Picture 32" descr="Cheung_etal07_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2219"/>
            <a:ext cx="5680529" cy="29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7" name="Group 30746"/>
          <p:cNvGrpSpPr/>
          <p:nvPr/>
        </p:nvGrpSpPr>
        <p:grpSpPr>
          <a:xfrm>
            <a:off x="6382411" y="2593395"/>
            <a:ext cx="2837789" cy="2901479"/>
            <a:chOff x="6382411" y="3469576"/>
            <a:chExt cx="2837789" cy="2901479"/>
          </a:xfrm>
        </p:grpSpPr>
        <p:pic>
          <p:nvPicPr>
            <p:cNvPr id="33" name="Picture 25" descr="fig_15-2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" r="3838" b="60242"/>
            <a:stretch>
              <a:fillRect/>
            </a:stretch>
          </p:blipFill>
          <p:spPr bwMode="auto">
            <a:xfrm rot="19463050">
              <a:off x="6382411" y="3469576"/>
              <a:ext cx="2654313" cy="121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7467600" y="4662895"/>
              <a:ext cx="1752600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IDEAL MHD   Super-Mag-sonic Jet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dirty="0" smtClean="0"/>
                <a:t>Lind</a:t>
              </a:r>
              <a:r>
                <a:rPr lang="en-US" sz="1400" dirty="0"/>
                <a:t>, Payne, </a:t>
              </a:r>
              <a:r>
                <a:rPr lang="en-US" sz="1400" dirty="0" err="1" smtClean="0"/>
                <a:t>dlm</a:t>
              </a:r>
              <a:r>
                <a:rPr lang="en-US" sz="1400" dirty="0" smtClean="0"/>
                <a:t>, </a:t>
              </a:r>
              <a:r>
                <a:rPr lang="en-US" sz="1400" dirty="0"/>
                <a:t>&amp; Blandford (</a:t>
              </a:r>
              <a:r>
                <a:rPr lang="en-US" sz="1400" dirty="0" smtClean="0"/>
                <a:t>1989</a:t>
              </a:r>
              <a:r>
                <a:rPr lang="en-US" sz="1400" dirty="0" smtClean="0"/>
                <a:t>); </a:t>
              </a:r>
              <a:r>
                <a:rPr lang="en-US" sz="1400" dirty="0" err="1" smtClean="0"/>
                <a:t>Komissarov</a:t>
              </a:r>
              <a:r>
                <a:rPr lang="en-US" sz="1400" dirty="0" smtClean="0"/>
                <a:t> (1999)  </a:t>
              </a:r>
              <a:r>
                <a:rPr lang="en-US" sz="1400" dirty="0" smtClean="0"/>
                <a:t>also Nakamura &amp; </a:t>
              </a:r>
              <a:r>
                <a:rPr lang="en-US" sz="1400" dirty="0" err="1" smtClean="0"/>
                <a:t>dlm</a:t>
              </a:r>
              <a:r>
                <a:rPr lang="en-US" sz="1400" dirty="0" smtClean="0"/>
                <a:t> (2014)</a:t>
              </a:r>
              <a:endParaRPr lang="en-US" sz="1400" dirty="0"/>
            </a:p>
          </p:txBody>
        </p:sp>
      </p:grp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28600" y="762000"/>
            <a:ext cx="27432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47A3"/>
                </a:solidFill>
              </a:rPr>
              <a:t>M </a:t>
            </a:r>
            <a:r>
              <a:rPr lang="en-US" sz="1800" dirty="0">
                <a:solidFill>
                  <a:srgbClr val="FF47A3"/>
                </a:solidFill>
              </a:rPr>
              <a:t>87 </a:t>
            </a:r>
            <a:r>
              <a:rPr lang="en-US" sz="1800" dirty="0" smtClean="0">
                <a:solidFill>
                  <a:srgbClr val="FF47A3"/>
                </a:solidFill>
              </a:rPr>
              <a:t>                               </a:t>
            </a:r>
            <a:r>
              <a:rPr lang="en-US" sz="1400" dirty="0" smtClean="0">
                <a:solidFill>
                  <a:srgbClr val="FF47A3"/>
                </a:solidFill>
              </a:rPr>
              <a:t>VLA &amp; VLBA                                   </a:t>
            </a:r>
            <a:r>
              <a:rPr lang="en-US" sz="1400" dirty="0" smtClean="0"/>
              <a:t>(Cheung, Harris, </a:t>
            </a:r>
            <a:r>
              <a:rPr lang="en-US" sz="1400" dirty="0" err="1" smtClean="0"/>
              <a:t>Stawarz</a:t>
            </a:r>
            <a:r>
              <a:rPr lang="en-US" sz="1400" dirty="0" smtClean="0"/>
              <a:t> 2007)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4343400" y="2857619"/>
            <a:ext cx="1752600" cy="1447800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  <p:grpSp>
        <p:nvGrpSpPr>
          <p:cNvPr id="30746" name="Group 30745"/>
          <p:cNvGrpSpPr/>
          <p:nvPr/>
        </p:nvGrpSpPr>
        <p:grpSpPr>
          <a:xfrm>
            <a:off x="4334329" y="1714619"/>
            <a:ext cx="1828800" cy="1143000"/>
            <a:chOff x="4334329" y="2590800"/>
            <a:chExt cx="1828800" cy="114300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5705929" y="2590800"/>
              <a:ext cx="457200" cy="381000"/>
            </a:xfrm>
            <a:prstGeom prst="rect">
              <a:avLst/>
            </a:prstGeom>
            <a:noFill/>
            <a:ln w="508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cxnSp>
          <p:nvCxnSpPr>
            <p:cNvPr id="30728" name="Straight Connector 30727"/>
            <p:cNvCxnSpPr/>
            <p:nvPr/>
          </p:nvCxnSpPr>
          <p:spPr bwMode="auto">
            <a:xfrm flipH="1">
              <a:off x="4334329" y="2971800"/>
              <a:ext cx="1371600" cy="76200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6086929" y="2971800"/>
              <a:ext cx="76200" cy="76200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0745" name="Group 30744"/>
          <p:cNvGrpSpPr/>
          <p:nvPr/>
        </p:nvGrpSpPr>
        <p:grpSpPr>
          <a:xfrm>
            <a:off x="838200" y="839688"/>
            <a:ext cx="3276600" cy="2094131"/>
            <a:chOff x="838200" y="1715869"/>
            <a:chExt cx="3276600" cy="2094131"/>
          </a:xfrm>
        </p:grpSpPr>
        <p:sp>
          <p:nvSpPr>
            <p:cNvPr id="2" name="Rectangle 1"/>
            <p:cNvSpPr/>
            <p:nvPr/>
          </p:nvSpPr>
          <p:spPr bwMode="auto">
            <a:xfrm>
              <a:off x="838200" y="2590800"/>
              <a:ext cx="2667000" cy="1219200"/>
            </a:xfrm>
            <a:prstGeom prst="rect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2286000" y="1715869"/>
              <a:ext cx="1828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/>
                <a:t>Standard VLA View</a:t>
              </a:r>
              <a:endParaRPr lang="en-US" sz="1400" dirty="0"/>
            </a:p>
          </p:txBody>
        </p:sp>
        <p:cxnSp>
          <p:nvCxnSpPr>
            <p:cNvPr id="30738" name="Straight Connector 30737"/>
            <p:cNvCxnSpPr>
              <a:stCxn id="70" idx="2"/>
              <a:endCxn id="2" idx="0"/>
            </p:cNvCxnSpPr>
            <p:nvPr/>
          </p:nvCxnSpPr>
          <p:spPr bwMode="auto">
            <a:xfrm flipH="1">
              <a:off x="2171700" y="2362200"/>
              <a:ext cx="1028700" cy="228600"/>
            </a:xfrm>
            <a:prstGeom prst="line">
              <a:avLst/>
            </a:prstGeom>
            <a:noFill/>
            <a:ln w="5080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0743" name="Group 30742"/>
          <p:cNvGrpSpPr/>
          <p:nvPr/>
        </p:nvGrpSpPr>
        <p:grpSpPr>
          <a:xfrm>
            <a:off x="685800" y="839688"/>
            <a:ext cx="5562600" cy="3618131"/>
            <a:chOff x="685800" y="1715869"/>
            <a:chExt cx="5562600" cy="3618131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 flipV="1">
              <a:off x="685800" y="2514600"/>
              <a:ext cx="152400" cy="1066800"/>
            </a:xfrm>
            <a:prstGeom prst="line">
              <a:avLst/>
            </a:prstGeom>
            <a:noFill/>
            <a:ln w="3810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685800" y="2514600"/>
              <a:ext cx="5562600" cy="2819400"/>
            </a:xfrm>
            <a:prstGeom prst="rect">
              <a:avLst/>
            </a:prstGeom>
            <a:noFill/>
            <a:ln w="5080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38200" y="3505200"/>
              <a:ext cx="304800" cy="228600"/>
            </a:xfrm>
            <a:prstGeom prst="rect">
              <a:avLst/>
            </a:prstGeom>
            <a:noFill/>
            <a:ln w="5080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H="1">
              <a:off x="685800" y="3733800"/>
              <a:ext cx="152400" cy="1600200"/>
            </a:xfrm>
            <a:prstGeom prst="line">
              <a:avLst/>
            </a:prstGeom>
            <a:noFill/>
            <a:ln w="3810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848100" y="1715869"/>
              <a:ext cx="22479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66FF99"/>
                  </a:solidFill>
                </a:rPr>
                <a:t>VLBA Blowup of Core &amp; HST-1 Region</a:t>
              </a:r>
              <a:endParaRPr lang="en-US" sz="1400" dirty="0">
                <a:solidFill>
                  <a:srgbClr val="66FF99"/>
                </a:solidFill>
              </a:endParaRPr>
            </a:p>
          </p:txBody>
        </p:sp>
      </p:grpSp>
      <p:grpSp>
        <p:nvGrpSpPr>
          <p:cNvPr id="30749" name="Group 30748"/>
          <p:cNvGrpSpPr/>
          <p:nvPr/>
        </p:nvGrpSpPr>
        <p:grpSpPr>
          <a:xfrm>
            <a:off x="545043" y="1705689"/>
            <a:ext cx="7227357" cy="2184175"/>
            <a:chOff x="545043" y="2581870"/>
            <a:chExt cx="7227357" cy="2184175"/>
          </a:xfrm>
        </p:grpSpPr>
        <p:sp>
          <p:nvSpPr>
            <p:cNvPr id="85" name="Oval 84"/>
            <p:cNvSpPr/>
            <p:nvPr/>
          </p:nvSpPr>
          <p:spPr bwMode="auto">
            <a:xfrm rot="20082996">
              <a:off x="545043" y="3599724"/>
              <a:ext cx="5463114" cy="753805"/>
            </a:xfrm>
            <a:prstGeom prst="ellipse">
              <a:avLst/>
            </a:prstGeom>
            <a:noFill/>
            <a:ln w="4445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2154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 rot="20082996">
              <a:off x="6711378" y="4425353"/>
              <a:ext cx="497697" cy="340692"/>
            </a:xfrm>
            <a:prstGeom prst="ellipse">
              <a:avLst/>
            </a:prstGeom>
            <a:noFill/>
            <a:ln w="4445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2154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88" name="Text Box 20"/>
            <p:cNvSpPr txBox="1">
              <a:spLocks noChangeArrowheads="1"/>
            </p:cNvSpPr>
            <p:nvPr/>
          </p:nvSpPr>
          <p:spPr bwMode="auto">
            <a:xfrm>
              <a:off x="6286500" y="2581870"/>
              <a:ext cx="148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66FF99"/>
                  </a:solidFill>
                </a:rPr>
                <a:t>Super-</a:t>
              </a:r>
              <a:r>
                <a:rPr lang="en-US" sz="1800" dirty="0" err="1" smtClean="0">
                  <a:solidFill>
                    <a:srgbClr val="66FF99"/>
                  </a:solidFill>
                </a:rPr>
                <a:t>Magnetosonic</a:t>
              </a:r>
              <a:r>
                <a:rPr lang="en-US" sz="1800" dirty="0" smtClean="0">
                  <a:solidFill>
                    <a:srgbClr val="66FF99"/>
                  </a:solidFill>
                </a:rPr>
                <a:t> Jet Lead-In</a:t>
              </a:r>
              <a:endParaRPr lang="en-US" sz="1400" dirty="0">
                <a:solidFill>
                  <a:srgbClr val="66FF99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105400" y="1324689"/>
            <a:ext cx="3276600" cy="2294930"/>
            <a:chOff x="5105400" y="2200870"/>
            <a:chExt cx="3276600" cy="2294930"/>
          </a:xfrm>
        </p:grpSpPr>
        <p:sp>
          <p:nvSpPr>
            <p:cNvPr id="104" name="Text Box 20"/>
            <p:cNvSpPr txBox="1">
              <a:spLocks noChangeArrowheads="1"/>
            </p:cNvSpPr>
            <p:nvPr/>
          </p:nvSpPr>
          <p:spPr bwMode="auto">
            <a:xfrm>
              <a:off x="6248400" y="2200870"/>
              <a:ext cx="1981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accent1"/>
                  </a:solidFill>
                </a:rPr>
                <a:t>Even Possible Multiple Ejections of Components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7239000" y="3276600"/>
              <a:ext cx="381000" cy="60960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>
              <a:off x="7543800" y="3124200"/>
              <a:ext cx="381000" cy="60960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8001000" y="2895600"/>
              <a:ext cx="381000" cy="60960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>
              <a:off x="5105400" y="4114800"/>
              <a:ext cx="228600" cy="38100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410200" y="3886200"/>
              <a:ext cx="228600" cy="381000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4682585" y="1714619"/>
            <a:ext cx="3127915" cy="2471448"/>
            <a:chOff x="4682585" y="2171819"/>
            <a:chExt cx="3127915" cy="2471448"/>
          </a:xfrm>
        </p:grpSpPr>
        <p:sp>
          <p:nvSpPr>
            <p:cNvPr id="90" name="Oval 89"/>
            <p:cNvSpPr/>
            <p:nvPr/>
          </p:nvSpPr>
          <p:spPr bwMode="auto">
            <a:xfrm rot="19800835">
              <a:off x="4682585" y="4028928"/>
              <a:ext cx="652423" cy="614339"/>
            </a:xfrm>
            <a:prstGeom prst="ellipse">
              <a:avLst/>
            </a:prstGeom>
            <a:noFill/>
            <a:ln w="4445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 rot="19507738">
              <a:off x="7106023" y="3735245"/>
              <a:ext cx="491084" cy="380768"/>
            </a:xfrm>
            <a:prstGeom prst="ellipse">
              <a:avLst/>
            </a:prstGeom>
            <a:noFill/>
            <a:ln w="4445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auto">
            <a:xfrm>
              <a:off x="6324600" y="2171819"/>
              <a:ext cx="148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FBFF"/>
                  </a:solidFill>
                </a:rPr>
                <a:t>(Re-) Collimation Shock</a:t>
              </a:r>
              <a:endParaRPr lang="en-US" sz="1400" dirty="0">
                <a:solidFill>
                  <a:srgbClr val="00FB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9800835">
              <a:off x="5750901" y="2337846"/>
              <a:ext cx="175497" cy="165253"/>
            </a:xfrm>
            <a:prstGeom prst="ellipse">
              <a:avLst/>
            </a:prstGeom>
            <a:noFill/>
            <a:ln w="4445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5586" y="1028819"/>
            <a:ext cx="7667999" cy="2766642"/>
            <a:chOff x="1095586" y="1486019"/>
            <a:chExt cx="7667999" cy="2766642"/>
          </a:xfrm>
        </p:grpSpPr>
        <p:grpSp>
          <p:nvGrpSpPr>
            <p:cNvPr id="47" name="Group 46"/>
            <p:cNvGrpSpPr/>
            <p:nvPr/>
          </p:nvGrpSpPr>
          <p:grpSpPr>
            <a:xfrm>
              <a:off x="1095586" y="2234888"/>
              <a:ext cx="7667999" cy="2017773"/>
              <a:chOff x="1095586" y="2653869"/>
              <a:chExt cx="7667999" cy="2017773"/>
            </a:xfrm>
          </p:grpSpPr>
          <p:sp>
            <p:nvSpPr>
              <p:cNvPr id="95" name="Oval 94"/>
              <p:cNvSpPr/>
              <p:nvPr/>
            </p:nvSpPr>
            <p:spPr bwMode="auto">
              <a:xfrm rot="20268982">
                <a:off x="1095586" y="2653869"/>
                <a:ext cx="2112995" cy="1006788"/>
              </a:xfrm>
              <a:prstGeom prst="ellipse">
                <a:avLst/>
              </a:prstGeom>
              <a:noFill/>
              <a:ln w="4445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2142000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6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178211" y="3462803"/>
                <a:ext cx="3585374" cy="1208839"/>
                <a:chOff x="5178211" y="3462803"/>
                <a:chExt cx="3585374" cy="1208839"/>
              </a:xfrm>
            </p:grpSpPr>
            <p:sp>
              <p:nvSpPr>
                <p:cNvPr id="97" name="Oval 96"/>
                <p:cNvSpPr/>
                <p:nvPr/>
              </p:nvSpPr>
              <p:spPr bwMode="auto">
                <a:xfrm rot="19352407">
                  <a:off x="5178211" y="4057466"/>
                  <a:ext cx="831467" cy="614176"/>
                </a:xfrm>
                <a:prstGeom prst="ellipse">
                  <a:avLst/>
                </a:prstGeom>
                <a:noFill/>
                <a:ln w="44450" cap="flat" cmpd="sng" algn="ctr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2142000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6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 rot="19352407">
                  <a:off x="7441892" y="3462803"/>
                  <a:ext cx="1321693" cy="614176"/>
                </a:xfrm>
                <a:prstGeom prst="ellipse">
                  <a:avLst/>
                </a:prstGeom>
                <a:noFill/>
                <a:ln w="44450" cap="flat" cmpd="sng" algn="ctr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21420000"/>
                  </a:camera>
                  <a:lightRig rig="threePt" dir="t"/>
                </a:scene3d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-106" charset="0"/>
                  </a:endParaRPr>
                </a:p>
              </p:txBody>
            </p:sp>
          </p:grpSp>
        </p:grpSp>
        <p:sp>
          <p:nvSpPr>
            <p:cNvPr id="101" name="Text Box 20"/>
            <p:cNvSpPr txBox="1">
              <a:spLocks noChangeArrowheads="1"/>
            </p:cNvSpPr>
            <p:nvPr/>
          </p:nvSpPr>
          <p:spPr bwMode="auto">
            <a:xfrm>
              <a:off x="6248400" y="1486019"/>
              <a:ext cx="18288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accent1"/>
                  </a:solidFill>
                </a:rPr>
                <a:t>Trans-</a:t>
              </a:r>
              <a:r>
                <a:rPr lang="en-US" sz="1800" dirty="0" err="1" smtClean="0">
                  <a:solidFill>
                    <a:schemeClr val="accent1"/>
                  </a:solidFill>
                </a:rPr>
                <a:t>Magnetosonic</a:t>
              </a:r>
              <a:r>
                <a:rPr lang="en-US" sz="1800" dirty="0" smtClean="0">
                  <a:solidFill>
                    <a:schemeClr val="accent1"/>
                  </a:solidFill>
                </a:rPr>
                <a:t> Post-Shock Flow with Strong Helical Field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19352407">
              <a:off x="5880779" y="2207128"/>
              <a:ext cx="266860" cy="197120"/>
            </a:xfrm>
            <a:prstGeom prst="ellips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2142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21314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560" y="685800"/>
            <a:ext cx="9126360" cy="609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FBFF"/>
                </a:solidFill>
              </a:rPr>
              <a:t>BL Lac </a:t>
            </a:r>
            <a:r>
              <a:rPr lang="en-US" sz="2000" i="1" dirty="0" smtClean="0">
                <a:solidFill>
                  <a:srgbClr val="00FBFF"/>
                </a:solidFill>
              </a:rPr>
              <a:t>vs</a:t>
            </a:r>
            <a:r>
              <a:rPr lang="en-US" sz="2000" dirty="0" smtClean="0">
                <a:solidFill>
                  <a:srgbClr val="00FBFF"/>
                </a:solidFill>
              </a:rPr>
              <a:t>. M87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Smaller black hole ( [~0.1– 0.3 </a:t>
            </a:r>
            <a:r>
              <a:rPr lang="en-US" sz="1600" i="1" dirty="0" smtClean="0">
                <a:solidFill>
                  <a:schemeClr val="accent1"/>
                </a:solidFill>
              </a:rPr>
              <a:t>vs</a:t>
            </a:r>
            <a:r>
              <a:rPr lang="en-US" sz="1600" dirty="0" smtClean="0">
                <a:solidFill>
                  <a:schemeClr val="accent1"/>
                </a:solidFill>
              </a:rPr>
              <a:t>. ~6] × 10</a:t>
            </a:r>
            <a:r>
              <a:rPr lang="en-US" sz="1600" baseline="30000" dirty="0" smtClean="0">
                <a:solidFill>
                  <a:schemeClr val="accent1"/>
                </a:solidFill>
              </a:rPr>
              <a:t>9</a:t>
            </a:r>
            <a:r>
              <a:rPr lang="en-US" sz="1600" dirty="0" smtClean="0">
                <a:solidFill>
                  <a:schemeClr val="accent1"/>
                </a:solidFill>
              </a:rPr>
              <a:t> M</a:t>
            </a:r>
            <a:r>
              <a:rPr lang="en-US" sz="1600" baseline="-25000" dirty="0" smtClean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Pointed more toward Earth (~6° </a:t>
            </a:r>
            <a:r>
              <a:rPr lang="en-US" sz="1600" i="1" dirty="0" smtClean="0">
                <a:solidFill>
                  <a:schemeClr val="accent1"/>
                </a:solidFill>
              </a:rPr>
              <a:t>vs</a:t>
            </a:r>
            <a:r>
              <a:rPr lang="en-US" sz="1600" dirty="0" smtClean="0">
                <a:solidFill>
                  <a:schemeClr val="accent1"/>
                </a:solidFill>
              </a:rPr>
              <a:t>. 14° to line-of-sight)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Further away (</a:t>
            </a:r>
            <a:r>
              <a:rPr lang="en-US" sz="1600" dirty="0">
                <a:solidFill>
                  <a:schemeClr val="accent1"/>
                </a:solidFill>
              </a:rPr>
              <a:t>~270 </a:t>
            </a:r>
            <a:r>
              <a:rPr lang="en-US" sz="1600" i="1" dirty="0" smtClean="0">
                <a:solidFill>
                  <a:schemeClr val="accent1"/>
                </a:solidFill>
              </a:rPr>
              <a:t>vs</a:t>
            </a:r>
            <a:r>
              <a:rPr lang="en-US" sz="1600" dirty="0" smtClean="0">
                <a:solidFill>
                  <a:schemeClr val="accent1"/>
                </a:solidFill>
              </a:rPr>
              <a:t>. </a:t>
            </a:r>
            <a:r>
              <a:rPr lang="en-US" sz="1600" dirty="0">
                <a:solidFill>
                  <a:schemeClr val="accent1"/>
                </a:solidFill>
              </a:rPr>
              <a:t>15 </a:t>
            </a:r>
            <a:r>
              <a:rPr lang="en-US" sz="1600" dirty="0" smtClean="0">
                <a:solidFill>
                  <a:schemeClr val="accent1"/>
                </a:solidFill>
              </a:rPr>
              <a:t>Mpc [</a:t>
            </a:r>
            <a:r>
              <a:rPr lang="en-US" sz="1600" dirty="0" err="1" smtClean="0">
                <a:solidFill>
                  <a:schemeClr val="accent1"/>
                </a:solidFill>
              </a:rPr>
              <a:t>ang.</a:t>
            </a:r>
            <a:r>
              <a:rPr lang="en-US" sz="1600" dirty="0" smtClean="0">
                <a:solidFill>
                  <a:schemeClr val="accent1"/>
                </a:solidFill>
              </a:rPr>
              <a:t> size distance])</a:t>
            </a:r>
          </a:p>
          <a:p>
            <a:pPr marL="457200" lvl="1" indent="0">
              <a:buNone/>
              <a:defRPr/>
            </a:pPr>
            <a:r>
              <a:rPr lang="en-US" sz="1600" dirty="0" smtClean="0">
                <a:solidFill>
                  <a:schemeClr val="accent1"/>
                </a:solidFill>
                <a:sym typeface="Wingdings"/>
              </a:rPr>
              <a:t>      RCS should be ~0.3 pc from BH or ~ 0.2 mas from core (projected)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Of all BL Lac components, </a:t>
            </a:r>
            <a:r>
              <a:rPr lang="en-US" sz="1600" dirty="0" smtClean="0">
                <a:solidFill>
                  <a:srgbClr val="FF3C9D"/>
                </a:solidFill>
              </a:rPr>
              <a:t>only C7 &amp; core are stationary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3C9D"/>
                </a:solidFill>
              </a:rPr>
              <a:t>Moving </a:t>
            </a:r>
            <a:r>
              <a:rPr lang="en-US" sz="1600" dirty="0">
                <a:solidFill>
                  <a:srgbClr val="FF3C9D"/>
                </a:solidFill>
              </a:rPr>
              <a:t>components </a:t>
            </a:r>
            <a:r>
              <a:rPr lang="en-US" sz="1600" dirty="0" smtClean="0">
                <a:solidFill>
                  <a:srgbClr val="FF3C9D"/>
                </a:solidFill>
              </a:rPr>
              <a:t>emanate </a:t>
            </a:r>
            <a:r>
              <a:rPr lang="en-US" sz="1600" dirty="0">
                <a:solidFill>
                  <a:srgbClr val="FF3C9D"/>
                </a:solidFill>
              </a:rPr>
              <a:t>from </a:t>
            </a:r>
            <a:r>
              <a:rPr lang="en-US" sz="1600" dirty="0" smtClean="0">
                <a:solidFill>
                  <a:srgbClr val="FF3C9D"/>
                </a:solidFill>
              </a:rPr>
              <a:t>C7 (not the core),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i="1" u="sng" dirty="0">
                <a:solidFill>
                  <a:schemeClr val="tx2"/>
                </a:solidFill>
              </a:rPr>
              <a:t>like HST-</a:t>
            </a:r>
            <a:r>
              <a:rPr lang="en-US" sz="1600" i="1" u="sng" dirty="0" smtClean="0">
                <a:solidFill>
                  <a:schemeClr val="tx2"/>
                </a:solidFill>
              </a:rPr>
              <a:t>1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3C9D"/>
                </a:solidFill>
              </a:rPr>
              <a:t>So, we suggest that C7 is the BL Lac jet recollimation shock,</a:t>
            </a:r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1600" i="1" u="sng" dirty="0" smtClean="0">
                <a:solidFill>
                  <a:schemeClr val="tx2"/>
                </a:solidFill>
              </a:rPr>
              <a:t>just</a:t>
            </a:r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1600" i="1" u="sng" dirty="0" smtClean="0">
                <a:solidFill>
                  <a:schemeClr val="tx2"/>
                </a:solidFill>
              </a:rPr>
              <a:t>like HST-1</a:t>
            </a:r>
          </a:p>
          <a:p>
            <a:pPr lvl="1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FBFF"/>
                </a:solidFill>
              </a:rPr>
              <a:t>The Post-RCS Jet (</a:t>
            </a:r>
            <a:r>
              <a:rPr lang="en-US" sz="1800" dirty="0" smtClean="0">
                <a:solidFill>
                  <a:srgbClr val="00FBFF"/>
                </a:solidFill>
              </a:rPr>
              <a:t>“current-carrying”</a:t>
            </a:r>
            <a:r>
              <a:rPr lang="en-US" sz="2000" dirty="0" smtClean="0">
                <a:solidFill>
                  <a:srgbClr val="00FBFF"/>
                </a:solidFill>
              </a:rPr>
              <a:t>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66FF99"/>
                </a:solidFill>
              </a:rPr>
              <a:t>EVPA is primarily longitudinal in BL Lac (objects) </a:t>
            </a:r>
            <a:r>
              <a:rPr lang="en-US" sz="1600" dirty="0" smtClean="0">
                <a:solidFill>
                  <a:srgbClr val="FF3C9D"/>
                </a:solidFill>
                <a:sym typeface="Wingdings"/>
              </a:rPr>
              <a:t> X-verse magnetic field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66FF99"/>
                </a:solidFill>
              </a:rPr>
              <a:t>Fractional polarization increases with distance from core </a:t>
            </a:r>
            <a:r>
              <a:rPr lang="en-US" sz="1600" dirty="0" smtClean="0">
                <a:solidFill>
                  <a:srgbClr val="FF3C9D"/>
                </a:solidFill>
                <a:sym typeface="Wingdings"/>
              </a:rPr>
              <a:t> conical flow</a:t>
            </a:r>
          </a:p>
          <a:p>
            <a:pPr lvl="1">
              <a:defRPr/>
            </a:pPr>
            <a:endParaRPr lang="en-US" sz="800" dirty="0">
              <a:solidFill>
                <a:srgbClr val="FF3C9D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FBFF"/>
                </a:solidFill>
              </a:rPr>
              <a:t>The Moving Components in BL Lac</a:t>
            </a:r>
            <a:endParaRPr lang="en-US" sz="2000" dirty="0" smtClean="0">
              <a:solidFill>
                <a:srgbClr val="66FF99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All are relativistic (2c &lt; </a:t>
            </a:r>
            <a:r>
              <a:rPr lang="en-US" sz="16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app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&lt; 10c)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CCCCCC"/>
                </a:solidFill>
              </a:rPr>
              <a:t>We modeled the </a:t>
            </a:r>
            <a:r>
              <a:rPr lang="en-US" sz="1600" dirty="0" smtClean="0">
                <a:solidFill>
                  <a:srgbClr val="FF3C9D"/>
                </a:solidFill>
              </a:rPr>
              <a:t>slowest component as a slow MHD wave</a:t>
            </a:r>
            <a:r>
              <a:rPr lang="en-US" sz="1600" dirty="0" smtClean="0">
                <a:solidFill>
                  <a:srgbClr val="66FF99"/>
                </a:solidFill>
              </a:rPr>
              <a:t> </a:t>
            </a:r>
            <a:r>
              <a:rPr lang="en-US" sz="1600" dirty="0" smtClean="0">
                <a:solidFill>
                  <a:srgbClr val="CCCCCC"/>
                </a:solidFill>
              </a:rPr>
              <a:t>and</a:t>
            </a:r>
            <a:r>
              <a:rPr lang="en-US" sz="1600" dirty="0" smtClean="0">
                <a:solidFill>
                  <a:srgbClr val="66FF99"/>
                </a:solidFill>
              </a:rPr>
              <a:t> </a:t>
            </a:r>
            <a:r>
              <a:rPr lang="en-US" sz="1600" dirty="0" smtClean="0">
                <a:solidFill>
                  <a:srgbClr val="FF3C9D"/>
                </a:solidFill>
              </a:rPr>
              <a:t>fastest as a fast MHD wave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CCCCCC"/>
                </a:solidFill>
              </a:rPr>
              <a:t>Assuming </a:t>
            </a:r>
            <a:r>
              <a:rPr lang="en-US" sz="1600" i="1" dirty="0" smtClean="0">
                <a:solidFill>
                  <a:srgbClr val="CCCCCC"/>
                </a:solidFill>
              </a:rPr>
              <a:t>V</a:t>
            </a:r>
            <a:r>
              <a:rPr lang="en-US" sz="1600" baseline="-25000" dirty="0" smtClean="0">
                <a:solidFill>
                  <a:srgbClr val="CCCCCC"/>
                </a:solidFill>
              </a:rPr>
              <a:t>S</a:t>
            </a:r>
            <a:r>
              <a:rPr lang="en-US" sz="1600" dirty="0" smtClean="0">
                <a:solidFill>
                  <a:srgbClr val="CCCCCC"/>
                </a:solidFill>
              </a:rPr>
              <a:t> ~ 0 in jet frame, we find </a:t>
            </a:r>
            <a:r>
              <a:rPr lang="en-US" sz="1600" dirty="0" err="1" smtClean="0">
                <a:solidFill>
                  <a:srgbClr val="FF3C9D"/>
                </a:solidFill>
              </a:rPr>
              <a:t>Γ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F</a:t>
            </a:r>
            <a:r>
              <a:rPr lang="en-US" sz="1600" baseline="30000" dirty="0" err="1" smtClean="0">
                <a:solidFill>
                  <a:srgbClr val="FF3C9D"/>
                </a:solidFill>
              </a:rPr>
              <a:t>jet</a:t>
            </a:r>
            <a:r>
              <a:rPr lang="en-US" sz="1600" dirty="0" smtClean="0">
                <a:solidFill>
                  <a:srgbClr val="FF3C9D"/>
                </a:solidFill>
              </a:rPr>
              <a:t> ≈ </a:t>
            </a:r>
            <a:r>
              <a:rPr lang="en-US" sz="1600" dirty="0">
                <a:solidFill>
                  <a:srgbClr val="FF3C9D"/>
                </a:solidFill>
              </a:rPr>
              <a:t>1.7 </a:t>
            </a:r>
            <a:r>
              <a:rPr lang="en-US" sz="1600" dirty="0">
                <a:solidFill>
                  <a:srgbClr val="CCCCCC"/>
                </a:solidFill>
              </a:rPr>
              <a:t>in jet </a:t>
            </a:r>
            <a:r>
              <a:rPr lang="en-US" sz="1600" dirty="0" smtClean="0">
                <a:solidFill>
                  <a:srgbClr val="CCCCCC"/>
                </a:solidFill>
              </a:rPr>
              <a:t>frame and </a:t>
            </a:r>
            <a:r>
              <a:rPr lang="en-US" sz="1600" dirty="0" err="1" smtClean="0">
                <a:solidFill>
                  <a:srgbClr val="FF3C9D"/>
                </a:solidFill>
              </a:rPr>
              <a:t>Γ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jet</a:t>
            </a:r>
            <a:r>
              <a:rPr lang="en-US" sz="1600" baseline="30000" dirty="0" err="1" smtClean="0">
                <a:solidFill>
                  <a:srgbClr val="FF3C9D"/>
                </a:solidFill>
              </a:rPr>
              <a:t>gal</a:t>
            </a:r>
            <a:r>
              <a:rPr lang="en-US" sz="1600" dirty="0" smtClean="0">
                <a:solidFill>
                  <a:srgbClr val="FF3C9D"/>
                </a:solidFill>
              </a:rPr>
              <a:t> </a:t>
            </a:r>
            <a:r>
              <a:rPr lang="en-US" sz="1600" dirty="0">
                <a:solidFill>
                  <a:srgbClr val="FF3C9D"/>
                </a:solidFill>
              </a:rPr>
              <a:t>≈</a:t>
            </a:r>
            <a:r>
              <a:rPr lang="en-US" sz="1600" dirty="0" smtClean="0">
                <a:solidFill>
                  <a:srgbClr val="FF3C9D"/>
                </a:solidFill>
              </a:rPr>
              <a:t> 3.5</a:t>
            </a:r>
            <a:r>
              <a:rPr lang="en-US" sz="1600" dirty="0" smtClean="0">
                <a:solidFill>
                  <a:srgbClr val="CCCCCC"/>
                </a:solidFill>
              </a:rPr>
              <a:t>, </a:t>
            </a:r>
            <a:r>
              <a:rPr lang="en-US" sz="1600" i="1" u="sng" dirty="0" smtClean="0">
                <a:solidFill>
                  <a:schemeClr val="tx2"/>
                </a:solidFill>
              </a:rPr>
              <a:t>in galaxy frame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CCCCCC"/>
                </a:solidFill>
              </a:rPr>
              <a:t>This model does not allow us to determine relative magnetic field strength, </a:t>
            </a:r>
            <a:r>
              <a:rPr lang="en-US" sz="1600" i="1" dirty="0" smtClean="0">
                <a:solidFill>
                  <a:srgbClr val="CCCCCC"/>
                </a:solidFill>
              </a:rPr>
              <a:t>V</a:t>
            </a:r>
            <a:r>
              <a:rPr lang="en-US" sz="1600" baseline="-25000" dirty="0" smtClean="0">
                <a:solidFill>
                  <a:srgbClr val="CCCCCC"/>
                </a:solidFill>
              </a:rPr>
              <a:t>A</a:t>
            </a:r>
            <a:r>
              <a:rPr lang="en-US" sz="1600" dirty="0" smtClean="0">
                <a:solidFill>
                  <a:srgbClr val="CCCCCC"/>
                </a:solidFill>
              </a:rPr>
              <a:t> or </a:t>
            </a:r>
            <a:r>
              <a:rPr lang="en-US" sz="1600" dirty="0" err="1" smtClean="0">
                <a:solidFill>
                  <a:srgbClr val="CCCCCC"/>
                </a:solidFill>
              </a:rPr>
              <a:t>c</a:t>
            </a:r>
            <a:r>
              <a:rPr lang="en-US" sz="1600" baseline="-25000" dirty="0" err="1" smtClean="0">
                <a:solidFill>
                  <a:srgbClr val="CCCCCC"/>
                </a:solidFill>
              </a:rPr>
              <a:t>ms</a:t>
            </a:r>
            <a:r>
              <a:rPr lang="en-US" sz="1600" dirty="0" smtClean="0">
                <a:solidFill>
                  <a:srgbClr val="CCCCCC"/>
                </a:solidFill>
              </a:rPr>
              <a:t> in jet frame, but </a:t>
            </a:r>
            <a:r>
              <a:rPr lang="en-US" sz="1600" dirty="0" err="1">
                <a:solidFill>
                  <a:srgbClr val="FF3C9D"/>
                </a:solidFill>
              </a:rPr>
              <a:t>Γ</a:t>
            </a:r>
            <a:r>
              <a:rPr lang="en-US" sz="1600" baseline="-25000" dirty="0" err="1">
                <a:solidFill>
                  <a:srgbClr val="FF3C9D"/>
                </a:solidFill>
              </a:rPr>
              <a:t>jet</a:t>
            </a:r>
            <a:r>
              <a:rPr lang="en-US" sz="1600" dirty="0">
                <a:solidFill>
                  <a:srgbClr val="FF3C9D"/>
                </a:solidFill>
              </a:rPr>
              <a:t> </a:t>
            </a:r>
            <a:r>
              <a:rPr lang="en-US" sz="1600" dirty="0" smtClean="0">
                <a:solidFill>
                  <a:srgbClr val="FF3C9D"/>
                </a:solidFill>
              </a:rPr>
              <a:t>results similar to Nakamura’s HST-1 simulations</a:t>
            </a:r>
          </a:p>
          <a:p>
            <a:pPr lvl="1">
              <a:defRPr/>
            </a:pPr>
            <a:endParaRPr lang="en-US" sz="1600" dirty="0" smtClean="0">
              <a:solidFill>
                <a:srgbClr val="FF3C9D"/>
              </a:solidFill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7010400" y="4513942"/>
            <a:ext cx="21336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3C9D"/>
                </a:solidFill>
              </a:rPr>
              <a:t>VLBA</a:t>
            </a:r>
            <a:r>
              <a:rPr lang="en-US" sz="1200" dirty="0" smtClean="0">
                <a:solidFill>
                  <a:srgbClr val="FF3C9D"/>
                </a:solidFill>
              </a:rPr>
              <a:t> </a:t>
            </a:r>
            <a:r>
              <a:rPr lang="en-US" sz="1200" dirty="0" smtClean="0"/>
              <a:t>resolution = 0.1 mas !!!</a:t>
            </a:r>
          </a:p>
        </p:txBody>
      </p:sp>
      <p:pic>
        <p:nvPicPr>
          <p:cNvPr id="5" name="Picture 4" descr="fig1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49300"/>
            <a:ext cx="1831174" cy="19177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09600"/>
          </a:xfrm>
        </p:spPr>
        <p:txBody>
          <a:bodyPr/>
          <a:lstStyle/>
          <a:p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BL Lac:  Confirmation of RCS (Quasi-)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Stationarity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(Cohen,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dlm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, et al. 2014)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73489" y="743858"/>
            <a:ext cx="3436178" cy="2160225"/>
            <a:chOff x="5573489" y="743858"/>
            <a:chExt cx="3436178" cy="2160225"/>
          </a:xfrm>
        </p:grpSpPr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6001658" y="2627084"/>
              <a:ext cx="29718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dirty="0" smtClean="0"/>
                <a:t>Cohen &amp; the MOJAVE VLBA team (2014)</a:t>
              </a:r>
            </a:p>
          </p:txBody>
        </p:sp>
        <p:pic>
          <p:nvPicPr>
            <p:cNvPr id="9" name="Picture 8" descr="fig2_dist_vs_epoch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489" y="743858"/>
              <a:ext cx="3436178" cy="1895929"/>
            </a:xfrm>
            <a:prstGeom prst="rect">
              <a:avLst/>
            </a:prstGeom>
          </p:spPr>
        </p:pic>
      </p:grpSp>
      <p:pic>
        <p:nvPicPr>
          <p:cNvPr id="31" name="Picture 30" descr="fig3_comp_x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1"/>
            <a:ext cx="1297382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5867400" y="2273040"/>
            <a:ext cx="31242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486400" y="2237014"/>
            <a:ext cx="1143000" cy="277586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7" name="Straight Arrow Connector 66"/>
          <p:cNvCxnSpPr>
            <a:stCxn id="55" idx="1"/>
          </p:cNvCxnSpPr>
          <p:nvPr/>
        </p:nvCxnSpPr>
        <p:spPr bwMode="auto">
          <a:xfrm>
            <a:off x="6001658" y="2765584"/>
            <a:ext cx="1981200" cy="587216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562600" y="2209800"/>
            <a:ext cx="304800" cy="39916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6546120" y="2227080"/>
            <a:ext cx="14478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8450" name="Group 18449"/>
          <p:cNvGrpSpPr/>
          <p:nvPr/>
        </p:nvGrpSpPr>
        <p:grpSpPr>
          <a:xfrm>
            <a:off x="4114800" y="685800"/>
            <a:ext cx="4876800" cy="3886200"/>
            <a:chOff x="4114800" y="685800"/>
            <a:chExt cx="4876800" cy="3886200"/>
          </a:xfrm>
        </p:grpSpPr>
        <p:sp>
          <p:nvSpPr>
            <p:cNvPr id="18447" name="Oval 18446"/>
            <p:cNvSpPr/>
            <p:nvPr/>
          </p:nvSpPr>
          <p:spPr bwMode="auto">
            <a:xfrm>
              <a:off x="5562600" y="685800"/>
              <a:ext cx="3429000" cy="1905000"/>
            </a:xfrm>
            <a:prstGeom prst="ellipse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cxnSp>
          <p:nvCxnSpPr>
            <p:cNvPr id="18449" name="Straight Arrow Connector 18448"/>
            <p:cNvCxnSpPr/>
            <p:nvPr/>
          </p:nvCxnSpPr>
          <p:spPr bwMode="auto">
            <a:xfrm flipV="1">
              <a:off x="4114800" y="2438400"/>
              <a:ext cx="2057400" cy="213360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454" name="Group 18453"/>
          <p:cNvGrpSpPr/>
          <p:nvPr/>
        </p:nvGrpSpPr>
        <p:grpSpPr>
          <a:xfrm>
            <a:off x="7086600" y="2852400"/>
            <a:ext cx="2102759" cy="2024400"/>
            <a:chOff x="7086600" y="4735830"/>
            <a:chExt cx="2102759" cy="2024400"/>
          </a:xfrm>
        </p:grpSpPr>
        <p:grpSp>
          <p:nvGrpSpPr>
            <p:cNvPr id="30" name="Group 29"/>
            <p:cNvGrpSpPr/>
            <p:nvPr/>
          </p:nvGrpSpPr>
          <p:grpSpPr>
            <a:xfrm>
              <a:off x="7099302" y="4735830"/>
              <a:ext cx="2090057" cy="1969770"/>
              <a:chOff x="7162800" y="2873253"/>
              <a:chExt cx="1981200" cy="1849988"/>
            </a:xfrm>
          </p:grpSpPr>
          <p:pic>
            <p:nvPicPr>
              <p:cNvPr id="22" name="Picture 21" descr="fig15_pol2006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800" y="2971800"/>
                <a:ext cx="1085088" cy="1597152"/>
              </a:xfrm>
              <a:prstGeom prst="rect">
                <a:avLst/>
              </a:prstGeom>
            </p:spPr>
          </p:pic>
          <p:sp>
            <p:nvSpPr>
              <p:cNvPr id="63" name="Text Box 20"/>
              <p:cNvSpPr txBox="1">
                <a:spLocks noChangeArrowheads="1"/>
              </p:cNvSpPr>
              <p:nvPr/>
            </p:nvSpPr>
            <p:spPr bwMode="auto">
              <a:xfrm>
                <a:off x="8229600" y="2873253"/>
                <a:ext cx="914400" cy="1849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8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US" sz="1200" dirty="0" smtClean="0">
                  <a:solidFill>
                    <a:srgbClr val="00FBFF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 smtClean="0">
                    <a:solidFill>
                      <a:srgbClr val="00FBFF"/>
                    </a:solidFill>
                  </a:rPr>
                  <a:t>E</a:t>
                </a:r>
                <a:r>
                  <a:rPr lang="en-US" sz="1200" dirty="0" smtClean="0"/>
                  <a:t>lectric </a:t>
                </a:r>
                <a:r>
                  <a:rPr lang="en-US" sz="1200" dirty="0" smtClean="0">
                    <a:solidFill>
                      <a:srgbClr val="00FBFF"/>
                    </a:solidFill>
                  </a:rPr>
                  <a:t>V</a:t>
                </a:r>
                <a:r>
                  <a:rPr lang="en-US" sz="1200" dirty="0" smtClean="0"/>
                  <a:t>ector </a:t>
                </a:r>
                <a:r>
                  <a:rPr lang="en-US" sz="1200" dirty="0" smtClean="0">
                    <a:solidFill>
                      <a:srgbClr val="00FBFF"/>
                    </a:solidFill>
                  </a:rPr>
                  <a:t>P</a:t>
                </a:r>
                <a:r>
                  <a:rPr lang="en-US" sz="1200" dirty="0" smtClean="0"/>
                  <a:t>olarization </a:t>
                </a:r>
                <a:r>
                  <a:rPr lang="en-US" sz="1200" dirty="0" smtClean="0">
                    <a:solidFill>
                      <a:srgbClr val="00FBFF"/>
                    </a:solidFill>
                  </a:rPr>
                  <a:t>A</a:t>
                </a:r>
                <a:r>
                  <a:rPr lang="en-US" sz="1200" dirty="0" smtClean="0"/>
                  <a:t>ngle      plot</a:t>
                </a:r>
                <a:endParaRPr lang="en-US" sz="1200" dirty="0"/>
              </a:p>
              <a:p>
                <a:pPr eaLnBrk="1" hangingPunct="1">
                  <a:spcBef>
                    <a:spcPct val="50000"/>
                  </a:spcBef>
                </a:pPr>
                <a:endParaRPr lang="en-US" sz="1200" dirty="0" smtClean="0"/>
              </a:p>
              <a:p>
                <a:pPr eaLnBrk="1" hangingPunct="1">
                  <a:spcBef>
                    <a:spcPct val="50000"/>
                  </a:spcBef>
                </a:pPr>
                <a:endParaRPr lang="en-US" sz="800" dirty="0" smtClean="0"/>
              </a:p>
            </p:txBody>
          </p:sp>
        </p:grpSp>
        <p:sp>
          <p:nvSpPr>
            <p:cNvPr id="18453" name="Rectangle 18452"/>
            <p:cNvSpPr/>
            <p:nvPr/>
          </p:nvSpPr>
          <p:spPr bwMode="auto">
            <a:xfrm>
              <a:off x="7086600" y="6525987"/>
              <a:ext cx="1219200" cy="2342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</p:grpSp>
      <p:pic>
        <p:nvPicPr>
          <p:cNvPr id="29" name="Picture 28" descr="red_helical_coi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895">
            <a:off x="7150627" y="3728395"/>
            <a:ext cx="1222829" cy="2899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53200" y="6324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C9D"/>
                </a:solidFill>
              </a:rPr>
              <a:t>ALL VLBA DATA</a:t>
            </a:r>
            <a:endParaRPr lang="en-US" sz="2400" b="1" dirty="0">
              <a:solidFill>
                <a:srgbClr val="FF3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7034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26360" cy="609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FBFF"/>
                </a:solidFill>
              </a:rPr>
              <a:t>BL Lac displays </a:t>
            </a:r>
            <a:r>
              <a:rPr lang="en-US" sz="2000" dirty="0" smtClean="0">
                <a:solidFill>
                  <a:srgbClr val="FF3C9D"/>
                </a:solidFill>
              </a:rPr>
              <a:t>RELATIVISTIC</a:t>
            </a:r>
            <a:r>
              <a:rPr lang="en-US" sz="2000" dirty="0" smtClean="0">
                <a:solidFill>
                  <a:srgbClr val="00FBFF"/>
                </a:solidFill>
              </a:rPr>
              <a:t> Transverse Waves !!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Wiggles that propagate down the jet with time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These waves seem to be generated by transverse shifts in the RCS                                                 </a:t>
            </a:r>
            <a:r>
              <a:rPr lang="en-US" sz="1600" i="1" dirty="0" err="1" smtClean="0">
                <a:solidFill>
                  <a:schemeClr val="accent1"/>
                </a:solidFill>
              </a:rPr>
              <a:t>w.r.t</a:t>
            </a:r>
            <a:r>
              <a:rPr lang="en-US" sz="1600" i="1" dirty="0">
                <a:solidFill>
                  <a:schemeClr val="accent1"/>
                </a:solidFill>
              </a:rPr>
              <a:t>.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the core and, hence, </a:t>
            </a:r>
            <a:r>
              <a:rPr lang="en-US" sz="1600" dirty="0">
                <a:solidFill>
                  <a:schemeClr val="accent1"/>
                </a:solidFill>
              </a:rPr>
              <a:t>in the inner jet position angle 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Speed of the wave is between slowest &amp; fastest components:</a:t>
            </a:r>
          </a:p>
          <a:p>
            <a:pPr marL="457200" lvl="1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</a:rPr>
              <a:t>	</a:t>
            </a:r>
            <a:r>
              <a:rPr lang="en-US" sz="1600" dirty="0" smtClean="0">
                <a:solidFill>
                  <a:schemeClr val="accent1"/>
                </a:solidFill>
              </a:rPr>
              <a:t>2c  &lt;  [</a:t>
            </a:r>
            <a:r>
              <a:rPr lang="en-US" sz="1600" i="1" dirty="0" err="1" smtClean="0">
                <a:solidFill>
                  <a:schemeClr val="accent1"/>
                </a:solidFill>
              </a:rPr>
              <a:t>V</a:t>
            </a:r>
            <a:r>
              <a:rPr lang="en-US" sz="1600" baseline="-25000" dirty="0" err="1" smtClean="0">
                <a:solidFill>
                  <a:schemeClr val="accent1"/>
                </a:solidFill>
              </a:rPr>
              <a:t>app,wave</a:t>
            </a:r>
            <a:r>
              <a:rPr lang="en-US" sz="1600" dirty="0" smtClean="0">
                <a:solidFill>
                  <a:schemeClr val="accent1"/>
                </a:solidFill>
              </a:rPr>
              <a:t> = 4.9c] &lt;  10c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Moving components (e.g., C16) is drawn aside by wave</a:t>
            </a:r>
          </a:p>
          <a:p>
            <a:pPr lvl="2">
              <a:defRPr/>
            </a:pPr>
            <a:r>
              <a:rPr lang="en-US" sz="1400" dirty="0" smtClean="0"/>
              <a:t>Components are not ballistic “blobs”</a:t>
            </a:r>
          </a:p>
          <a:p>
            <a:pPr>
              <a:defRPr/>
            </a:pPr>
            <a:r>
              <a:rPr lang="en-US" sz="2000" dirty="0" smtClean="0">
                <a:solidFill>
                  <a:srgbClr val="00FBFF"/>
                </a:solidFill>
              </a:rPr>
              <a:t>We modeled </a:t>
            </a:r>
            <a:r>
              <a:rPr lang="en-US" sz="2000" dirty="0">
                <a:solidFill>
                  <a:srgbClr val="00FBFF"/>
                </a:solidFill>
              </a:rPr>
              <a:t>the </a:t>
            </a:r>
            <a:r>
              <a:rPr lang="en-US" sz="2000" dirty="0">
                <a:solidFill>
                  <a:srgbClr val="FF3C9D"/>
                </a:solidFill>
              </a:rPr>
              <a:t>transverse waves</a:t>
            </a:r>
            <a:r>
              <a:rPr lang="en-US" sz="2000" dirty="0">
                <a:solidFill>
                  <a:srgbClr val="66FF99"/>
                </a:solidFill>
              </a:rPr>
              <a:t> </a:t>
            </a:r>
            <a:r>
              <a:rPr lang="en-US" sz="2000" dirty="0" smtClean="0">
                <a:solidFill>
                  <a:srgbClr val="00FBFF"/>
                </a:solidFill>
              </a:rPr>
              <a:t>as </a:t>
            </a:r>
            <a:r>
              <a:rPr lang="en-US" sz="2000" dirty="0" smtClean="0">
                <a:solidFill>
                  <a:srgbClr val="FF3C9D"/>
                </a:solidFill>
              </a:rPr>
              <a:t>Alfven </a:t>
            </a:r>
            <a:r>
              <a:rPr lang="en-US" sz="2000" dirty="0">
                <a:solidFill>
                  <a:srgbClr val="FF3C9D"/>
                </a:solidFill>
              </a:rPr>
              <a:t>waves on B</a:t>
            </a:r>
            <a:r>
              <a:rPr lang="en-US" sz="2000" baseline="-25000" dirty="0">
                <a:solidFill>
                  <a:srgbClr val="FF3C9D"/>
                </a:solidFill>
              </a:rPr>
              <a:t>Z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CCCCCC"/>
                </a:solidFill>
              </a:rPr>
              <a:t>Specific model:</a:t>
            </a:r>
          </a:p>
          <a:p>
            <a:pPr lvl="2">
              <a:defRPr/>
            </a:pPr>
            <a:r>
              <a:rPr lang="en-US" sz="1400" i="1" dirty="0" err="1" smtClean="0">
                <a:solidFill>
                  <a:srgbClr val="FF3C9D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jet</a:t>
            </a:r>
            <a:r>
              <a:rPr lang="en-US" sz="1400" dirty="0" smtClean="0">
                <a:solidFill>
                  <a:srgbClr val="FF3C9D"/>
                </a:solidFill>
              </a:rPr>
              <a:t> ~ </a:t>
            </a:r>
            <a:r>
              <a:rPr lang="en-US" sz="1400" dirty="0" err="1" smtClean="0">
                <a:solidFill>
                  <a:srgbClr val="FF3C9D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ms</a:t>
            </a:r>
            <a:r>
              <a:rPr lang="en-US" sz="1400" dirty="0" smtClean="0">
                <a:solidFill>
                  <a:srgbClr val="FF3C9D"/>
                </a:solidFill>
              </a:rPr>
              <a:t> (</a:t>
            </a:r>
            <a:r>
              <a:rPr lang="en-US" sz="1400" dirty="0" err="1" smtClean="0">
                <a:solidFill>
                  <a:srgbClr val="66FF99"/>
                </a:solidFill>
              </a:rPr>
              <a:t>trans</a:t>
            </a:r>
            <a:r>
              <a:rPr lang="en-US" sz="1400" i="1" u="sng" dirty="0" err="1" smtClean="0">
                <a:solidFill>
                  <a:srgbClr val="66FF99"/>
                </a:solidFill>
              </a:rPr>
              <a:t>magneto</a:t>
            </a:r>
            <a:r>
              <a:rPr lang="en-US" sz="1400" dirty="0" err="1" smtClean="0">
                <a:solidFill>
                  <a:srgbClr val="66FF99"/>
                </a:solidFill>
              </a:rPr>
              <a:t>sonic</a:t>
            </a:r>
            <a:r>
              <a:rPr lang="en-US" sz="1400" dirty="0" smtClean="0">
                <a:solidFill>
                  <a:srgbClr val="66FF99"/>
                </a:solidFill>
              </a:rPr>
              <a:t> </a:t>
            </a:r>
            <a:r>
              <a:rPr lang="en-US" sz="1400" dirty="0" smtClean="0">
                <a:solidFill>
                  <a:srgbClr val="FF3C9D"/>
                </a:solidFill>
              </a:rPr>
              <a:t>flow</a:t>
            </a:r>
            <a:r>
              <a:rPr lang="en-US" sz="1400" dirty="0">
                <a:solidFill>
                  <a:srgbClr val="FF3C9D"/>
                </a:solidFill>
              </a:rPr>
              <a:t>;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i="1" dirty="0" smtClean="0">
                <a:solidFill>
                  <a:srgbClr val="FF3C9D"/>
                </a:solidFill>
              </a:rPr>
              <a:t>cf.</a:t>
            </a:r>
            <a:r>
              <a:rPr lang="en-US" sz="1400" dirty="0" smtClean="0">
                <a:solidFill>
                  <a:srgbClr val="FF3C9D"/>
                </a:solidFill>
              </a:rPr>
              <a:t> LPMB, Bicknell)</a:t>
            </a:r>
            <a:r>
              <a:rPr lang="en-US" sz="1400" dirty="0" smtClean="0">
                <a:solidFill>
                  <a:srgbClr val="CCCCCC"/>
                </a:solidFill>
              </a:rPr>
              <a:t> </a:t>
            </a:r>
            <a:r>
              <a:rPr lang="en-US" sz="1400" i="1" u="sng" dirty="0">
                <a:solidFill>
                  <a:schemeClr val="tx2"/>
                </a:solidFill>
              </a:rPr>
              <a:t>in galaxy </a:t>
            </a:r>
            <a:r>
              <a:rPr lang="en-US" sz="1400" i="1" u="sng" dirty="0" smtClean="0">
                <a:solidFill>
                  <a:schemeClr val="tx2"/>
                </a:solidFill>
              </a:rPr>
              <a:t>frame</a:t>
            </a:r>
            <a:endParaRPr lang="en-US" sz="1400" dirty="0" smtClean="0">
              <a:solidFill>
                <a:srgbClr val="FF3C9D"/>
              </a:solidFill>
            </a:endParaRPr>
          </a:p>
          <a:p>
            <a:pPr lvl="2">
              <a:defRPr/>
            </a:pPr>
            <a:r>
              <a:rPr lang="en-US" sz="1400" i="1" dirty="0" err="1" smtClean="0">
                <a:solidFill>
                  <a:srgbClr val="FF3C9D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wave</a:t>
            </a:r>
            <a:r>
              <a:rPr lang="en-US" sz="1400" dirty="0" smtClean="0">
                <a:solidFill>
                  <a:srgbClr val="FF3C9D"/>
                </a:solidFill>
              </a:rPr>
              <a:t> = </a:t>
            </a:r>
            <a:r>
              <a:rPr lang="en-US" sz="1400" i="1" dirty="0">
                <a:solidFill>
                  <a:srgbClr val="FF3C9D"/>
                </a:solidFill>
              </a:rPr>
              <a:t>V</a:t>
            </a:r>
            <a:r>
              <a:rPr lang="en-US" sz="1400" baseline="-25000" dirty="0">
                <a:solidFill>
                  <a:srgbClr val="FF3C9D"/>
                </a:solidFill>
              </a:rPr>
              <a:t>A</a:t>
            </a:r>
            <a:r>
              <a:rPr lang="en-US" sz="1400" dirty="0">
                <a:solidFill>
                  <a:srgbClr val="FF3C9D"/>
                </a:solidFill>
              </a:rPr>
              <a:t> </a:t>
            </a:r>
            <a:r>
              <a:rPr lang="en-US" sz="1400" dirty="0" err="1">
                <a:solidFill>
                  <a:srgbClr val="FF3C9D"/>
                </a:solidFill>
              </a:rPr>
              <a:t>cos</a:t>
            </a:r>
            <a:r>
              <a:rPr lang="en-US" sz="1400" dirty="0">
                <a:solidFill>
                  <a:srgbClr val="FF3C9D"/>
                </a:solidFill>
              </a:rPr>
              <a:t> </a:t>
            </a:r>
            <a:r>
              <a:rPr lang="en-US" sz="1400" dirty="0" err="1">
                <a:solidFill>
                  <a:srgbClr val="FF3C9D"/>
                </a:solidFill>
              </a:rPr>
              <a:t>χ</a:t>
            </a:r>
            <a:r>
              <a:rPr lang="en-US" sz="1400" dirty="0">
                <a:solidFill>
                  <a:srgbClr val="FF3C9D"/>
                </a:solidFill>
              </a:rPr>
              <a:t> 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 smtClean="0">
                <a:solidFill>
                  <a:srgbClr val="CCCCCC"/>
                </a:solidFill>
              </a:rPr>
              <a:t>in </a:t>
            </a:r>
            <a:r>
              <a:rPr lang="en-US" sz="1400" dirty="0">
                <a:solidFill>
                  <a:srgbClr val="CCCCCC"/>
                </a:solidFill>
              </a:rPr>
              <a:t>jet </a:t>
            </a:r>
            <a:r>
              <a:rPr lang="en-US" sz="1400" dirty="0" smtClean="0">
                <a:solidFill>
                  <a:srgbClr val="CCCCCC"/>
                </a:solidFill>
              </a:rPr>
              <a:t>frame (</a:t>
            </a:r>
            <a:r>
              <a:rPr lang="en-US" sz="1400" i="1" dirty="0" smtClean="0">
                <a:solidFill>
                  <a:srgbClr val="CCCCCC"/>
                </a:solidFill>
              </a:rPr>
              <a:t>i.e.</a:t>
            </a:r>
            <a:r>
              <a:rPr lang="en-US" sz="1400" dirty="0" smtClean="0">
                <a:solidFill>
                  <a:srgbClr val="CCCCCC"/>
                </a:solidFill>
              </a:rPr>
              <a:t>, assume </a:t>
            </a:r>
            <a:r>
              <a:rPr lang="en-US" sz="1400" dirty="0" smtClean="0">
                <a:solidFill>
                  <a:srgbClr val="66FF99"/>
                </a:solidFill>
              </a:rPr>
              <a:t>helical field</a:t>
            </a:r>
            <a:r>
              <a:rPr lang="en-US" sz="1400" dirty="0" smtClean="0">
                <a:solidFill>
                  <a:srgbClr val="CCCCCC"/>
                </a:solidFill>
              </a:rPr>
              <a:t>)</a:t>
            </a:r>
            <a:endParaRPr lang="en-US" sz="1400" dirty="0" smtClean="0">
              <a:solidFill>
                <a:srgbClr val="FF3C9D"/>
              </a:solidFill>
            </a:endParaRPr>
          </a:p>
          <a:p>
            <a:pPr lvl="2">
              <a:defRPr/>
            </a:pPr>
            <a:r>
              <a:rPr lang="en-US" sz="1400" dirty="0" smtClean="0">
                <a:solidFill>
                  <a:srgbClr val="FF3C9D"/>
                </a:solidFill>
              </a:rPr>
              <a:t>Slowest  &amp;  fastest components are  </a:t>
            </a:r>
            <a:r>
              <a:rPr lang="en-US" sz="1400" dirty="0" err="1" smtClean="0">
                <a:solidFill>
                  <a:srgbClr val="FF3C9D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s</a:t>
            </a:r>
            <a:r>
              <a:rPr lang="en-US" sz="1400" dirty="0">
                <a:solidFill>
                  <a:srgbClr val="FF3C9D"/>
                </a:solidFill>
              </a:rPr>
              <a:t> </a:t>
            </a:r>
            <a:r>
              <a:rPr lang="en-US" sz="1400" dirty="0" err="1" smtClean="0">
                <a:solidFill>
                  <a:srgbClr val="FF3C9D"/>
                </a:solidFill>
              </a:rPr>
              <a:t>cos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 err="1">
                <a:solidFill>
                  <a:srgbClr val="FF3C9D"/>
                </a:solidFill>
              </a:rPr>
              <a:t>χ</a:t>
            </a:r>
            <a:r>
              <a:rPr lang="en-US" sz="1400" dirty="0">
                <a:solidFill>
                  <a:srgbClr val="FF3C9D"/>
                </a:solidFill>
              </a:rPr>
              <a:t> </a:t>
            </a:r>
            <a:r>
              <a:rPr lang="en-US" sz="1400" dirty="0" smtClean="0">
                <a:solidFill>
                  <a:srgbClr val="FF3C9D"/>
                </a:solidFill>
              </a:rPr>
              <a:t> &amp; </a:t>
            </a:r>
            <a:r>
              <a:rPr lang="en-US" sz="1400" i="1" dirty="0" smtClean="0">
                <a:solidFill>
                  <a:srgbClr val="FF3C9D"/>
                </a:solidFill>
              </a:rPr>
              <a:t>V</a:t>
            </a:r>
            <a:r>
              <a:rPr lang="en-US" sz="1400" baseline="-25000" dirty="0" smtClean="0">
                <a:solidFill>
                  <a:srgbClr val="FF3C9D"/>
                </a:solidFill>
              </a:rPr>
              <a:t>F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 smtClean="0">
                <a:solidFill>
                  <a:srgbClr val="CCCCCC"/>
                </a:solidFill>
              </a:rPr>
              <a:t>in </a:t>
            </a:r>
            <a:r>
              <a:rPr lang="en-US" sz="1400" dirty="0">
                <a:solidFill>
                  <a:srgbClr val="CCCCCC"/>
                </a:solidFill>
              </a:rPr>
              <a:t>jet </a:t>
            </a:r>
            <a:r>
              <a:rPr lang="en-US" sz="1400" dirty="0" smtClean="0">
                <a:solidFill>
                  <a:srgbClr val="CCCCCC"/>
                </a:solidFill>
              </a:rPr>
              <a:t>frame, respectively</a:t>
            </a:r>
            <a:endParaRPr lang="en-US" sz="1400" dirty="0">
              <a:solidFill>
                <a:srgbClr val="CCCCCC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rgbClr val="CCCCCC"/>
                </a:solidFill>
              </a:rPr>
              <a:t>Model results:  </a:t>
            </a:r>
            <a:r>
              <a:rPr lang="en-US" sz="1600" dirty="0" err="1" smtClean="0">
                <a:solidFill>
                  <a:srgbClr val="FF3C9D"/>
                </a:solidFill>
              </a:rPr>
              <a:t>Γ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jet</a:t>
            </a:r>
            <a:r>
              <a:rPr lang="en-US" sz="1600" baseline="30000" dirty="0" err="1" smtClean="0">
                <a:solidFill>
                  <a:srgbClr val="FF3C9D"/>
                </a:solidFill>
              </a:rPr>
              <a:t>gal</a:t>
            </a:r>
            <a:r>
              <a:rPr lang="en-US" sz="1600" dirty="0" smtClean="0">
                <a:solidFill>
                  <a:srgbClr val="FF3C9D"/>
                </a:solidFill>
              </a:rPr>
              <a:t> </a:t>
            </a:r>
            <a:r>
              <a:rPr lang="en-US" sz="1600" dirty="0">
                <a:solidFill>
                  <a:srgbClr val="FF3C9D"/>
                </a:solidFill>
              </a:rPr>
              <a:t>≈ </a:t>
            </a:r>
            <a:r>
              <a:rPr lang="en-US" sz="1600" dirty="0" smtClean="0">
                <a:solidFill>
                  <a:srgbClr val="FF3C9D"/>
                </a:solidFill>
              </a:rPr>
              <a:t>2.8</a:t>
            </a:r>
            <a:r>
              <a:rPr lang="en-US" sz="1600" dirty="0" smtClean="0">
                <a:solidFill>
                  <a:srgbClr val="CCCCCC"/>
                </a:solidFill>
              </a:rPr>
              <a:t> </a:t>
            </a:r>
            <a:r>
              <a:rPr lang="en-US" sz="1600" i="1" u="sng" dirty="0">
                <a:solidFill>
                  <a:schemeClr val="tx2"/>
                </a:solidFill>
              </a:rPr>
              <a:t>in galaxy </a:t>
            </a:r>
            <a:r>
              <a:rPr lang="en-US" sz="1600" i="1" u="sng" dirty="0" smtClean="0">
                <a:solidFill>
                  <a:schemeClr val="tx2"/>
                </a:solidFill>
              </a:rPr>
              <a:t>frame</a:t>
            </a:r>
            <a:r>
              <a:rPr lang="en-US" sz="1600" i="1" dirty="0" smtClean="0">
                <a:solidFill>
                  <a:schemeClr val="tx2"/>
                </a:solidFill>
              </a:rPr>
              <a:t>;</a:t>
            </a:r>
            <a:endParaRPr lang="en-US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>
              <a:defRPr/>
            </a:pPr>
            <a:r>
              <a:rPr lang="en-US" sz="1400" dirty="0" smtClean="0">
                <a:solidFill>
                  <a:srgbClr val="CCCCCC"/>
                </a:solidFill>
              </a:rPr>
              <a:t>In </a:t>
            </a:r>
            <a:r>
              <a:rPr lang="en-US" sz="1400" dirty="0">
                <a:solidFill>
                  <a:srgbClr val="CCCCCC"/>
                </a:solidFill>
              </a:rPr>
              <a:t>jet frame </a:t>
            </a:r>
            <a:r>
              <a:rPr lang="en-US" sz="1400" dirty="0" err="1" smtClean="0">
                <a:solidFill>
                  <a:srgbClr val="CCCCCC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CCCCCC"/>
                </a:solidFill>
              </a:rPr>
              <a:t>s</a:t>
            </a:r>
            <a:r>
              <a:rPr lang="en-US" sz="1400" dirty="0" smtClean="0">
                <a:solidFill>
                  <a:srgbClr val="CCCCCC"/>
                </a:solidFill>
              </a:rPr>
              <a:t> = 0.3c, </a:t>
            </a:r>
            <a:r>
              <a:rPr lang="en-US" sz="1400" i="1" dirty="0" smtClean="0">
                <a:solidFill>
                  <a:srgbClr val="CCCCCC"/>
                </a:solidFill>
              </a:rPr>
              <a:t>V</a:t>
            </a:r>
            <a:r>
              <a:rPr lang="en-US" sz="1400" baseline="-25000" dirty="0" smtClean="0">
                <a:solidFill>
                  <a:srgbClr val="CCCCCC"/>
                </a:solidFill>
              </a:rPr>
              <a:t>A</a:t>
            </a:r>
            <a:r>
              <a:rPr lang="en-US" sz="1400" dirty="0" smtClean="0">
                <a:solidFill>
                  <a:srgbClr val="CCCCCC"/>
                </a:solidFill>
              </a:rPr>
              <a:t> = 0.857c, </a:t>
            </a:r>
            <a:r>
              <a:rPr lang="en-US" sz="1400" dirty="0" err="1" smtClean="0">
                <a:solidFill>
                  <a:srgbClr val="CCCCCC"/>
                </a:solidFill>
              </a:rPr>
              <a:t>c</a:t>
            </a:r>
            <a:r>
              <a:rPr lang="en-US" sz="1400" baseline="-25000" dirty="0" err="1" smtClean="0">
                <a:solidFill>
                  <a:srgbClr val="CCCCCC"/>
                </a:solidFill>
              </a:rPr>
              <a:t>ms</a:t>
            </a:r>
            <a:r>
              <a:rPr lang="en-US" sz="1400" dirty="0" smtClean="0">
                <a:solidFill>
                  <a:srgbClr val="CCCCCC"/>
                </a:solidFill>
              </a:rPr>
              <a:t> = </a:t>
            </a:r>
            <a:r>
              <a:rPr lang="en-US" sz="1400" dirty="0" smtClean="0">
                <a:solidFill>
                  <a:srgbClr val="CBCDCD"/>
                </a:solidFill>
              </a:rPr>
              <a:t>0.870c,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i="1" dirty="0">
                <a:solidFill>
                  <a:srgbClr val="FF3C9D"/>
                </a:solidFill>
              </a:rPr>
              <a:t>M</a:t>
            </a:r>
            <a:r>
              <a:rPr lang="en-US" sz="1400" baseline="-25000" dirty="0">
                <a:solidFill>
                  <a:srgbClr val="FF3C9D"/>
                </a:solidFill>
              </a:rPr>
              <a:t>ms</a:t>
            </a:r>
            <a:r>
              <a:rPr lang="en-US" sz="1400" dirty="0">
                <a:solidFill>
                  <a:srgbClr val="FF3C9D"/>
                </a:solidFill>
              </a:rPr>
              <a:t> = 1.5</a:t>
            </a:r>
            <a:r>
              <a:rPr lang="en-US" sz="1400" dirty="0" smtClean="0">
                <a:solidFill>
                  <a:srgbClr val="FF3C9D"/>
                </a:solidFill>
              </a:rPr>
              <a:t>,</a:t>
            </a:r>
            <a:r>
              <a:rPr lang="en-US" sz="1400" dirty="0" smtClean="0">
                <a:solidFill>
                  <a:srgbClr val="CCCCCC"/>
                </a:solidFill>
              </a:rPr>
              <a:t> </a:t>
            </a:r>
            <a:r>
              <a:rPr lang="en-US" sz="1400" dirty="0" err="1">
                <a:solidFill>
                  <a:srgbClr val="FF3C9D"/>
                </a:solidFill>
              </a:rPr>
              <a:t>χ</a:t>
            </a:r>
            <a:r>
              <a:rPr lang="en-US" sz="1400" dirty="0" smtClean="0">
                <a:solidFill>
                  <a:srgbClr val="FF3C9D"/>
                </a:solidFill>
              </a:rPr>
              <a:t> = 43°</a:t>
            </a:r>
          </a:p>
          <a:p>
            <a:pPr lvl="2">
              <a:defRPr/>
            </a:pPr>
            <a:r>
              <a:rPr lang="en-US" sz="1400" i="1" dirty="0" smtClean="0">
                <a:solidFill>
                  <a:srgbClr val="FF3C9D"/>
                </a:solidFill>
              </a:rPr>
              <a:t>V</a:t>
            </a:r>
            <a:r>
              <a:rPr lang="en-US" sz="1400" baseline="-25000" dirty="0" smtClean="0">
                <a:solidFill>
                  <a:srgbClr val="FF3C9D"/>
                </a:solidFill>
              </a:rPr>
              <a:t>S</a:t>
            </a:r>
            <a:r>
              <a:rPr lang="en-US" sz="1400" dirty="0" smtClean="0">
                <a:solidFill>
                  <a:srgbClr val="FF3C9D"/>
                </a:solidFill>
              </a:rPr>
              <a:t> = 0.22c  </a:t>
            </a:r>
            <a:r>
              <a:rPr lang="en-US" sz="1400" dirty="0">
                <a:solidFill>
                  <a:srgbClr val="FF3C9D"/>
                </a:solidFill>
              </a:rPr>
              <a:t>(</a:t>
            </a:r>
            <a:r>
              <a:rPr lang="en-US" sz="1400" dirty="0" err="1" smtClean="0">
                <a:solidFill>
                  <a:srgbClr val="FF3C9D"/>
                </a:solidFill>
              </a:rPr>
              <a:t>Γ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S</a:t>
            </a:r>
            <a:r>
              <a:rPr lang="en-US" sz="1400" baseline="30000" dirty="0" err="1" smtClean="0">
                <a:solidFill>
                  <a:srgbClr val="FF3C9D"/>
                </a:solidFill>
              </a:rPr>
              <a:t>jet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>
                <a:solidFill>
                  <a:srgbClr val="FF3C9D"/>
                </a:solidFill>
              </a:rPr>
              <a:t>≈ </a:t>
            </a:r>
            <a:r>
              <a:rPr lang="en-US" sz="1400" dirty="0" smtClean="0">
                <a:solidFill>
                  <a:srgbClr val="FF3C9D"/>
                </a:solidFill>
              </a:rPr>
              <a:t>1.025)</a:t>
            </a:r>
          </a:p>
          <a:p>
            <a:pPr lvl="2">
              <a:defRPr/>
            </a:pPr>
            <a:r>
              <a:rPr lang="en-US" sz="1400" i="1" dirty="0" err="1" smtClean="0">
                <a:solidFill>
                  <a:srgbClr val="FF3C9D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wave</a:t>
            </a:r>
            <a:r>
              <a:rPr lang="en-US" sz="1400" dirty="0" smtClean="0">
                <a:solidFill>
                  <a:srgbClr val="FF3C9D"/>
                </a:solidFill>
              </a:rPr>
              <a:t> = 0.63c </a:t>
            </a:r>
            <a:r>
              <a:rPr lang="en-US" sz="1400" dirty="0">
                <a:solidFill>
                  <a:srgbClr val="FF3C9D"/>
                </a:solidFill>
              </a:rPr>
              <a:t>(</a:t>
            </a:r>
            <a:r>
              <a:rPr lang="en-US" sz="1400" dirty="0" err="1" smtClean="0">
                <a:solidFill>
                  <a:srgbClr val="FF3C9D"/>
                </a:solidFill>
              </a:rPr>
              <a:t>Γ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wave</a:t>
            </a:r>
            <a:r>
              <a:rPr lang="en-US" sz="1400" baseline="30000" dirty="0" err="1" smtClean="0">
                <a:solidFill>
                  <a:srgbClr val="FF3C9D"/>
                </a:solidFill>
              </a:rPr>
              <a:t>jet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>
                <a:solidFill>
                  <a:srgbClr val="FF3C9D"/>
                </a:solidFill>
              </a:rPr>
              <a:t>≈ </a:t>
            </a:r>
            <a:r>
              <a:rPr lang="en-US" sz="1400" dirty="0" smtClean="0">
                <a:solidFill>
                  <a:srgbClr val="FF3C9D"/>
                </a:solidFill>
              </a:rPr>
              <a:t>1.29)</a:t>
            </a:r>
          </a:p>
          <a:p>
            <a:pPr lvl="2">
              <a:defRPr/>
            </a:pPr>
            <a:r>
              <a:rPr lang="en-US" sz="1400" i="1" dirty="0" smtClean="0">
                <a:solidFill>
                  <a:srgbClr val="FF3C9D"/>
                </a:solidFill>
              </a:rPr>
              <a:t>V</a:t>
            </a:r>
            <a:r>
              <a:rPr lang="en-US" sz="1400" baseline="-25000" dirty="0" smtClean="0">
                <a:solidFill>
                  <a:srgbClr val="FF3C9D"/>
                </a:solidFill>
              </a:rPr>
              <a:t>F</a:t>
            </a:r>
            <a:r>
              <a:rPr lang="en-US" sz="1400" dirty="0" smtClean="0">
                <a:solidFill>
                  <a:srgbClr val="FF3C9D"/>
                </a:solidFill>
              </a:rPr>
              <a:t> = 0.86c (</a:t>
            </a:r>
            <a:r>
              <a:rPr lang="en-US" sz="1400" dirty="0" err="1" smtClean="0">
                <a:solidFill>
                  <a:srgbClr val="FF3C9D"/>
                </a:solidFill>
              </a:rPr>
              <a:t>Γ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F</a:t>
            </a:r>
            <a:r>
              <a:rPr lang="en-US" sz="1400" baseline="30000" dirty="0" err="1" smtClean="0">
                <a:solidFill>
                  <a:srgbClr val="FF3C9D"/>
                </a:solidFill>
              </a:rPr>
              <a:t>jet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>
                <a:solidFill>
                  <a:srgbClr val="FF3C9D"/>
                </a:solidFill>
              </a:rPr>
              <a:t>≈ </a:t>
            </a:r>
            <a:r>
              <a:rPr lang="en-US" sz="1400" dirty="0" smtClean="0">
                <a:solidFill>
                  <a:srgbClr val="FF3C9D"/>
                </a:solidFill>
              </a:rPr>
              <a:t>2.0)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66FF99"/>
                </a:solidFill>
              </a:rPr>
              <a:t>NOTE:  pitch angle derived from MHD wave models (</a:t>
            </a:r>
            <a:r>
              <a:rPr lang="en-US" sz="1600" dirty="0">
                <a:solidFill>
                  <a:srgbClr val="66FF99"/>
                </a:solidFill>
              </a:rPr>
              <a:t>43°</a:t>
            </a:r>
            <a:r>
              <a:rPr lang="en-US" sz="1600" dirty="0" smtClean="0">
                <a:solidFill>
                  <a:srgbClr val="66FF99"/>
                </a:solidFill>
              </a:rPr>
              <a:t>) is smaller                                                                   than derived from BL Lac pol </a:t>
            </a:r>
            <a:r>
              <a:rPr lang="en-US" sz="1600" dirty="0" err="1" smtClean="0">
                <a:solidFill>
                  <a:srgbClr val="66FF99"/>
                </a:solidFill>
              </a:rPr>
              <a:t>obs</a:t>
            </a:r>
            <a:r>
              <a:rPr lang="en-US" sz="1600" dirty="0" smtClean="0">
                <a:solidFill>
                  <a:srgbClr val="66FF99"/>
                </a:solidFill>
              </a:rPr>
              <a:t> (&gt;60°), but this implies </a:t>
            </a:r>
            <a:r>
              <a:rPr lang="en-US" sz="1600" i="1" dirty="0" smtClean="0">
                <a:solidFill>
                  <a:srgbClr val="66FF99"/>
                </a:solidFill>
              </a:rPr>
              <a:t>M</a:t>
            </a:r>
            <a:r>
              <a:rPr lang="en-US" sz="1600" baseline="-25000" dirty="0" smtClean="0">
                <a:solidFill>
                  <a:srgbClr val="66FF99"/>
                </a:solidFill>
              </a:rPr>
              <a:t>ms</a:t>
            </a:r>
            <a:r>
              <a:rPr lang="en-US" sz="1600" dirty="0" smtClean="0">
                <a:solidFill>
                  <a:srgbClr val="66FF99"/>
                </a:solidFill>
              </a:rPr>
              <a:t> ~ 5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3C9D"/>
                </a:solidFill>
              </a:rPr>
              <a:t>MHD simulations, with shocks, are being run to get better models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609600"/>
          </a:xfrm>
        </p:spPr>
        <p:txBody>
          <a:bodyPr/>
          <a:lstStyle/>
          <a:p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BL Lac:  Confirmation of Strong Helical Magnetic Field </a:t>
            </a:r>
            <a:b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In Post-RCS Flow (Cohen,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dlm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, et al. 2015)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fig6_3epochs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43" y="914400"/>
            <a:ext cx="2685257" cy="1788886"/>
          </a:xfrm>
          <a:prstGeom prst="rect">
            <a:avLst/>
          </a:prstGeom>
        </p:spPr>
      </p:pic>
      <p:pic>
        <p:nvPicPr>
          <p:cNvPr id="6" name="Picture 5" descr="fig4_pa_cpt7_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96" y="2763157"/>
            <a:ext cx="2640256" cy="1351643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 bwMode="auto">
          <a:xfrm>
            <a:off x="5410200" y="1981200"/>
            <a:ext cx="1651000" cy="1393374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6" name="Picture 15" descr="fig14_n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13" y="4114800"/>
            <a:ext cx="2438092" cy="2453129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5410200" y="1981200"/>
            <a:ext cx="1574800" cy="2554516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6916058" y="4523601"/>
            <a:ext cx="1084942" cy="1343799"/>
            <a:chOff x="6916058" y="4523601"/>
            <a:chExt cx="1084942" cy="134379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7162800" y="4800600"/>
              <a:ext cx="76200" cy="1066800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stealth" w="med" len="lg"/>
            </a:ln>
            <a:effectLst/>
            <a:scene3d>
              <a:camera prst="orthographicFront">
                <a:rot lat="0" lon="0" rev="21354000"/>
              </a:camera>
              <a:lightRig rig="threePt" dir="t"/>
            </a:scene3d>
          </p:spPr>
        </p:cxn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6916058" y="4523601"/>
              <a:ext cx="10849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i="1" dirty="0" err="1" smtClean="0">
                  <a:solidFill>
                    <a:schemeClr val="bg1"/>
                  </a:solidFill>
                </a:rPr>
                <a:t>V</a:t>
              </a:r>
              <a:r>
                <a:rPr lang="en-US" sz="1200" baseline="-25000" dirty="0" err="1" smtClean="0">
                  <a:solidFill>
                    <a:schemeClr val="bg1"/>
                  </a:solidFill>
                </a:rPr>
                <a:t>app</a:t>
              </a:r>
              <a:r>
                <a:rPr lang="en-US" sz="1200" dirty="0" smtClean="0">
                  <a:solidFill>
                    <a:schemeClr val="bg1"/>
                  </a:solidFill>
                </a:rPr>
                <a:t> = 4.9c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97700" y="4191000"/>
            <a:ext cx="1612900" cy="2209800"/>
            <a:chOff x="6997700" y="3810000"/>
            <a:chExt cx="1612900" cy="22098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7010400" y="3810000"/>
              <a:ext cx="0" cy="22098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725831" y="3810000"/>
              <a:ext cx="0" cy="22098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8449734" y="3810000"/>
              <a:ext cx="0" cy="22098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8448675" y="5632450"/>
              <a:ext cx="16192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stealth" w="sm" len="sm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7731125" y="5257800"/>
              <a:ext cx="11747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stealth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6997700" y="4733925"/>
              <a:ext cx="69850" cy="317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stealth" w="sm" len="sm"/>
            </a:ln>
            <a:effectLst/>
          </p:spPr>
        </p:cxnSp>
      </p:grpSp>
      <p:cxnSp>
        <p:nvCxnSpPr>
          <p:cNvPr id="85" name="Straight Arrow Connector 84"/>
          <p:cNvCxnSpPr/>
          <p:nvPr/>
        </p:nvCxnSpPr>
        <p:spPr bwMode="auto">
          <a:xfrm>
            <a:off x="5384800" y="2819400"/>
            <a:ext cx="2362200" cy="20574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3519716" y="2514600"/>
            <a:ext cx="36576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Left Brace 1"/>
          <p:cNvSpPr/>
          <p:nvPr/>
        </p:nvSpPr>
        <p:spPr bwMode="auto">
          <a:xfrm rot="2935484">
            <a:off x="8006708" y="3197137"/>
            <a:ext cx="152400" cy="354025"/>
          </a:xfrm>
          <a:prstGeom prst="leftBrac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805" y="651715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C9D"/>
                </a:solidFill>
              </a:rPr>
              <a:t>ALL VLBA DATA</a:t>
            </a:r>
            <a:endParaRPr lang="en-US" sz="2000" b="1" dirty="0">
              <a:solidFill>
                <a:srgbClr val="FF3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3138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543800" cy="6096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FBFF"/>
                </a:solidFill>
              </a:rPr>
              <a:t>External collimation: </a:t>
            </a:r>
            <a:r>
              <a:rPr lang="en-US" sz="1800" dirty="0" smtClean="0">
                <a:solidFill>
                  <a:srgbClr val="FF3C9D"/>
                </a:solidFill>
              </a:rPr>
              <a:t>change in ISM pressure profile </a:t>
            </a:r>
            <a:r>
              <a:rPr lang="en-US" sz="1800" dirty="0" smtClean="0">
                <a:solidFill>
                  <a:srgbClr val="00FBFF"/>
                </a:solidFill>
              </a:rPr>
              <a:t>at BH </a:t>
            </a:r>
            <a:r>
              <a:rPr lang="en-US" sz="1800" dirty="0" err="1" smtClean="0">
                <a:solidFill>
                  <a:srgbClr val="00FBFF"/>
                </a:solidFill>
              </a:rPr>
              <a:t>Bondi</a:t>
            </a:r>
            <a:r>
              <a:rPr lang="en-US" sz="1800" dirty="0" smtClean="0">
                <a:solidFill>
                  <a:srgbClr val="00FBFF"/>
                </a:solidFill>
              </a:rPr>
              <a:t> radius </a:t>
            </a:r>
            <a:r>
              <a:rPr lang="en-US" sz="2000" dirty="0" smtClean="0">
                <a:solidFill>
                  <a:srgbClr val="00FBFF"/>
                </a:solidFill>
              </a:rPr>
              <a:t>(</a:t>
            </a:r>
            <a:r>
              <a:rPr lang="en-US" sz="1600" dirty="0" smtClean="0"/>
              <a:t>Asada &amp; Nakamura 2012; Nakamura &amp; Asada 2013</a:t>
            </a:r>
            <a:r>
              <a:rPr lang="en-US" sz="2000" dirty="0" smtClean="0">
                <a:solidFill>
                  <a:srgbClr val="00FBFF"/>
                </a:solidFill>
              </a:rPr>
              <a:t>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schemeClr val="tx2"/>
                </a:solidFill>
              </a:rPr>
              <a:t>Jet accelerates &amp; </a:t>
            </a:r>
            <a:r>
              <a:rPr lang="en-US" sz="1600" dirty="0" smtClean="0">
                <a:solidFill>
                  <a:schemeClr val="tx2"/>
                </a:solidFill>
              </a:rPr>
              <a:t>collimates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in a decreasing BH cusp pressure gradient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Near the </a:t>
            </a:r>
            <a:r>
              <a:rPr lang="en-US" sz="1600" dirty="0" err="1" smtClean="0">
                <a:solidFill>
                  <a:schemeClr val="accent1"/>
                </a:solidFill>
              </a:rPr>
              <a:t>Bondi</a:t>
            </a:r>
            <a:r>
              <a:rPr lang="en-US" sz="1600" dirty="0" smtClean="0">
                <a:solidFill>
                  <a:schemeClr val="accent1"/>
                </a:solidFill>
              </a:rPr>
              <a:t> radius, jet enters uniform pressure region and </a:t>
            </a:r>
            <a:r>
              <a:rPr lang="en-US" sz="1600" dirty="0" err="1" smtClean="0">
                <a:solidFill>
                  <a:schemeClr val="accent1"/>
                </a:solidFill>
              </a:rPr>
              <a:t>overcollimates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rgbClr val="FF3C9D"/>
                </a:solidFill>
              </a:rPr>
              <a:t>Problem?: FR II-type RCSs may occur 100x closer than </a:t>
            </a:r>
            <a:r>
              <a:rPr lang="en-US" sz="1600" dirty="0" err="1" smtClean="0">
                <a:solidFill>
                  <a:srgbClr val="FF3C9D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B</a:t>
            </a:r>
            <a:r>
              <a:rPr lang="en-US" sz="1600" dirty="0" smtClean="0">
                <a:solidFill>
                  <a:srgbClr val="FF3C9D"/>
                </a:solidFill>
              </a:rPr>
              <a:t> (</a:t>
            </a:r>
            <a:r>
              <a:rPr lang="en-US" sz="1400" dirty="0" smtClean="0"/>
              <a:t>Cohen et al. 2014</a:t>
            </a:r>
            <a:r>
              <a:rPr lang="en-US" sz="1600" dirty="0" smtClean="0">
                <a:solidFill>
                  <a:srgbClr val="FF3C9D"/>
                </a:solidFill>
              </a:rPr>
              <a:t>)</a:t>
            </a:r>
            <a:endParaRPr lang="en-US" sz="1600" dirty="0">
              <a:solidFill>
                <a:srgbClr val="FF3C9D"/>
              </a:solidFill>
            </a:endParaRPr>
          </a:p>
          <a:p>
            <a:pPr lvl="1">
              <a:defRPr/>
            </a:pPr>
            <a:endParaRPr lang="en-US" sz="1800" dirty="0" smtClean="0"/>
          </a:p>
          <a:p>
            <a:pPr lvl="2">
              <a:defRPr/>
            </a:pPr>
            <a:endParaRPr lang="en-US" sz="1400" dirty="0" smtClean="0"/>
          </a:p>
          <a:p>
            <a:pPr lvl="2">
              <a:defRPr/>
            </a:pPr>
            <a:endParaRPr lang="en-US" sz="1400" dirty="0"/>
          </a:p>
          <a:p>
            <a:pPr lvl="2">
              <a:defRPr/>
            </a:pPr>
            <a:endParaRPr lang="en-US" sz="1400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sz="1800" dirty="0" smtClean="0">
                <a:solidFill>
                  <a:srgbClr val="00FBFF"/>
                </a:solidFill>
              </a:rPr>
              <a:t>Self-collimation:  magnetic focusing beyond the Fast </a:t>
            </a:r>
            <a:r>
              <a:rPr lang="en-US" sz="1800" dirty="0" err="1" smtClean="0">
                <a:solidFill>
                  <a:srgbClr val="00FBFF"/>
                </a:solidFill>
              </a:rPr>
              <a:t>Magnetosonic</a:t>
            </a:r>
            <a:r>
              <a:rPr lang="en-US" sz="1800" dirty="0" smtClean="0">
                <a:solidFill>
                  <a:srgbClr val="00FBFF"/>
                </a:solidFill>
              </a:rPr>
              <a:t> </a:t>
            </a:r>
            <a:r>
              <a:rPr lang="en-US" sz="1800" dirty="0" err="1" smtClean="0">
                <a:solidFill>
                  <a:srgbClr val="00FBFF"/>
                </a:solidFill>
              </a:rPr>
              <a:t>Separatrix</a:t>
            </a:r>
            <a:r>
              <a:rPr lang="en-US" sz="1800" dirty="0" smtClean="0">
                <a:solidFill>
                  <a:srgbClr val="00FBFF"/>
                </a:solidFill>
              </a:rPr>
              <a:t> Surface </a:t>
            </a:r>
            <a:r>
              <a:rPr lang="en-US" sz="2000" dirty="0" smtClean="0">
                <a:solidFill>
                  <a:srgbClr val="00FBFF"/>
                </a:solidFill>
              </a:rPr>
              <a:t>(</a:t>
            </a:r>
            <a:r>
              <a:rPr lang="en-US" sz="1600" dirty="0" err="1" smtClean="0">
                <a:solidFill>
                  <a:srgbClr val="FFFFCC"/>
                </a:solidFill>
              </a:rPr>
              <a:t>Achterberg</a:t>
            </a:r>
            <a:r>
              <a:rPr lang="en-US" sz="1600" dirty="0" smtClean="0">
                <a:solidFill>
                  <a:srgbClr val="FFFFCC"/>
                </a:solidFill>
              </a:rPr>
              <a:t>, Blandford, Goldreich 1983; Vlahakis </a:t>
            </a:r>
            <a:r>
              <a:rPr lang="en-US" sz="1600" i="1" dirty="0" smtClean="0">
                <a:solidFill>
                  <a:srgbClr val="FFFFCC"/>
                </a:solidFill>
              </a:rPr>
              <a:t>et al</a:t>
            </a:r>
            <a:r>
              <a:rPr lang="en-US" sz="1600" dirty="0" smtClean="0">
                <a:solidFill>
                  <a:srgbClr val="FFFFCC"/>
                </a:solidFill>
              </a:rPr>
              <a:t>. 2000;                          </a:t>
            </a:r>
            <a:r>
              <a:rPr lang="en-US" sz="1600" dirty="0" err="1" smtClean="0">
                <a:solidFill>
                  <a:srgbClr val="FFFFCC"/>
                </a:solidFill>
              </a:rPr>
              <a:t>Polko</a:t>
            </a:r>
            <a:r>
              <a:rPr lang="en-US" sz="1600" dirty="0" smtClean="0">
                <a:solidFill>
                  <a:srgbClr val="FFFFCC"/>
                </a:solidFill>
              </a:rPr>
              <a:t>, </a:t>
            </a:r>
            <a:r>
              <a:rPr lang="en-US" sz="1600" dirty="0" err="1" smtClean="0">
                <a:solidFill>
                  <a:srgbClr val="FFFFCC"/>
                </a:solidFill>
              </a:rPr>
              <a:t>dlm</a:t>
            </a:r>
            <a:r>
              <a:rPr lang="en-US" sz="1600" dirty="0" smtClean="0">
                <a:solidFill>
                  <a:srgbClr val="FFFFCC"/>
                </a:solidFill>
              </a:rPr>
              <a:t>, Markoff 2010, 2013, 2014</a:t>
            </a:r>
            <a:r>
              <a:rPr lang="en-US" sz="2000" dirty="0" smtClean="0">
                <a:solidFill>
                  <a:srgbClr val="00FBFF"/>
                </a:solidFill>
              </a:rPr>
              <a:t>)</a:t>
            </a:r>
            <a:endParaRPr lang="en-US" sz="2000" baseline="-25000" dirty="0">
              <a:solidFill>
                <a:srgbClr val="FF3C9D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Specific model:  self-similar axisymmetric relativistic MHD, with 3 critical points applied (Alfven, modified fast [FMSS], modified slow [SMSS]) 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3C9D"/>
                </a:solidFill>
              </a:rPr>
              <a:t>Requiring an FMSS (</a:t>
            </a:r>
            <a:r>
              <a:rPr lang="en-US" sz="1600" dirty="0" err="1" smtClean="0">
                <a:solidFill>
                  <a:srgbClr val="FF3C9D"/>
                </a:solidFill>
              </a:rPr>
              <a:t>magnetosonic</a:t>
            </a:r>
            <a:r>
              <a:rPr lang="en-US" sz="1600" dirty="0" smtClean="0">
                <a:solidFill>
                  <a:srgbClr val="FF3C9D"/>
                </a:solidFill>
              </a:rPr>
              <a:t> horizon) produces jet focusing</a:t>
            </a:r>
            <a:endParaRPr lang="en-US" sz="1000" dirty="0" smtClean="0">
              <a:solidFill>
                <a:srgbClr val="FF3C9D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FBFF"/>
                </a:solidFill>
              </a:rPr>
              <a:t>More careful measurements of BH – RCS distances are needed                    in many AGN in order to understand the over-collimation mechanism</a:t>
            </a:r>
          </a:p>
          <a:p>
            <a:pPr marL="457200" lvl="1" indent="0">
              <a:buNone/>
              <a:defRPr/>
            </a:pPr>
            <a:r>
              <a:rPr lang="en-US" sz="1800" dirty="0" smtClean="0">
                <a:solidFill>
                  <a:srgbClr val="FF3C9D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FF3C9D"/>
                </a:solidFill>
                <a:ea typeface="Wingdings"/>
                <a:cs typeface="Wingdings"/>
                <a:sym typeface="Wingdings"/>
              </a:rPr>
              <a:t>  Many </a:t>
            </a:r>
            <a:r>
              <a:rPr lang="en-US" sz="1800" dirty="0" smtClean="0">
                <a:solidFill>
                  <a:srgbClr val="FF3C9D"/>
                </a:solidFill>
                <a:latin typeface="Times New Roman"/>
                <a:ea typeface="Wingdings"/>
                <a:cs typeface="Times New Roman"/>
                <a:sym typeface="Wingdings"/>
              </a:rPr>
              <a:t>VLBA &amp; EHT observations – even SPACE VLBI</a:t>
            </a:r>
            <a:endParaRPr lang="en-US" sz="1800" dirty="0" smtClean="0">
              <a:solidFill>
                <a:srgbClr val="FF3C9D"/>
              </a:solidFill>
              <a:latin typeface="Times New Roman"/>
              <a:cs typeface="Times New Roman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609600"/>
          </a:xfrm>
        </p:spPr>
        <p:txBody>
          <a:bodyPr/>
          <a:lstStyle/>
          <a:p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What Would Cause a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Recollimation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Shock to Form </a:t>
            </a:r>
            <a:b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So Far from the Black Hole?  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galaxy_pressure_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88" y="685800"/>
            <a:ext cx="1645241" cy="27093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2400441"/>
            <a:ext cx="6833886" cy="1333359"/>
            <a:chOff x="533400" y="2400441"/>
            <a:chExt cx="6833886" cy="1333359"/>
          </a:xfrm>
        </p:grpSpPr>
        <p:pic>
          <p:nvPicPr>
            <p:cNvPr id="10" name="Picture 9" descr="Cohen_etal2013_Table2_ne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400441"/>
              <a:ext cx="5708445" cy="13333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72200" y="29072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1"/>
                  </a:solidFill>
                </a:rPr>
                <a:t>FR I-type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4286" y="333231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FBFF"/>
                  </a:solidFill>
                </a:rPr>
                <a:t>FR II-type</a:t>
              </a:r>
              <a:endParaRPr lang="en-US" sz="1800" dirty="0">
                <a:solidFill>
                  <a:srgbClr val="00FB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350076" y="2863448"/>
              <a:ext cx="304800" cy="4572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66152" y="3368876"/>
              <a:ext cx="304800" cy="304800"/>
            </a:xfrm>
            <a:prstGeom prst="ellipse">
              <a:avLst/>
            </a:prstGeom>
            <a:noFill/>
            <a:ln w="381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33400" y="2887562"/>
              <a:ext cx="609600" cy="3810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33400" y="3396848"/>
              <a:ext cx="609600" cy="260752"/>
            </a:xfrm>
            <a:prstGeom prst="roundRect">
              <a:avLst/>
            </a:prstGeom>
            <a:noFill/>
            <a:ln w="381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cxnSp>
          <p:nvCxnSpPr>
            <p:cNvPr id="15" name="Straight Connector 14"/>
            <p:cNvCxnSpPr>
              <a:stCxn id="30" idx="6"/>
              <a:endCxn id="28" idx="1"/>
            </p:cNvCxnSpPr>
            <p:nvPr/>
          </p:nvCxnSpPr>
          <p:spPr bwMode="auto">
            <a:xfrm flipV="1">
              <a:off x="5670952" y="3516982"/>
              <a:ext cx="553334" cy="4294"/>
            </a:xfrm>
            <a:prstGeom prst="line">
              <a:avLst/>
            </a:prstGeom>
            <a:noFill/>
            <a:ln w="25400" cap="flat" cmpd="sng" algn="ctr">
              <a:solidFill>
                <a:srgbClr val="00FB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>
              <a:stCxn id="12" idx="6"/>
              <a:endCxn id="11" idx="1"/>
            </p:cNvCxnSpPr>
            <p:nvPr/>
          </p:nvCxnSpPr>
          <p:spPr bwMode="auto">
            <a:xfrm flipV="1">
              <a:off x="5654876" y="3091934"/>
              <a:ext cx="517324" cy="114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3" name="Oval 42"/>
          <p:cNvSpPr/>
          <p:nvPr/>
        </p:nvSpPr>
        <p:spPr bwMode="auto">
          <a:xfrm>
            <a:off x="7973028" y="2065438"/>
            <a:ext cx="381000" cy="6858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9448800" y="1143000"/>
            <a:ext cx="2667000" cy="3922931"/>
            <a:chOff x="254000" y="2819400"/>
            <a:chExt cx="2667000" cy="3922931"/>
          </a:xfrm>
        </p:grpSpPr>
        <p:pic>
          <p:nvPicPr>
            <p:cNvPr id="17" name="Picture 3" descr="Vlahakis_etal00_Fig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895600"/>
              <a:ext cx="2312988" cy="312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54000" y="6096000"/>
              <a:ext cx="2667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dirty="0"/>
                <a:t>Vlahakis et al. (2000</a:t>
              </a:r>
              <a:r>
                <a:rPr lang="en-US" sz="1800" dirty="0" smtClean="0"/>
                <a:t>) (non-relativistic)</a:t>
              </a:r>
            </a:p>
          </p:txBody>
        </p:sp>
        <p:cxnSp>
          <p:nvCxnSpPr>
            <p:cNvPr id="19" name="Straight Connector 19"/>
            <p:cNvCxnSpPr>
              <a:cxnSpLocks noChangeShapeType="1"/>
            </p:cNvCxnSpPr>
            <p:nvPr/>
          </p:nvCxnSpPr>
          <p:spPr bwMode="auto">
            <a:xfrm>
              <a:off x="762000" y="2819400"/>
              <a:ext cx="569913" cy="304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stealth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0"/>
            <p:cNvCxnSpPr>
              <a:cxnSpLocks noChangeShapeType="1"/>
            </p:cNvCxnSpPr>
            <p:nvPr/>
          </p:nvCxnSpPr>
          <p:spPr bwMode="auto">
            <a:xfrm flipV="1">
              <a:off x="1038225" y="3867150"/>
              <a:ext cx="381000" cy="152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stealth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1103313" y="2971800"/>
              <a:ext cx="1219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0000"/>
                  </a:solidFill>
                </a:rPr>
                <a:t>SHOCK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1371600" y="3581400"/>
              <a:ext cx="762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FF"/>
                  </a:solidFill>
                </a:rPr>
                <a:t>FMSS</a:t>
              </a:r>
              <a:endParaRPr 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4800600" y="3657600"/>
            <a:ext cx="4332288" cy="3170238"/>
            <a:chOff x="239712" y="2895600"/>
            <a:chExt cx="4332288" cy="3170238"/>
          </a:xfrm>
        </p:grpSpPr>
        <p:pic>
          <p:nvPicPr>
            <p:cNvPr id="24" name="Picture 7" descr="solutionfieldlin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895600"/>
              <a:ext cx="1933575" cy="317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39712" y="5750123"/>
              <a:ext cx="2743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 err="1" smtClean="0"/>
                <a:t>Polko</a:t>
              </a:r>
              <a:r>
                <a:rPr lang="en-US" sz="1400" dirty="0"/>
                <a:t> </a:t>
              </a:r>
              <a:r>
                <a:rPr lang="en-US" sz="1400" dirty="0" smtClean="0"/>
                <a:t>et al. (2010,13,14)</a:t>
              </a:r>
              <a:endParaRPr lang="en-US" sz="1400" dirty="0"/>
            </a:p>
          </p:txBody>
        </p:sp>
        <p:cxnSp>
          <p:nvCxnSpPr>
            <p:cNvPr id="26" name="Straight Connector 14"/>
            <p:cNvCxnSpPr>
              <a:cxnSpLocks noChangeShapeType="1"/>
            </p:cNvCxnSpPr>
            <p:nvPr/>
          </p:nvCxnSpPr>
          <p:spPr bwMode="auto">
            <a:xfrm flipV="1">
              <a:off x="3200400" y="4343400"/>
              <a:ext cx="3810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stealth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16"/>
            <p:cNvCxnSpPr>
              <a:cxnSpLocks noChangeShapeType="1"/>
            </p:cNvCxnSpPr>
            <p:nvPr/>
          </p:nvCxnSpPr>
          <p:spPr bwMode="auto">
            <a:xfrm flipV="1">
              <a:off x="3779564" y="5017758"/>
              <a:ext cx="381000" cy="1524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stealth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3276600" y="4038600"/>
              <a:ext cx="1219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SHOCK</a:t>
              </a:r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31" name="TextBox 24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762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FF"/>
                  </a:solidFill>
                </a:rPr>
                <a:t>FMSS</a:t>
              </a:r>
              <a:endParaRPr lang="en-US" sz="1800">
                <a:solidFill>
                  <a:srgbClr val="0000FF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 flipV="1">
            <a:off x="6629400" y="1295400"/>
            <a:ext cx="1143000" cy="38100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162800" y="1981200"/>
            <a:ext cx="9906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712778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FBFF"/>
                </a:solidFill>
              </a:rPr>
              <a:t>EXAMPLE:  10</a:t>
            </a:r>
            <a:r>
              <a:rPr lang="en-US" sz="1800" baseline="30000" dirty="0" smtClean="0">
                <a:solidFill>
                  <a:srgbClr val="00FBFF"/>
                </a:solidFill>
              </a:rPr>
              <a:t>9</a:t>
            </a:r>
            <a:r>
              <a:rPr lang="en-US" sz="1800" dirty="0" smtClean="0">
                <a:solidFill>
                  <a:srgbClr val="00FBFF"/>
                </a:solidFill>
              </a:rPr>
              <a:t> M</a:t>
            </a:r>
            <a:r>
              <a:rPr lang="en-US" sz="1800" baseline="-25000" dirty="0" smtClean="0">
                <a:solidFill>
                  <a:srgbClr val="00FB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>
                <a:solidFill>
                  <a:srgbClr val="00FBFF"/>
                </a:solidFill>
              </a:rPr>
              <a:t> black hole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Case 1:  </a:t>
            </a:r>
            <a:r>
              <a:rPr lang="en-US" sz="1600" dirty="0" err="1" smtClean="0">
                <a:solidFill>
                  <a:srgbClr val="FF3C9D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RCS</a:t>
            </a:r>
            <a:r>
              <a:rPr lang="en-US" sz="1600" dirty="0" smtClean="0">
                <a:solidFill>
                  <a:srgbClr val="FF3C9D"/>
                </a:solidFill>
              </a:rPr>
              <a:t> ≈ </a:t>
            </a:r>
            <a:r>
              <a:rPr lang="en-US" sz="1600" dirty="0" err="1" smtClean="0">
                <a:solidFill>
                  <a:srgbClr val="FF3C9D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B</a:t>
            </a:r>
            <a:r>
              <a:rPr lang="en-US" sz="1600" dirty="0">
                <a:solidFill>
                  <a:schemeClr val="accent1"/>
                </a:solidFill>
              </a:rPr>
              <a:t> ≈ </a:t>
            </a:r>
            <a:r>
              <a:rPr lang="en-US" sz="1600" dirty="0" smtClean="0">
                <a:solidFill>
                  <a:schemeClr val="accent1"/>
                </a:solidFill>
              </a:rPr>
              <a:t>84 pc            </a:t>
            </a:r>
            <a:r>
              <a:rPr lang="en-US" sz="1600" dirty="0" smtClean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chemeClr val="accent1"/>
                </a:solidFill>
                <a:ea typeface="Wingdings"/>
                <a:cs typeface="Wingdings"/>
                <a:sym typeface="Wingdings"/>
              </a:rPr>
              <a:t>  </a:t>
            </a:r>
            <a:r>
              <a:rPr lang="en-US" sz="1600" dirty="0" smtClean="0">
                <a:solidFill>
                  <a:srgbClr val="FF3C9D"/>
                </a:solidFill>
                <a:ea typeface="Wingdings"/>
                <a:cs typeface="Wingdings"/>
                <a:sym typeface="Wingdings"/>
              </a:rPr>
              <a:t>mas separation</a:t>
            </a:r>
            <a:r>
              <a:rPr lang="en-US" sz="1600" dirty="0" smtClean="0">
                <a:solidFill>
                  <a:schemeClr val="accent1"/>
                </a:solidFill>
                <a:ea typeface="Wingdings"/>
                <a:cs typeface="Wingdings"/>
                <a:sym typeface="Wingdings"/>
              </a:rPr>
              <a:t>   </a:t>
            </a:r>
            <a:r>
              <a:rPr lang="en-US" sz="1600" dirty="0" smtClean="0">
                <a:solidFill>
                  <a:schemeClr val="accent1"/>
                </a:solidFill>
              </a:rPr>
              <a:t>(certainly FR I / BL </a:t>
            </a:r>
            <a:r>
              <a:rPr lang="en-US" sz="1600" dirty="0" err="1" smtClean="0">
                <a:solidFill>
                  <a:schemeClr val="accent1"/>
                </a:solidFill>
              </a:rPr>
              <a:t>Lacs</a:t>
            </a:r>
            <a:r>
              <a:rPr lang="en-US" sz="1600" dirty="0" smtClean="0">
                <a:solidFill>
                  <a:schemeClr val="accent1"/>
                </a:solidFill>
              </a:rPr>
              <a:t>; maybe FR II also)</a:t>
            </a:r>
          </a:p>
          <a:p>
            <a:pPr lvl="2"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Nearby (z = 0.1):  </a:t>
            </a:r>
            <a:r>
              <a:rPr lang="en-US" sz="1200" dirty="0" smtClean="0">
                <a:solidFill>
                  <a:srgbClr val="66FF99"/>
                </a:solidFill>
              </a:rPr>
              <a:t>45 mas </a:t>
            </a:r>
            <a:r>
              <a:rPr lang="en-US" sz="1200" dirty="0" smtClean="0">
                <a:solidFill>
                  <a:schemeClr val="tx2"/>
                </a:solidFill>
              </a:rPr>
              <a:t>(jet in plane of sky)  </a:t>
            </a:r>
            <a:r>
              <a:rPr lang="en-US" sz="1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200" dirty="0">
                <a:solidFill>
                  <a:schemeClr val="tx2"/>
                </a:solidFill>
                <a:cs typeface="Wingdings"/>
                <a:sym typeface="Wingdings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cs typeface="Wingdings"/>
                <a:sym typeface="Wingdings"/>
              </a:rPr>
              <a:t> </a:t>
            </a:r>
            <a:r>
              <a:rPr lang="en-US" sz="1200" dirty="0" smtClean="0">
                <a:solidFill>
                  <a:srgbClr val="66FF99"/>
                </a:solidFill>
                <a:cs typeface="Wingdings"/>
                <a:sym typeface="Wingdings"/>
              </a:rPr>
              <a:t>&lt; 5 mas </a:t>
            </a:r>
            <a:r>
              <a:rPr lang="en-US" sz="1200" dirty="0" smtClean="0">
                <a:solidFill>
                  <a:schemeClr val="tx2"/>
                </a:solidFill>
                <a:cs typeface="Wingdings"/>
                <a:sym typeface="Wingdings"/>
              </a:rPr>
              <a:t>(foreshortened in blazar)</a:t>
            </a:r>
          </a:p>
          <a:p>
            <a:pPr lvl="2"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Far (z = 1.0):         </a:t>
            </a:r>
            <a:r>
              <a:rPr lang="en-US" sz="1200" dirty="0" smtClean="0">
                <a:solidFill>
                  <a:srgbClr val="66FF99"/>
                </a:solidFill>
              </a:rPr>
              <a:t>10 mas </a:t>
            </a:r>
            <a:r>
              <a:rPr lang="en-US" sz="1200" dirty="0" smtClean="0">
                <a:solidFill>
                  <a:schemeClr val="tx2"/>
                </a:solidFill>
              </a:rPr>
              <a:t>(jet in plane </a:t>
            </a:r>
            <a:r>
              <a:rPr lang="en-US" sz="1200" dirty="0">
                <a:solidFill>
                  <a:schemeClr val="tx2"/>
                </a:solidFill>
              </a:rPr>
              <a:t>of sky)  </a:t>
            </a:r>
            <a:r>
              <a:rPr lang="en-US" sz="1200" dirty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200" dirty="0">
                <a:solidFill>
                  <a:schemeClr val="tx2"/>
                </a:solidFill>
                <a:cs typeface="Wingdings"/>
                <a:sym typeface="Wingdings"/>
              </a:rPr>
              <a:t>  </a:t>
            </a:r>
            <a:r>
              <a:rPr lang="en-US" sz="1200" dirty="0" smtClean="0">
                <a:solidFill>
                  <a:srgbClr val="66FF99"/>
                </a:solidFill>
                <a:cs typeface="Wingdings"/>
                <a:sym typeface="Wingdings"/>
              </a:rPr>
              <a:t>~ 1 mas </a:t>
            </a:r>
            <a:r>
              <a:rPr lang="en-US" sz="1200" dirty="0">
                <a:solidFill>
                  <a:schemeClr val="tx2"/>
                </a:solidFill>
                <a:cs typeface="Wingdings"/>
                <a:sym typeface="Wingdings"/>
              </a:rPr>
              <a:t>(foreshortened in blazar)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9933"/>
                </a:solidFill>
              </a:rPr>
              <a:t>Case 2:  </a:t>
            </a:r>
            <a:r>
              <a:rPr lang="en-US" sz="1600" dirty="0" err="1" smtClean="0">
                <a:solidFill>
                  <a:srgbClr val="FF3C9D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FF3C9D"/>
                </a:solidFill>
              </a:rPr>
              <a:t>RCS</a:t>
            </a:r>
            <a:r>
              <a:rPr lang="en-US" sz="1600" dirty="0" smtClean="0">
                <a:solidFill>
                  <a:srgbClr val="FF3C9D"/>
                </a:solidFill>
              </a:rPr>
              <a:t> </a:t>
            </a:r>
            <a:r>
              <a:rPr lang="en-US" sz="1600" dirty="0">
                <a:solidFill>
                  <a:srgbClr val="FF3C9D"/>
                </a:solidFill>
              </a:rPr>
              <a:t>≈</a:t>
            </a:r>
            <a:r>
              <a:rPr lang="en-US" sz="1600" dirty="0" smtClean="0">
                <a:solidFill>
                  <a:srgbClr val="FF3C9D"/>
                </a:solidFill>
              </a:rPr>
              <a:t> 10</a:t>
            </a:r>
            <a:r>
              <a:rPr lang="en-US" sz="1600" baseline="30000" dirty="0" smtClean="0">
                <a:solidFill>
                  <a:srgbClr val="FF3C9D"/>
                </a:solidFill>
              </a:rPr>
              <a:t>4.2</a:t>
            </a:r>
            <a:r>
              <a:rPr lang="en-US" sz="1600" dirty="0" smtClean="0">
                <a:solidFill>
                  <a:srgbClr val="FF9933"/>
                </a:solidFill>
              </a:rPr>
              <a:t> </a:t>
            </a:r>
            <a:r>
              <a:rPr lang="en-US" sz="1600" dirty="0" err="1" smtClean="0">
                <a:solidFill>
                  <a:srgbClr val="FF9933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FF9933"/>
                </a:solidFill>
              </a:rPr>
              <a:t>g</a:t>
            </a:r>
            <a:r>
              <a:rPr lang="en-US" sz="1600" dirty="0" smtClean="0">
                <a:solidFill>
                  <a:srgbClr val="FF9933"/>
                </a:solidFill>
              </a:rPr>
              <a:t> = 0.75 pc</a:t>
            </a:r>
            <a:r>
              <a:rPr lang="en-US" sz="1600" dirty="0">
                <a:solidFill>
                  <a:srgbClr val="FF9933"/>
                </a:solidFill>
              </a:rPr>
              <a:t> </a:t>
            </a:r>
            <a:r>
              <a:rPr lang="en-US" sz="1600" dirty="0" smtClean="0">
                <a:solidFill>
                  <a:srgbClr val="FF9933"/>
                </a:solidFill>
              </a:rPr>
              <a:t> </a:t>
            </a:r>
            <a:r>
              <a:rPr lang="en-US" sz="1600" dirty="0" smtClean="0">
                <a:solidFill>
                  <a:srgbClr val="FF9933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FF9933"/>
                </a:solidFill>
                <a:ea typeface="Wingdings"/>
                <a:cs typeface="Wingdings"/>
                <a:sym typeface="Wingdings"/>
              </a:rPr>
              <a:t>  </a:t>
            </a:r>
            <a:r>
              <a:rPr lang="en-US" sz="1600" dirty="0" err="1">
                <a:solidFill>
                  <a:srgbClr val="FF3C9D"/>
                </a:solidFill>
              </a:rPr>
              <a:t>μ</a:t>
            </a:r>
            <a:r>
              <a:rPr lang="en-US" sz="1600" dirty="0" err="1" smtClean="0">
                <a:solidFill>
                  <a:srgbClr val="FF3C9D"/>
                </a:solidFill>
                <a:ea typeface="Wingdings"/>
                <a:cs typeface="Wingdings"/>
                <a:sym typeface="Wingdings"/>
              </a:rPr>
              <a:t>as</a:t>
            </a:r>
            <a:r>
              <a:rPr lang="en-US" sz="1600" dirty="0" smtClean="0">
                <a:solidFill>
                  <a:srgbClr val="FF3C9D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1600" dirty="0">
                <a:solidFill>
                  <a:srgbClr val="FF3C9D"/>
                </a:solidFill>
                <a:ea typeface="Wingdings"/>
                <a:cs typeface="Wingdings"/>
                <a:sym typeface="Wingdings"/>
              </a:rPr>
              <a:t>separation</a:t>
            </a:r>
            <a:r>
              <a:rPr lang="en-US" sz="1600" dirty="0">
                <a:solidFill>
                  <a:srgbClr val="FF9933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1600" dirty="0" smtClean="0">
                <a:solidFill>
                  <a:srgbClr val="FF9933"/>
                </a:solidFill>
              </a:rPr>
              <a:t>  (maybe some/all FSRQs &amp; FR IIs?)</a:t>
            </a:r>
          </a:p>
          <a:p>
            <a:pPr lvl="2"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Nearby (z = 0.1):  </a:t>
            </a:r>
            <a:r>
              <a:rPr lang="en-US" sz="1200" dirty="0" smtClean="0">
                <a:solidFill>
                  <a:srgbClr val="FF3C9D"/>
                </a:solidFill>
              </a:rPr>
              <a:t>400 </a:t>
            </a:r>
            <a:r>
              <a:rPr lang="en-US" sz="1200" dirty="0" err="1" smtClean="0">
                <a:solidFill>
                  <a:srgbClr val="FF3C9D"/>
                </a:solidFill>
              </a:rPr>
              <a:t>μas</a:t>
            </a:r>
            <a:r>
              <a:rPr lang="en-US" sz="1200" dirty="0" smtClean="0">
                <a:solidFill>
                  <a:srgbClr val="FF3C9D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(jet in plane of sky)</a:t>
            </a:r>
            <a:r>
              <a:rPr lang="en-US" sz="1200" dirty="0" smtClean="0">
                <a:solidFill>
                  <a:schemeClr val="tx2"/>
                </a:solidFill>
                <a:ea typeface="Wingdings"/>
                <a:cs typeface="Wingdings"/>
                <a:sym typeface="Wingdings"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200" dirty="0" smtClean="0">
                <a:solidFill>
                  <a:schemeClr val="tx2"/>
                </a:solidFill>
                <a:cs typeface="Wingdings"/>
                <a:sym typeface="Wingdings"/>
              </a:rPr>
              <a:t>  </a:t>
            </a:r>
            <a:r>
              <a:rPr lang="en-US" sz="1200" dirty="0" smtClean="0">
                <a:solidFill>
                  <a:srgbClr val="FF3C9D"/>
                </a:solidFill>
                <a:cs typeface="Wingdings"/>
                <a:sym typeface="Wingdings"/>
              </a:rPr>
              <a:t>40 </a:t>
            </a:r>
            <a:r>
              <a:rPr lang="en-US" sz="1200" dirty="0" err="1">
                <a:solidFill>
                  <a:srgbClr val="FF3C9D"/>
                </a:solidFill>
              </a:rPr>
              <a:t>μ</a:t>
            </a:r>
            <a:r>
              <a:rPr lang="en-US" sz="1200" dirty="0" err="1" smtClean="0">
                <a:solidFill>
                  <a:srgbClr val="FF3C9D"/>
                </a:solidFill>
                <a:cs typeface="Wingdings"/>
                <a:sym typeface="Wingdings"/>
              </a:rPr>
              <a:t>as</a:t>
            </a:r>
            <a:r>
              <a:rPr lang="en-US" sz="1200" dirty="0" smtClean="0">
                <a:solidFill>
                  <a:srgbClr val="FF3C9D"/>
                </a:solidFill>
                <a:cs typeface="Wingdings"/>
                <a:sym typeface="Wingdings"/>
              </a:rPr>
              <a:t> </a:t>
            </a:r>
            <a:r>
              <a:rPr lang="en-US" sz="1200" dirty="0">
                <a:solidFill>
                  <a:schemeClr val="tx2"/>
                </a:solidFill>
                <a:cs typeface="Wingdings"/>
                <a:sym typeface="Wingdings"/>
              </a:rPr>
              <a:t>(foreshortened in blazar</a:t>
            </a:r>
            <a:r>
              <a:rPr lang="en-US" sz="1200" dirty="0" smtClean="0">
                <a:solidFill>
                  <a:schemeClr val="tx2"/>
                </a:solidFill>
                <a:cs typeface="Wingdings"/>
                <a:sym typeface="Wingdings"/>
              </a:rPr>
              <a:t>)</a:t>
            </a:r>
          </a:p>
          <a:p>
            <a:pPr lvl="2">
              <a:defRPr/>
            </a:pPr>
            <a:r>
              <a:rPr lang="en-US" sz="1200" dirty="0">
                <a:solidFill>
                  <a:schemeClr val="tx2"/>
                </a:solidFill>
              </a:rPr>
              <a:t>Far (z = 1.0):         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rgbClr val="FF3C9D"/>
                </a:solidFill>
              </a:rPr>
              <a:t>90 </a:t>
            </a:r>
            <a:r>
              <a:rPr lang="en-US" sz="1200" dirty="0" err="1">
                <a:solidFill>
                  <a:srgbClr val="FF3C9D"/>
                </a:solidFill>
              </a:rPr>
              <a:t>μ</a:t>
            </a:r>
            <a:r>
              <a:rPr lang="en-US" sz="1200" dirty="0" err="1" smtClean="0">
                <a:solidFill>
                  <a:srgbClr val="FF3C9D"/>
                </a:solidFill>
              </a:rPr>
              <a:t>as</a:t>
            </a:r>
            <a:r>
              <a:rPr lang="en-US" sz="1200" dirty="0" smtClean="0">
                <a:solidFill>
                  <a:srgbClr val="FF3C9D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(jet in </a:t>
            </a:r>
            <a:r>
              <a:rPr lang="en-US" sz="1200" dirty="0">
                <a:solidFill>
                  <a:schemeClr val="tx2"/>
                </a:solidFill>
              </a:rPr>
              <a:t>plane of sky)  </a:t>
            </a:r>
            <a:r>
              <a:rPr lang="en-US" sz="1200" dirty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200" dirty="0">
                <a:solidFill>
                  <a:schemeClr val="tx2"/>
                </a:solidFill>
                <a:cs typeface="Wingdings"/>
                <a:sym typeface="Wingdings"/>
              </a:rPr>
              <a:t>  </a:t>
            </a:r>
            <a:r>
              <a:rPr lang="en-US" sz="1200" dirty="0" smtClean="0">
                <a:solidFill>
                  <a:schemeClr val="tx2"/>
                </a:solidFill>
                <a:cs typeface="Wingdings"/>
                <a:sym typeface="Wingdings"/>
              </a:rPr>
              <a:t>   </a:t>
            </a:r>
            <a:r>
              <a:rPr lang="en-US" sz="1200" dirty="0" smtClean="0">
                <a:solidFill>
                  <a:srgbClr val="FF3C9D"/>
                </a:solidFill>
                <a:cs typeface="Wingdings"/>
                <a:sym typeface="Wingdings"/>
              </a:rPr>
              <a:t>9 </a:t>
            </a:r>
            <a:r>
              <a:rPr lang="en-US" sz="1200" dirty="0" err="1">
                <a:solidFill>
                  <a:srgbClr val="FF3C9D"/>
                </a:solidFill>
              </a:rPr>
              <a:t>μ</a:t>
            </a:r>
            <a:r>
              <a:rPr lang="en-US" sz="1200" dirty="0" err="1" smtClean="0">
                <a:solidFill>
                  <a:srgbClr val="FF3C9D"/>
                </a:solidFill>
                <a:cs typeface="Wingdings"/>
                <a:sym typeface="Wingdings"/>
              </a:rPr>
              <a:t>as</a:t>
            </a:r>
            <a:r>
              <a:rPr lang="en-US" sz="1200" dirty="0" smtClean="0">
                <a:solidFill>
                  <a:srgbClr val="FF3C9D"/>
                </a:solidFill>
                <a:cs typeface="Wingdings"/>
                <a:sym typeface="Wingdings"/>
              </a:rPr>
              <a:t> </a:t>
            </a:r>
            <a:r>
              <a:rPr lang="en-US" sz="1200" dirty="0">
                <a:solidFill>
                  <a:schemeClr val="tx2"/>
                </a:solidFill>
                <a:cs typeface="Wingdings"/>
                <a:sym typeface="Wingdings"/>
              </a:rPr>
              <a:t>(foreshortened in blazar)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800" dirty="0" smtClean="0">
                <a:solidFill>
                  <a:srgbClr val="00FBFF"/>
                </a:solidFill>
              </a:rPr>
              <a:t>*** Most Telescopes Cannot Distinguish Between BH and RCS activity ***</a:t>
            </a:r>
            <a:endParaRPr lang="en-US" sz="2000" baseline="-25000" dirty="0">
              <a:solidFill>
                <a:srgbClr val="FF3C9D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Fermi LAT:        angular resolution  ~ 10</a:t>
            </a:r>
            <a:r>
              <a:rPr lang="en-US" sz="1600" baseline="30000" dirty="0" smtClean="0">
                <a:solidFill>
                  <a:schemeClr val="accent1"/>
                </a:solidFill>
              </a:rPr>
              <a:t>6−7</a:t>
            </a:r>
            <a:r>
              <a:rPr lang="en-US" sz="1600" dirty="0" smtClean="0">
                <a:solidFill>
                  <a:schemeClr val="accent1"/>
                </a:solidFill>
              </a:rPr>
              <a:t> mas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NuSTAR / </a:t>
            </a:r>
            <a:r>
              <a:rPr lang="en-US" sz="1600" dirty="0" err="1" smtClean="0">
                <a:solidFill>
                  <a:schemeClr val="accent1"/>
                </a:solidFill>
              </a:rPr>
              <a:t>PolSTAR</a:t>
            </a:r>
            <a:r>
              <a:rPr lang="en-US" sz="1600" dirty="0" smtClean="0">
                <a:solidFill>
                  <a:schemeClr val="accent1"/>
                </a:solidFill>
              </a:rPr>
              <a:t> (X-</a:t>
            </a:r>
            <a:r>
              <a:rPr lang="en-US" sz="1600" dirty="0" err="1" smtClean="0">
                <a:solidFill>
                  <a:schemeClr val="accent1"/>
                </a:solidFill>
              </a:rPr>
              <a:t>Calibur</a:t>
            </a:r>
            <a:r>
              <a:rPr lang="en-US" sz="1600" dirty="0" smtClean="0">
                <a:solidFill>
                  <a:schemeClr val="accent1"/>
                </a:solidFill>
              </a:rPr>
              <a:t>) 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   ~ </a:t>
            </a: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10</a:t>
            </a:r>
            <a:r>
              <a:rPr lang="en-US" sz="1600" baseline="30000" dirty="0" smtClean="0">
                <a:solidFill>
                  <a:srgbClr val="FF9933"/>
                </a:solidFill>
                <a:cs typeface="ＭＳ Ｐゴシック" pitchFamily="-106" charset="-128"/>
              </a:rPr>
              <a:t>4−5</a:t>
            </a: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 mas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HST / JWST                                      ~ 50 – 100 mas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66FF99"/>
                </a:solidFill>
                <a:cs typeface="ＭＳ Ｐゴシック" pitchFamily="-106" charset="-128"/>
              </a:rPr>
              <a:t>ALMA                                               ≥ 5 mas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800" dirty="0" smtClean="0">
                <a:solidFill>
                  <a:srgbClr val="00FBFF"/>
                </a:solidFill>
              </a:rPr>
              <a:t>Only VLBA, maybe EVN, and eventually EHT </a:t>
            </a:r>
            <a:endParaRPr lang="en-US" sz="2000" baseline="-25000" dirty="0">
              <a:solidFill>
                <a:srgbClr val="FF3C9D"/>
              </a:solidFill>
            </a:endParaRPr>
          </a:p>
          <a:p>
            <a:pPr lvl="1">
              <a:buClr>
                <a:srgbClr val="FFCC66"/>
              </a:buClr>
              <a:defRPr/>
            </a:pPr>
            <a:r>
              <a:rPr lang="en-US" sz="1600" dirty="0" smtClean="0">
                <a:solidFill>
                  <a:srgbClr val="66FF99"/>
                </a:solidFill>
                <a:cs typeface="ＭＳ Ｐゴシック" pitchFamily="-106" charset="-128"/>
              </a:rPr>
              <a:t>EVN                                                   ≤ 0.5 mas</a:t>
            </a:r>
          </a:p>
          <a:p>
            <a:pPr lvl="1">
              <a:buClr>
                <a:srgbClr val="FFCC66"/>
              </a:buClr>
              <a:defRPr/>
            </a:pPr>
            <a:r>
              <a:rPr lang="en-US" sz="1600" dirty="0" smtClean="0">
                <a:solidFill>
                  <a:srgbClr val="66FF99"/>
                </a:solidFill>
                <a:cs typeface="ＭＳ Ｐゴシック" pitchFamily="-106" charset="-128"/>
              </a:rPr>
              <a:t>VLBA                                                ~ 0.1 mas</a:t>
            </a: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 (super-resolution mode; </a:t>
            </a:r>
            <a:r>
              <a:rPr lang="en-US" sz="1600" i="1" dirty="0" err="1" smtClean="0">
                <a:solidFill>
                  <a:srgbClr val="FF9933"/>
                </a:solidFill>
                <a:cs typeface="ＭＳ Ｐゴシック" pitchFamily="-106" charset="-128"/>
              </a:rPr>
              <a:t>δθ</a:t>
            </a: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 ~ [</a:t>
            </a:r>
            <a:r>
              <a:rPr lang="en-US" sz="1600" i="1" dirty="0" smtClean="0">
                <a:solidFill>
                  <a:srgbClr val="FF9933"/>
                </a:solidFill>
                <a:cs typeface="ＭＳ Ｐゴシック" pitchFamily="-106" charset="-128"/>
              </a:rPr>
              <a:t>S / N</a:t>
            </a: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]</a:t>
            </a:r>
            <a:r>
              <a:rPr lang="en-US" sz="1600" baseline="30000" dirty="0" smtClean="0">
                <a:solidFill>
                  <a:srgbClr val="FF9933"/>
                </a:solidFill>
                <a:cs typeface="ＭＳ Ｐゴシック" pitchFamily="-106" charset="-128"/>
              </a:rPr>
              <a:t>−1/2</a:t>
            </a:r>
            <a:r>
              <a:rPr lang="en-US" sz="1600" dirty="0" smtClean="0">
                <a:solidFill>
                  <a:srgbClr val="FF9933"/>
                </a:solidFill>
                <a:cs typeface="ＭＳ Ｐゴシック" pitchFamily="-106" charset="-128"/>
              </a:rPr>
              <a:t>)</a:t>
            </a:r>
          </a:p>
          <a:p>
            <a:pPr lvl="1">
              <a:buClr>
                <a:srgbClr val="FFCC66"/>
              </a:buClr>
              <a:defRPr/>
            </a:pPr>
            <a:r>
              <a:rPr lang="en-US" sz="1600" dirty="0" smtClean="0">
                <a:solidFill>
                  <a:srgbClr val="FF3C9D"/>
                </a:solidFill>
                <a:cs typeface="ＭＳ Ｐゴシック" pitchFamily="-106" charset="-128"/>
              </a:rPr>
              <a:t>EHT                                                    ≤   10 </a:t>
            </a:r>
            <a:r>
              <a:rPr lang="en-US" sz="1600" dirty="0" err="1">
                <a:solidFill>
                  <a:srgbClr val="FF3C9D"/>
                </a:solidFill>
              </a:rPr>
              <a:t>μ</a:t>
            </a:r>
            <a:r>
              <a:rPr lang="en-US" sz="1600" dirty="0" err="1" smtClean="0">
                <a:solidFill>
                  <a:srgbClr val="FF3C9D"/>
                </a:solidFill>
                <a:cs typeface="ＭＳ Ｐゴシック" pitchFamily="-106" charset="-128"/>
              </a:rPr>
              <a:t>as</a:t>
            </a:r>
            <a:endParaRPr lang="en-US" sz="1600" dirty="0">
              <a:solidFill>
                <a:srgbClr val="FF3C9D"/>
              </a:solidFill>
              <a:cs typeface="ＭＳ Ｐゴシック" pitchFamily="-106" charset="-128"/>
            </a:endParaRPr>
          </a:p>
          <a:p>
            <a:pPr lvl="1"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3C9D"/>
                </a:solidFill>
              </a:rPr>
              <a:t>In order to identify where the source activity is occurring, *** Most Telescopes will Need to Correlate Time-Dependent Activity with VLBA or Other VLBI Telescope Images ***</a:t>
            </a:r>
          </a:p>
          <a:p>
            <a:pPr>
              <a:defRPr/>
            </a:pPr>
            <a:r>
              <a:rPr lang="en-US" sz="1800" dirty="0" smtClean="0">
                <a:solidFill>
                  <a:srgbClr val="FF3C9D"/>
                </a:solidFill>
                <a:latin typeface="Times New Roman"/>
                <a:cs typeface="Times New Roman"/>
              </a:rPr>
              <a:t>VLBI IS ABSOLUTELY CRUCIAL TO UNDERSTANDING JET FORMATION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067800" cy="609600"/>
          </a:xfrm>
        </p:spPr>
        <p:txBody>
          <a:bodyPr/>
          <a:lstStyle/>
          <a:p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Length Scales of ~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600" baseline="-250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and 10</a:t>
            </a:r>
            <a:r>
              <a:rPr lang="en-US" sz="2600" baseline="30000" dirty="0" smtClean="0">
                <a:latin typeface="Times New Roman" charset="0"/>
                <a:ea typeface="ＭＳ Ｐゴシック" charset="0"/>
                <a:cs typeface="ＭＳ Ｐゴシック" charset="0"/>
              </a:rPr>
              <a:t>4.2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600" baseline="-250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are Difficult to Discern in AGN</a:t>
            </a: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2203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R_I_II_transition_rad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2" y="502180"/>
            <a:ext cx="7855808" cy="1936220"/>
          </a:xfrm>
          <a:prstGeom prst="rect">
            <a:avLst/>
          </a:prstGeom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534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3C9D"/>
                </a:solidFill>
              </a:rPr>
              <a:t>Bicknell (1985, 1995) identified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FR Is as tran</a:t>
            </a:r>
            <a:r>
              <a:rPr lang="en-US" sz="1400" i="1" u="sng" dirty="0" smtClean="0"/>
              <a:t>sonic</a:t>
            </a:r>
            <a:r>
              <a:rPr lang="en-US" sz="1400" dirty="0" smtClean="0"/>
              <a:t> jets that decelerate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FR IIs as super</a:t>
            </a:r>
            <a:r>
              <a:rPr lang="en-US" sz="1400" i="1" u="sng" dirty="0" smtClean="0"/>
              <a:t>sonic</a:t>
            </a:r>
            <a:r>
              <a:rPr lang="en-US" sz="1400" dirty="0" smtClean="0"/>
              <a:t> jets that continue so out to the hot spots and radio lobes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Geoff put the radius where this occurs at </a:t>
            </a:r>
            <a:r>
              <a:rPr lang="en-US" sz="1400" dirty="0" smtClean="0">
                <a:solidFill>
                  <a:srgbClr val="FF3C9D"/>
                </a:solidFill>
              </a:rPr>
              <a:t>~600 pc </a:t>
            </a:r>
            <a:r>
              <a:rPr lang="en-US" sz="1400" dirty="0" smtClean="0"/>
              <a:t>(galaxy “core” radius)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1"/>
                </a:solidFill>
              </a:rPr>
              <a:t>But, unified schemes (</a:t>
            </a:r>
            <a:r>
              <a:rPr lang="en-US" sz="1600" dirty="0" err="1" smtClean="0">
                <a:solidFill>
                  <a:schemeClr val="accent1"/>
                </a:solidFill>
              </a:rPr>
              <a:t>Urry</a:t>
            </a:r>
            <a:r>
              <a:rPr lang="en-US" sz="1600" dirty="0" smtClean="0">
                <a:solidFill>
                  <a:schemeClr val="accent1"/>
                </a:solidFill>
              </a:rPr>
              <a:t> &amp; </a:t>
            </a:r>
            <a:r>
              <a:rPr lang="en-US" sz="1600" dirty="0" err="1" smtClean="0">
                <a:solidFill>
                  <a:schemeClr val="accent1"/>
                </a:solidFill>
              </a:rPr>
              <a:t>Padovani</a:t>
            </a:r>
            <a:r>
              <a:rPr lang="en-US" sz="1600" dirty="0" smtClean="0">
                <a:solidFill>
                  <a:schemeClr val="accent1"/>
                </a:solidFill>
              </a:rPr>
              <a:t> 95) indicate that (at low-mid redshift)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FR </a:t>
            </a:r>
            <a:r>
              <a:rPr lang="en-US" sz="1400" dirty="0" smtClean="0"/>
              <a:t>Is  (</a:t>
            </a:r>
            <a:r>
              <a:rPr lang="en-US" sz="1400" dirty="0"/>
              <a:t>&gt; kpc scale</a:t>
            </a:r>
            <a:r>
              <a:rPr lang="en-US" sz="1400" dirty="0" smtClean="0"/>
              <a:t>)  =  BL Lacs (10-100 </a:t>
            </a:r>
            <a:r>
              <a:rPr lang="en-US" sz="1400" dirty="0" smtClean="0">
                <a:solidFill>
                  <a:srgbClr val="FF9933"/>
                </a:solidFill>
              </a:rPr>
              <a:t>pc scale, </a:t>
            </a:r>
            <a:r>
              <a:rPr lang="en-US" sz="1400" dirty="0" err="1" smtClean="0">
                <a:solidFill>
                  <a:srgbClr val="FF9933"/>
                </a:solidFill>
              </a:rPr>
              <a:t>deprojected</a:t>
            </a:r>
            <a:r>
              <a:rPr lang="en-US" sz="1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FR </a:t>
            </a:r>
            <a:r>
              <a:rPr lang="en-US" sz="1400" dirty="0" smtClean="0"/>
              <a:t>IIs (</a:t>
            </a:r>
            <a:r>
              <a:rPr lang="en-US" sz="1400" dirty="0"/>
              <a:t>&gt; kpc scale) </a:t>
            </a:r>
            <a:r>
              <a:rPr lang="en-US" sz="1400" dirty="0" smtClean="0"/>
              <a:t> ≈  FSRQs   </a:t>
            </a:r>
            <a:r>
              <a:rPr lang="en-US" sz="1400" dirty="0"/>
              <a:t>(</a:t>
            </a:r>
            <a:r>
              <a:rPr lang="en-US" sz="1400" dirty="0" smtClean="0"/>
              <a:t>10-100 </a:t>
            </a:r>
            <a:r>
              <a:rPr lang="en-US" sz="1400" dirty="0">
                <a:solidFill>
                  <a:srgbClr val="FF9933"/>
                </a:solidFill>
              </a:rPr>
              <a:t>pc </a:t>
            </a:r>
            <a:r>
              <a:rPr lang="en-US" sz="1400" dirty="0" smtClean="0">
                <a:solidFill>
                  <a:srgbClr val="FF9933"/>
                </a:solidFill>
              </a:rPr>
              <a:t>scale, </a:t>
            </a:r>
            <a:r>
              <a:rPr lang="en-US" sz="1400" dirty="0" err="1" smtClean="0">
                <a:solidFill>
                  <a:srgbClr val="FF9933"/>
                </a:solidFill>
              </a:rPr>
              <a:t>deprojected</a:t>
            </a:r>
            <a:r>
              <a:rPr lang="en-US" sz="1400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400" smtClean="0">
                <a:solidFill>
                  <a:srgbClr val="FF3C9D"/>
                </a:solidFill>
              </a:rPr>
              <a:t>***So</a:t>
            </a:r>
            <a:r>
              <a:rPr lang="en-US" sz="1400" dirty="0" smtClean="0">
                <a:solidFill>
                  <a:srgbClr val="FF3C9D"/>
                </a:solidFill>
              </a:rPr>
              <a:t>, </a:t>
            </a:r>
            <a:r>
              <a:rPr lang="en-US" sz="1400" u="sng" dirty="0" smtClean="0">
                <a:solidFill>
                  <a:srgbClr val="FF3C9D"/>
                </a:solidFill>
              </a:rPr>
              <a:t>jets know they will be an FR I or FR II </a:t>
            </a:r>
            <a:r>
              <a:rPr lang="en-US" sz="1400" dirty="0" smtClean="0">
                <a:solidFill>
                  <a:srgbClr val="FF3C9D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&lt; 10-100 pc </a:t>
            </a:r>
            <a:r>
              <a:rPr lang="en-US" sz="1400" dirty="0" smtClean="0">
                <a:solidFill>
                  <a:srgbClr val="FF3C9D"/>
                </a:solidFill>
              </a:rPr>
              <a:t>from </a:t>
            </a:r>
            <a:r>
              <a:rPr lang="en-US" sz="1400" smtClean="0">
                <a:solidFill>
                  <a:srgbClr val="FF3C9D"/>
                </a:solidFill>
              </a:rPr>
              <a:t>the BH***</a:t>
            </a:r>
            <a:endParaRPr lang="en-US" sz="1400" dirty="0" smtClean="0">
              <a:solidFill>
                <a:srgbClr val="FF3C9D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FBFF"/>
                </a:solidFill>
              </a:rPr>
              <a:t>Meier et al. (1997) suggested the “magnetic switch” mechanism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Like an “Eddington limit” for magnetic fields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Occurs </a:t>
            </a:r>
            <a:r>
              <a:rPr lang="en-US" sz="1400" u="sng" dirty="0" smtClean="0"/>
              <a:t>in inner accretion disk</a:t>
            </a:r>
            <a:r>
              <a:rPr lang="en-US" sz="1400" dirty="0" smtClean="0"/>
              <a:t> at ~10-20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H</a:t>
            </a:r>
            <a:r>
              <a:rPr lang="en-US" sz="1400" dirty="0" smtClean="0"/>
              <a:t> (</a:t>
            </a:r>
            <a:r>
              <a:rPr lang="en-US" sz="1400" dirty="0" smtClean="0">
                <a:solidFill>
                  <a:srgbClr val="00FBFF"/>
                </a:solidFill>
              </a:rPr>
              <a:t>&lt; 10</a:t>
            </a:r>
            <a:r>
              <a:rPr lang="en-US" sz="1400" baseline="30000" dirty="0" smtClean="0">
                <a:solidFill>
                  <a:srgbClr val="00FBFF"/>
                </a:solidFill>
              </a:rPr>
              <a:t>–3</a:t>
            </a:r>
            <a:r>
              <a:rPr lang="en-US" sz="1400" dirty="0" smtClean="0">
                <a:solidFill>
                  <a:srgbClr val="00FBFF"/>
                </a:solidFill>
              </a:rPr>
              <a:t> pc</a:t>
            </a:r>
            <a:r>
              <a:rPr lang="en-US" sz="1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>
                <a:solidFill>
                  <a:srgbClr val="66FF99"/>
                </a:solidFill>
              </a:rPr>
              <a:t>Gopal</a:t>
            </a:r>
            <a:r>
              <a:rPr lang="en-US" sz="1600" dirty="0" smtClean="0">
                <a:solidFill>
                  <a:srgbClr val="66FF99"/>
                </a:solidFill>
              </a:rPr>
              <a:t>-Krishna &amp; </a:t>
            </a:r>
            <a:r>
              <a:rPr lang="en-US" sz="1600" dirty="0" err="1" smtClean="0">
                <a:solidFill>
                  <a:srgbClr val="66FF99"/>
                </a:solidFill>
              </a:rPr>
              <a:t>Wiita</a:t>
            </a:r>
            <a:r>
              <a:rPr lang="en-US" sz="1600" dirty="0" smtClean="0">
                <a:solidFill>
                  <a:srgbClr val="66FF99"/>
                </a:solidFill>
              </a:rPr>
              <a:t> (2000):  the HYMOR test</a:t>
            </a:r>
          </a:p>
          <a:p>
            <a:pPr lvl="1">
              <a:lnSpc>
                <a:spcPct val="90000"/>
              </a:lnSpc>
            </a:pPr>
            <a:r>
              <a:rPr lang="en-US" sz="1400" dirty="0" err="1" smtClean="0">
                <a:solidFill>
                  <a:srgbClr val="66FF99"/>
                </a:solidFill>
              </a:rPr>
              <a:t>HY</a:t>
            </a:r>
            <a:r>
              <a:rPr lang="en-US" sz="1400" dirty="0" err="1" smtClean="0"/>
              <a:t>brid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66FF99"/>
                </a:solidFill>
              </a:rPr>
              <a:t>MOR</a:t>
            </a:r>
            <a:r>
              <a:rPr lang="en-US" sz="1400" dirty="0" err="1" smtClean="0"/>
              <a:t>phology</a:t>
            </a:r>
            <a:r>
              <a:rPr lang="en-US" sz="1400" dirty="0" smtClean="0"/>
              <a:t> objects have one FR I jet &amp; one FR II jet !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Such sources appear to exist for ≥ (</a:t>
            </a:r>
            <a:r>
              <a:rPr lang="en-US" sz="1400" u="sng" dirty="0" smtClean="0"/>
              <a:t>jet travel time to the lobes)</a:t>
            </a:r>
            <a:r>
              <a:rPr lang="en-US" sz="1400" dirty="0" smtClean="0"/>
              <a:t> ≈ </a:t>
            </a:r>
            <a:r>
              <a:rPr lang="en-US" sz="1400" u="sng" dirty="0" smtClean="0"/>
              <a:t>3 x 10</a:t>
            </a:r>
            <a:r>
              <a:rPr lang="en-US" sz="1400" u="sng" baseline="30000" dirty="0" smtClean="0"/>
              <a:t>5</a:t>
            </a:r>
            <a:r>
              <a:rPr lang="en-US" sz="1400" u="sng" dirty="0" smtClean="0"/>
              <a:t> yr</a:t>
            </a:r>
            <a:r>
              <a:rPr lang="en-US" sz="1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Time for galactic ISM weather to </a:t>
            </a:r>
            <a:r>
              <a:rPr lang="en-US" sz="1400" dirty="0" smtClean="0">
                <a:solidFill>
                  <a:srgbClr val="66FF99"/>
                </a:solidFill>
              </a:rPr>
              <a:t>alter the 2 jets </a:t>
            </a:r>
            <a:r>
              <a:rPr lang="en-US" sz="1400" dirty="0" smtClean="0"/>
              <a:t>should be </a:t>
            </a:r>
            <a:r>
              <a:rPr lang="en-US" sz="1400" dirty="0" err="1" smtClean="0"/>
              <a:t>τ</a:t>
            </a:r>
            <a:r>
              <a:rPr lang="en-US" sz="1400" baseline="-25000" dirty="0" err="1" smtClean="0"/>
              <a:t>weather</a:t>
            </a:r>
            <a:r>
              <a:rPr lang="en-US" sz="1400" dirty="0" smtClean="0"/>
              <a:t> ≥ 10 </a:t>
            </a:r>
            <a:r>
              <a:rPr lang="en-US" sz="1400" dirty="0" err="1" smtClean="0"/>
              <a:t>τ</a:t>
            </a:r>
            <a:r>
              <a:rPr lang="en-US" sz="1400" baseline="-25000" dirty="0" err="1" smtClean="0"/>
              <a:t>dyn</a:t>
            </a:r>
            <a:r>
              <a:rPr lang="en-US" sz="1400" dirty="0" smtClean="0"/>
              <a:t> = r / </a:t>
            </a:r>
            <a:r>
              <a:rPr lang="en-US" sz="1400" dirty="0" err="1" smtClean="0"/>
              <a:t>σ</a:t>
            </a:r>
            <a:r>
              <a:rPr lang="en-US" sz="1400" baseline="-25000" dirty="0" err="1" smtClean="0"/>
              <a:t>V</a:t>
            </a:r>
            <a:endParaRPr lang="en-US" sz="1400" baseline="-25000" dirty="0" smtClean="0"/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At </a:t>
            </a:r>
            <a:r>
              <a:rPr lang="en-US" sz="1400" dirty="0" smtClean="0">
                <a:solidFill>
                  <a:srgbClr val="66FF99"/>
                </a:solidFill>
              </a:rPr>
              <a:t>10-20 </a:t>
            </a:r>
            <a:r>
              <a:rPr lang="en-US" sz="1400" dirty="0" err="1" smtClean="0">
                <a:solidFill>
                  <a:srgbClr val="66FF99"/>
                </a:solidFill>
              </a:rPr>
              <a:t>r</a:t>
            </a:r>
            <a:r>
              <a:rPr lang="en-US" sz="1400" baseline="-25000" dirty="0" err="1" smtClean="0">
                <a:solidFill>
                  <a:srgbClr val="66FF99"/>
                </a:solidFill>
              </a:rPr>
              <a:t>H</a:t>
            </a:r>
            <a:r>
              <a:rPr lang="en-US" sz="1400" dirty="0" smtClean="0"/>
              <a:t>,  </a:t>
            </a:r>
            <a:r>
              <a:rPr lang="en-US" sz="1400" dirty="0" smtClean="0">
                <a:solidFill>
                  <a:srgbClr val="FF3C9D"/>
                </a:solidFill>
              </a:rPr>
              <a:t>10 </a:t>
            </a:r>
            <a:r>
              <a:rPr lang="en-US" sz="1400" dirty="0" err="1" smtClean="0">
                <a:solidFill>
                  <a:srgbClr val="FF3C9D"/>
                </a:solidFill>
              </a:rPr>
              <a:t>τ</a:t>
            </a:r>
            <a:r>
              <a:rPr lang="en-US" sz="1400" baseline="-25000" dirty="0" err="1" smtClean="0">
                <a:solidFill>
                  <a:srgbClr val="FF3C9D"/>
                </a:solidFill>
              </a:rPr>
              <a:t>dyn</a:t>
            </a:r>
            <a:r>
              <a:rPr lang="en-US" sz="1400" baseline="-25000" dirty="0" smtClean="0">
                <a:solidFill>
                  <a:srgbClr val="FF3C9D"/>
                </a:solidFill>
              </a:rPr>
              <a:t> </a:t>
            </a:r>
            <a:r>
              <a:rPr lang="en-US" sz="1400" dirty="0" smtClean="0">
                <a:solidFill>
                  <a:srgbClr val="FF3C9D"/>
                </a:solidFill>
              </a:rPr>
              <a:t>~ 6 </a:t>
            </a:r>
            <a:r>
              <a:rPr lang="en-US" sz="1400" dirty="0" err="1" smtClean="0">
                <a:solidFill>
                  <a:srgbClr val="FF3C9D"/>
                </a:solidFill>
              </a:rPr>
              <a:t>wks</a:t>
            </a:r>
            <a:r>
              <a:rPr lang="en-US" sz="1400" dirty="0" smtClean="0"/>
              <a:t>!  So, </a:t>
            </a:r>
            <a:r>
              <a:rPr lang="en-US" sz="1400" u="sng" dirty="0" smtClean="0"/>
              <a:t>magnetic switch cannot be FR I / II process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For </a:t>
            </a:r>
            <a:r>
              <a:rPr lang="en-US" sz="1400" dirty="0" err="1"/>
              <a:t>τ</a:t>
            </a:r>
            <a:r>
              <a:rPr lang="en-US" sz="1400" baseline="-25000" dirty="0" err="1"/>
              <a:t>weather</a:t>
            </a:r>
            <a:r>
              <a:rPr lang="en-US" sz="1400" dirty="0"/>
              <a:t> ≥ 3 x 10</a:t>
            </a:r>
            <a:r>
              <a:rPr lang="en-US" sz="1400" baseline="30000" dirty="0"/>
              <a:t>5</a:t>
            </a:r>
            <a:r>
              <a:rPr lang="en-US" sz="1400" dirty="0"/>
              <a:t> </a:t>
            </a:r>
            <a:r>
              <a:rPr lang="en-US" sz="1400" dirty="0" smtClean="0"/>
              <a:t>yr, we need  </a:t>
            </a:r>
            <a:r>
              <a:rPr lang="en-US" sz="1400" dirty="0" smtClean="0">
                <a:solidFill>
                  <a:srgbClr val="66FF99"/>
                </a:solidFill>
              </a:rPr>
              <a:t>r &gt; 7 pc </a:t>
            </a:r>
            <a:r>
              <a:rPr lang="en-US" sz="1400" dirty="0" smtClean="0"/>
              <a:t>  (or less). </a:t>
            </a:r>
          </a:p>
          <a:p>
            <a:pPr lvl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tx2"/>
                </a:solidFill>
              </a:rPr>
              <a:t>This is ~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r</a:t>
            </a:r>
            <a:r>
              <a:rPr lang="en-US" sz="1400" b="1" baseline="-25000" dirty="0" err="1" smtClean="0">
                <a:solidFill>
                  <a:schemeClr val="tx2"/>
                </a:solidFill>
              </a:rPr>
              <a:t>Bondi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u="sng" dirty="0" smtClean="0">
                <a:solidFill>
                  <a:schemeClr val="tx2"/>
                </a:solidFill>
              </a:rPr>
              <a:t>(BH Bondi radius or BH sphere of influence)</a:t>
            </a:r>
          </a:p>
          <a:p>
            <a:pPr lvl="1">
              <a:lnSpc>
                <a:spcPct val="90000"/>
              </a:lnSpc>
            </a:pPr>
            <a:endParaRPr lang="en-US" sz="1400" dirty="0" smtClean="0"/>
          </a:p>
          <a:p>
            <a:pPr lvl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/>
          <a:lstStyle/>
          <a:p>
            <a:r>
              <a:rPr lang="en-US" sz="2800" dirty="0" smtClean="0"/>
              <a:t>Where in its Travels Does a Jet Decide to be an FR I or II?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 bwMode="auto">
          <a:xfrm>
            <a:off x="6392336" y="1422399"/>
            <a:ext cx="228600" cy="381000"/>
          </a:xfrm>
          <a:prstGeom prst="ellipse">
            <a:avLst/>
          </a:prstGeom>
          <a:noFill/>
          <a:ln w="76200" cap="flat" cmpd="sng" algn="ctr">
            <a:solidFill>
              <a:srgbClr val="FF3C9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32002" y="1397001"/>
            <a:ext cx="228600" cy="381000"/>
          </a:xfrm>
          <a:prstGeom prst="ellipse">
            <a:avLst/>
          </a:prstGeom>
          <a:noFill/>
          <a:ln w="76200" cap="flat" cmpd="sng" algn="ctr">
            <a:solidFill>
              <a:srgbClr val="00F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5089FF"/>
              </a:solidFill>
              <a:effectLst/>
              <a:latin typeface="Times New Roman" pitchFamily="-10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60067" y="4131733"/>
            <a:ext cx="2219510" cy="1507067"/>
            <a:chOff x="6248400" y="3615265"/>
            <a:chExt cx="2431177" cy="1642535"/>
          </a:xfrm>
        </p:grpSpPr>
        <p:pic>
          <p:nvPicPr>
            <p:cNvPr id="10" name="Picture 9" descr="fig_14-30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3615265"/>
              <a:ext cx="1209105" cy="1642535"/>
            </a:xfrm>
            <a:prstGeom prst="rect">
              <a:avLst/>
            </a:prstGeom>
          </p:spPr>
        </p:pic>
        <p:pic>
          <p:nvPicPr>
            <p:cNvPr id="11" name="Picture 10" descr="fig_14-30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305" y="3615265"/>
              <a:ext cx="1228272" cy="16425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24600" y="3657600"/>
              <a:ext cx="1143000" cy="57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FBFF"/>
                  </a:solidFill>
                </a:rPr>
                <a:t>switch off</a:t>
              </a:r>
            </a:p>
            <a:p>
              <a:pPr algn="ctr"/>
              <a:r>
                <a:rPr lang="en-US" sz="1400" dirty="0" smtClean="0">
                  <a:solidFill>
                    <a:srgbClr val="00FBFF"/>
                  </a:solidFill>
                </a:rPr>
                <a:t>(FR I)</a:t>
              </a:r>
              <a:endParaRPr lang="en-US" sz="1400" dirty="0">
                <a:solidFill>
                  <a:srgbClr val="00FB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3657600"/>
              <a:ext cx="1143000" cy="57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FBFF"/>
                  </a:solidFill>
                </a:rPr>
                <a:t>on</a:t>
              </a:r>
            </a:p>
            <a:p>
              <a:pPr algn="ctr"/>
              <a:r>
                <a:rPr lang="en-US" sz="1400" dirty="0" smtClean="0">
                  <a:solidFill>
                    <a:srgbClr val="00FBFF"/>
                  </a:solidFill>
                </a:rPr>
                <a:t>(II)</a:t>
              </a:r>
              <a:endParaRPr lang="en-US" sz="1400" dirty="0">
                <a:solidFill>
                  <a:srgbClr val="00FB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86200" y="2514600"/>
            <a:ext cx="4495800" cy="1576932"/>
            <a:chOff x="3886200" y="2514600"/>
            <a:chExt cx="4495800" cy="1576932"/>
          </a:xfrm>
        </p:grpSpPr>
        <p:pic>
          <p:nvPicPr>
            <p:cNvPr id="15" name="Picture 14" descr="Bicknell85_Fig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267" y="2514600"/>
              <a:ext cx="1210733" cy="1576932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 bwMode="auto">
            <a:xfrm>
              <a:off x="3886200" y="2895600"/>
              <a:ext cx="3335866" cy="33868"/>
            </a:xfrm>
            <a:prstGeom prst="straightConnector1">
              <a:avLst/>
            </a:prstGeom>
            <a:noFill/>
            <a:ln w="25400" cap="flat" cmpd="sng" algn="ctr">
              <a:solidFill>
                <a:srgbClr val="FF3C9D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6629400" y="3124200"/>
              <a:ext cx="914400" cy="338668"/>
            </a:xfrm>
            <a:prstGeom prst="straightConnector1">
              <a:avLst/>
            </a:prstGeom>
            <a:noFill/>
            <a:ln w="25400" cap="flat" cmpd="sng" algn="ctr">
              <a:solidFill>
                <a:srgbClr val="FF3C9D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721" name="Group 30720"/>
          <p:cNvGrpSpPr/>
          <p:nvPr/>
        </p:nvGrpSpPr>
        <p:grpSpPr>
          <a:xfrm>
            <a:off x="6805114" y="5715000"/>
            <a:ext cx="2161086" cy="1067039"/>
            <a:chOff x="6805114" y="5715000"/>
            <a:chExt cx="2161086" cy="1067039"/>
          </a:xfrm>
        </p:grpSpPr>
        <p:pic>
          <p:nvPicPr>
            <p:cNvPr id="30720" name="Picture 30719" descr="WISE_J233237.05-505643.5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5715000"/>
              <a:ext cx="1193800" cy="106703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805114" y="6029980"/>
              <a:ext cx="1043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66FF99"/>
                  </a:solidFill>
                </a:rPr>
                <a:t>Tsai et al. (2013)</a:t>
              </a:r>
              <a:endParaRPr lang="en-US" sz="1400" dirty="0">
                <a:solidFill>
                  <a:srgbClr val="66FF99"/>
                </a:solidFill>
              </a:endParaRPr>
            </a:p>
          </p:txBody>
        </p:sp>
      </p:grpSp>
      <p:grpSp>
        <p:nvGrpSpPr>
          <p:cNvPr id="30728" name="Group 30727"/>
          <p:cNvGrpSpPr/>
          <p:nvPr/>
        </p:nvGrpSpPr>
        <p:grpSpPr>
          <a:xfrm>
            <a:off x="5257800" y="1337735"/>
            <a:ext cx="1498599" cy="533400"/>
            <a:chOff x="5257800" y="1337735"/>
            <a:chExt cx="1498599" cy="533400"/>
          </a:xfrm>
        </p:grpSpPr>
        <p:grpSp>
          <p:nvGrpSpPr>
            <p:cNvPr id="9" name="Group 8"/>
            <p:cNvGrpSpPr/>
            <p:nvPr/>
          </p:nvGrpSpPr>
          <p:grpSpPr>
            <a:xfrm>
              <a:off x="5257800" y="1422399"/>
              <a:ext cx="609600" cy="381000"/>
              <a:chOff x="5181600" y="1269999"/>
              <a:chExt cx="609600" cy="3810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562600" y="1269999"/>
                <a:ext cx="228600" cy="381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6" charset="0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 bwMode="auto">
              <a:xfrm flipH="1">
                <a:off x="5181600" y="1650999"/>
                <a:ext cx="533400" cy="0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arrow" w="sm" len="sm"/>
              </a:ln>
              <a:effectLst/>
            </p:spPr>
          </p:cxnSp>
        </p:grpSp>
        <p:sp>
          <p:nvSpPr>
            <p:cNvPr id="30726" name="&quot;No&quot; Symbol 30725"/>
            <p:cNvSpPr/>
            <p:nvPr/>
          </p:nvSpPr>
          <p:spPr bwMode="auto">
            <a:xfrm>
              <a:off x="6239934" y="1337735"/>
              <a:ext cx="516465" cy="533400"/>
            </a:xfrm>
            <a:prstGeom prst="noSmoking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</p:grpSp>
      <p:sp>
        <p:nvSpPr>
          <p:cNvPr id="43" name="&quot;No&quot; Symbol 42"/>
          <p:cNvSpPr/>
          <p:nvPr/>
        </p:nvSpPr>
        <p:spPr bwMode="auto">
          <a:xfrm>
            <a:off x="1879593" y="1320798"/>
            <a:ext cx="516465" cy="533400"/>
          </a:xfrm>
          <a:prstGeom prst="noSmoking">
            <a:avLst/>
          </a:prstGeom>
          <a:solidFill>
            <a:srgbClr val="66FF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10550964">
            <a:off x="4967589" y="1430866"/>
            <a:ext cx="609598" cy="381000"/>
            <a:chOff x="4557651" y="1263428"/>
            <a:chExt cx="609598" cy="381000"/>
          </a:xfrm>
          <a:scene3d>
            <a:camera prst="orthographicFront">
              <a:rot lat="0" lon="0" rev="21299999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 bwMode="auto">
            <a:xfrm>
              <a:off x="4938649" y="1263428"/>
              <a:ext cx="228600" cy="381000"/>
            </a:xfrm>
            <a:prstGeom prst="ellipse">
              <a:avLst/>
            </a:prstGeom>
            <a:noFill/>
            <a:ln w="7620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4557651" y="1644428"/>
              <a:ext cx="533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66FF99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sp>
        <p:nvSpPr>
          <p:cNvPr id="30729" name="Oval 30728"/>
          <p:cNvSpPr/>
          <p:nvPr/>
        </p:nvSpPr>
        <p:spPr bwMode="auto">
          <a:xfrm>
            <a:off x="4811482" y="1219200"/>
            <a:ext cx="1168402" cy="770466"/>
          </a:xfrm>
          <a:prstGeom prst="ellipse">
            <a:avLst/>
          </a:prstGeom>
          <a:noFill/>
          <a:ln w="635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698924" y="838200"/>
            <a:ext cx="0" cy="457200"/>
          </a:xfrm>
          <a:prstGeom prst="straightConnector1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70911884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  <p:bldP spid="12" grpId="0" animBg="1"/>
      <p:bldP spid="43" grpId="0" animBg="1"/>
      <p:bldP spid="30729" grpId="0" animBg="1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71507</TotalTime>
  <Words>2183</Words>
  <Application>Microsoft Macintosh PowerPoint</Application>
  <PresentationFormat>On-screen Show (4:3)</PresentationFormat>
  <Paragraphs>208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Fireball</vt:lpstr>
      <vt:lpstr>PowerPoint Presentation</vt:lpstr>
      <vt:lpstr>The Jet Recollimation Shock:   A Dramatic Altering of  Jet Magnetic and Kinematic Structure On Difficult-to-Observe Scales</vt:lpstr>
      <vt:lpstr>Conclusions</vt:lpstr>
      <vt:lpstr>M87:  The Rosetta Stone</vt:lpstr>
      <vt:lpstr>BL Lac:  Confirmation of RCS (Quasi-) Stationarity  (Cohen, dlm, et al. 2014)</vt:lpstr>
      <vt:lpstr>BL Lac:  Confirmation of Strong Helical Magnetic Field  In Post-RCS Flow (Cohen, dlm, et al. 2015)</vt:lpstr>
      <vt:lpstr>What Would Cause a Recollimation Shock to Form  So Far from the Black Hole?  </vt:lpstr>
      <vt:lpstr>Length Scales of ~rB and 104.2 rg are Difficult to Discern in AGN</vt:lpstr>
      <vt:lpstr>Where in its Travels Does a Jet Decide to be an FR I or II?</vt:lpstr>
      <vt:lpstr>How Could RCS Determine FR I / II Nature? Application of RESISTIVE MHD to FR II (FSRQ) Sources</vt:lpstr>
      <vt:lpstr>Other Types of Jetted Sources</vt:lpstr>
      <vt:lpstr>Conclusions</vt:lpstr>
      <vt:lpstr>PowerPoint Presentation</vt:lpstr>
    </vt:vector>
  </TitlesOfParts>
  <Company>Jet Propulsion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Meier</dc:creator>
  <cp:lastModifiedBy>Dave Meier</cp:lastModifiedBy>
  <cp:revision>2752</cp:revision>
  <cp:lastPrinted>1601-01-01T00:00:00Z</cp:lastPrinted>
  <dcterms:created xsi:type="dcterms:W3CDTF">2010-11-01T22:12:09Z</dcterms:created>
  <dcterms:modified xsi:type="dcterms:W3CDTF">2015-04-21T06:31:48Z</dcterms:modified>
</cp:coreProperties>
</file>