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319" r:id="rId3"/>
    <p:sldId id="305" r:id="rId4"/>
    <p:sldId id="306" r:id="rId5"/>
    <p:sldId id="333" r:id="rId6"/>
    <p:sldId id="294" r:id="rId7"/>
    <p:sldId id="310" r:id="rId8"/>
    <p:sldId id="336" r:id="rId9"/>
    <p:sldId id="316" r:id="rId10"/>
    <p:sldId id="314" r:id="rId11"/>
    <p:sldId id="331" r:id="rId12"/>
    <p:sldId id="323" r:id="rId13"/>
    <p:sldId id="338" r:id="rId14"/>
    <p:sldId id="301" r:id="rId15"/>
    <p:sldId id="332" r:id="rId16"/>
    <p:sldId id="334" r:id="rId17"/>
    <p:sldId id="335" r:id="rId18"/>
    <p:sldId id="339" r:id="rId19"/>
    <p:sldId id="340" r:id="rId20"/>
    <p:sldId id="311" r:id="rId21"/>
    <p:sldId id="327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D8D7D9"/>
    <a:srgbClr val="0980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34B64-041D-FA46-8C5C-913624B3CC17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3B42C-829D-F54E-886E-08C7FDB85B40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F68E4-9B3E-BF45-9C12-D8C0D92081E4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1298F-ABF1-8A47-9A31-FF2CC0338190}" type="slidenum">
              <a:rPr lang="en-US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7ACEB-EB22-2242-ACDC-078643DA5644}" type="slidenum">
              <a:rPr lang="en-US">
                <a:latin typeface="Arial" pitchFamily="1" charset="0"/>
              </a:rPr>
              <a:pPr/>
              <a:t>11</a:t>
            </a:fld>
            <a:endParaRPr lang="en-US">
              <a:latin typeface="Arial" pitchFamily="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12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67003-AE45-CD46-AF72-6F449C9B8435}" type="slidenum">
              <a:rPr lang="en-US">
                <a:latin typeface="Arial" pitchFamily="1" charset="0"/>
              </a:rPr>
              <a:pPr/>
              <a:t>13</a:t>
            </a:fld>
            <a:endParaRPr lang="en-US">
              <a:latin typeface="Arial" pitchFamily="1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67003-AE45-CD46-AF72-6F449C9B8435}" type="slidenum">
              <a:rPr lang="en-US">
                <a:latin typeface="Arial" pitchFamily="1" charset="0"/>
              </a:rPr>
              <a:pPr/>
              <a:t>14</a:t>
            </a:fld>
            <a:endParaRPr lang="en-US">
              <a:latin typeface="Arial" pitchFamily="1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15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2ABF-2BDA-A241-B038-3791F6406A2B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FB4AC-9D7D-E84D-85A5-DC1DC5C3BAB5}" type="slidenum">
              <a:rPr lang="en-US"/>
              <a:pPr/>
              <a:t>17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2ABF-2BDA-A241-B038-3791F6406A2B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2ABF-2BDA-A241-B038-3791F6406A2B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2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20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830BC-EB2E-2946-AF78-B18CA1F8E81E}" type="slidenum">
              <a:rPr lang="en-US"/>
              <a:pPr/>
              <a:t>21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2ABF-2BDA-A241-B038-3791F6406A2B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2ABF-2BDA-A241-B038-3791F6406A2B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2ABF-2BDA-A241-B038-3791F6406A2B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2ABF-2BDA-A241-B038-3791F6406A2B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67003-AE45-CD46-AF72-6F449C9B8435}" type="slidenum">
              <a:rPr lang="en-US">
                <a:latin typeface="Arial" pitchFamily="1" charset="0"/>
              </a:rPr>
              <a:pPr/>
              <a:t>6</a:t>
            </a:fld>
            <a:endParaRPr lang="en-US">
              <a:latin typeface="Arial" pitchFamily="1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5BC87-E3E6-494A-A813-26B837C85AE1}" type="slidenum">
              <a:rPr lang="en-US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C97E1-4E9F-114B-8360-359814B0C770}" type="slidenum">
              <a:rPr lang="en-US"/>
              <a:pPr/>
              <a:t>8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9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1312A-5DEA-2647-A80D-6B2FE807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EEB39-0E86-B740-A5C0-7D182282BC2B}" type="datetimeFigureOut">
              <a:rPr lang="en-US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blazars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Georgia" pitchFamily="1" charset="0"/>
              </a:rPr>
              <a:t/>
            </a:r>
            <a:br>
              <a:rPr lang="en-US" sz="4000">
                <a:latin typeface="Georgia" pitchFamily="1" charset="0"/>
              </a:rPr>
            </a:br>
            <a:r>
              <a:rPr lang="en-US" sz="4000">
                <a:latin typeface="Georgia" pitchFamily="1" charset="0"/>
              </a:rPr>
              <a:t/>
            </a:r>
            <a:br>
              <a:rPr lang="en-US" sz="4000">
                <a:latin typeface="Georgia" pitchFamily="1" charset="0"/>
              </a:rPr>
            </a:br>
            <a:r>
              <a:rPr lang="en-US" sz="4000">
                <a:solidFill>
                  <a:srgbClr val="FF0000"/>
                </a:solidFill>
                <a:latin typeface="Georgia" pitchFamily="1" charset="0"/>
              </a:rPr>
              <a:t> Modeling Variability of Blazar Jets with a Turbulent Magnetic Field </a:t>
            </a:r>
            <a:endParaRPr lang="el-GR" sz="4000">
              <a:solidFill>
                <a:srgbClr val="FF0000"/>
              </a:solidFill>
              <a:latin typeface="Georgia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13905"/>
            <a:ext cx="9144000" cy="17526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0099"/>
                </a:solidFill>
              </a:rPr>
              <a:t>Alan Marscher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Institute for Astrophysical Research, Boston University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</a:rPr>
              <a:t>Research Web Page: </a:t>
            </a:r>
            <a:r>
              <a:rPr lang="en-US" sz="2400">
                <a:solidFill>
                  <a:srgbClr val="000099"/>
                </a:solidFill>
                <a:hlinkClick r:id="rId3"/>
              </a:rPr>
              <a:t>www.bu.edu/blazars</a:t>
            </a:r>
            <a:endParaRPr lang="en-US" sz="2400">
              <a:solidFill>
                <a:srgbClr val="003366"/>
              </a:solidFill>
            </a:endParaRPr>
          </a:p>
          <a:p>
            <a:pPr eaLnBrk="1" hangingPunct="1"/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5364" name="Picture 4" descr="steffen3c120still"/>
          <p:cNvPicPr>
            <a:picLocks noChangeAspect="1" noChangeArrowheads="1"/>
          </p:cNvPicPr>
          <p:nvPr/>
        </p:nvPicPr>
        <p:blipFill>
          <a:blip r:embed="rId4"/>
          <a:srcRect l="11250" t="15000" r="11250" b="15000"/>
          <a:stretch>
            <a:fillRect/>
          </a:stretch>
        </p:blipFill>
        <p:spPr bwMode="auto">
          <a:xfrm>
            <a:off x="2362201" y="163152"/>
            <a:ext cx="4350656" cy="294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I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1" y="757769"/>
            <a:ext cx="22860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bu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2857" y="1028700"/>
            <a:ext cx="2286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201" y="4813905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ja-JP" sz="3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solidFill>
            <a:srgbClr val="07027D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  <a:latin typeface="Arial Black" charset="0"/>
              </a:rPr>
              <a:t>Proposed Blazar Model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161582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Times" charset="0"/>
              <a:buNone/>
            </a:pPr>
            <a:r>
              <a:rPr lang="en-US">
                <a:solidFill>
                  <a:schemeClr val="bg1"/>
                </a:solidFill>
              </a:rPr>
              <a:t>-</a:t>
            </a:r>
            <a:r>
              <a:rPr lang="en-US" b="1">
                <a:solidFill>
                  <a:schemeClr val="bg1"/>
                </a:solidFill>
              </a:rPr>
              <a:t> Strong helical magnetic field in inner jet, turbulence becomes important on parsec scales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 Flares from moving shocks and denser-than-average plasma flowing across standing shock(s)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- Turbulent field accelerates particles via 2</a:t>
            </a:r>
            <a:r>
              <a:rPr lang="en-US" b="1" baseline="30000">
                <a:solidFill>
                  <a:schemeClr val="bg1"/>
                </a:solidFill>
              </a:rPr>
              <a:t>nd</a:t>
            </a:r>
            <a:r>
              <a:rPr lang="en-US" b="1">
                <a:solidFill>
                  <a:schemeClr val="bg1"/>
                </a:solidFill>
              </a:rPr>
              <a:t>-order Fermi + magnetic reconnections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- Shocks increase energies of particles, especially in locations where B || shock normal</a:t>
            </a:r>
          </a:p>
        </p:txBody>
      </p:sp>
      <p:pic>
        <p:nvPicPr>
          <p:cNvPr id="35844" name="Picture 4" descr="quasaremiscol5"/>
          <p:cNvPicPr>
            <a:picLocks noChangeAspect="1" noChangeArrowheads="1"/>
          </p:cNvPicPr>
          <p:nvPr/>
        </p:nvPicPr>
        <p:blipFill>
          <a:blip r:embed="rId3"/>
          <a:srcRect l="9033" t="14455" r="3613" b="42911"/>
          <a:stretch>
            <a:fillRect/>
          </a:stretch>
        </p:blipFill>
        <p:spPr bwMode="auto">
          <a:xfrm>
            <a:off x="457200" y="2682627"/>
            <a:ext cx="8558772" cy="417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15818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en-US" sz="2400">
                <a:solidFill>
                  <a:srgbClr val="FCFF85"/>
                </a:solidFill>
                <a:ea typeface="ＭＳ Ｐゴシック" pitchFamily="1" charset="-128"/>
                <a:cs typeface="ＭＳ Ｐゴシック" pitchFamily="1" charset="-128"/>
              </a:rPr>
              <a:t>Turbulent Extreme Multi-zone (TEMZ) Model </a:t>
            </a:r>
            <a:r>
              <a:rPr lang="en-US" sz="1800">
                <a:solidFill>
                  <a:srgbClr val="FCFF85"/>
                </a:solidFill>
                <a:ea typeface="ＭＳ Ｐゴシック" pitchFamily="1" charset="-128"/>
                <a:cs typeface="ＭＳ Ｐゴシック" pitchFamily="1" charset="-128"/>
              </a:rPr>
              <a:t>(Marscher 2014, ApJ)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5819"/>
            <a:ext cx="8229600" cy="5761181"/>
          </a:xfrm>
          <a:solidFill>
            <a:srgbClr val="000099"/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Many (e.g., 169) turbulent cells across jet cross-section, each followed after crossing shock, where e</a:t>
            </a:r>
            <a:r>
              <a:rPr lang="en-US" sz="2000" b="1" baseline="3000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-</a:t>
            </a:r>
            <a:r>
              <a:rPr lang="en-US" sz="2000" b="1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s are energized &amp; Compton scatter seed photons from dusty torus &amp; Mach disk*; 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each cell has its own uniform magnetic field selected randomly from turbulent power spectrum + its own </a:t>
            </a:r>
            <a:r>
              <a:rPr lang="en-US" sz="2000" b="1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e</a:t>
            </a:r>
            <a:r>
              <a:rPr lang="en-US" sz="2000" b="1" baseline="3000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-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population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37727" y="6000299"/>
            <a:ext cx="274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Conical standing shock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37727" y="4487509"/>
            <a:ext cx="2438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Mach disk (optional)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6908" y="2566201"/>
            <a:ext cx="4680819" cy="3842616"/>
            <a:chOff x="481269" y="2713428"/>
            <a:chExt cx="4395537" cy="3631276"/>
          </a:xfrm>
        </p:grpSpPr>
        <p:pic>
          <p:nvPicPr>
            <p:cNvPr id="13" name="Picture 12" descr="jetcells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269" y="2713428"/>
              <a:ext cx="3948599" cy="3631276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rot="10800000">
              <a:off x="2455570" y="3989891"/>
              <a:ext cx="2396875" cy="730882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V="1">
              <a:off x="3048012" y="4719566"/>
              <a:ext cx="1828794" cy="985220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55569" y="5798444"/>
              <a:ext cx="2421237" cy="334982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3669" y="5451653"/>
              <a:ext cx="2414337" cy="253134"/>
            </a:xfrm>
            <a:prstGeom prst="line">
              <a:avLst/>
            </a:prstGeom>
            <a:ln w="571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33669" y="5705856"/>
              <a:ext cx="2414337" cy="303928"/>
            </a:xfrm>
            <a:prstGeom prst="line">
              <a:avLst/>
            </a:prstGeom>
            <a:ln w="571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660355" y="2167168"/>
            <a:ext cx="402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*Plan to add seed photons from emission-line clouds alongside the jet (Isler et al. 2013, León-Tavares et al. 2012) &amp; SSC from other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 Energy Distribution in TEMZ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Power-law (slope= –</a:t>
            </a:r>
            <a:r>
              <a:rPr lang="en-US" sz="2400" b="1" i="1"/>
              <a:t>s</a:t>
            </a:r>
            <a:r>
              <a:rPr lang="en-US" sz="2400" b="1"/>
              <a:t>) injection into cell that is crossing the shock front</a:t>
            </a:r>
          </a:p>
          <a:p>
            <a:r>
              <a:rPr lang="en-US" sz="2400" b="1"/>
              <a:t>- From 2</a:t>
            </a:r>
            <a:r>
              <a:rPr lang="en-US" sz="2400" b="1" baseline="30000"/>
              <a:t>nd</a:t>
            </a:r>
            <a:r>
              <a:rPr lang="en-US" sz="2400" b="1"/>
              <a:t>-order Fermi + magnetic reconnections upstream of shock</a:t>
            </a:r>
          </a:p>
          <a:p>
            <a:pPr>
              <a:buFontTx/>
              <a:buChar char="-"/>
            </a:pPr>
            <a:endParaRPr lang="en-US" sz="2400" b="1"/>
          </a:p>
          <a:p>
            <a:pPr>
              <a:buFontTx/>
              <a:buChar char="-"/>
            </a:pPr>
            <a:r>
              <a:rPr lang="en-US" sz="2400" b="1"/>
              <a:t>Synchrotron &amp; external Compton energy losses downstream of shock</a:t>
            </a:r>
          </a:p>
          <a:p>
            <a:pPr>
              <a:buFontTx/>
              <a:buChar char="-"/>
            </a:pPr>
            <a:endParaRPr lang="en-US" sz="2400" b="1"/>
          </a:p>
          <a:p>
            <a:pPr>
              <a:buFontTx/>
              <a:buChar char="-"/>
            </a:pPr>
            <a:r>
              <a:rPr lang="en-US" sz="2400" b="1"/>
              <a:t>Maximum electron energy produced by shock depends on angle between magnetic field &amp; shock normal</a:t>
            </a:r>
          </a:p>
          <a:p>
            <a:pPr>
              <a:buFontTx/>
              <a:buChar char="-"/>
            </a:pPr>
            <a:endParaRPr lang="en-US" sz="2400" b="1"/>
          </a:p>
          <a:p>
            <a:pPr>
              <a:buFontTx/>
              <a:buChar char="-"/>
            </a:pPr>
            <a:r>
              <a:rPr lang="en-US" sz="2400" b="1">
                <a:solidFill>
                  <a:srgbClr val="0000FF"/>
                </a:solidFill>
              </a:rPr>
              <a:t> This restricts optical &amp; γ-ray emission to a small fraction of cells near shock front</a:t>
            </a:r>
          </a:p>
          <a:p>
            <a:pPr>
              <a:buFont typeface="Wingdings" charset="2"/>
              <a:buChar char="à"/>
            </a:pPr>
            <a:r>
              <a:rPr lang="en-US" sz="2400" b="1">
                <a:solidFill>
                  <a:srgbClr val="0000FF"/>
                </a:solidFill>
                <a:sym typeface="Wingdings"/>
              </a:rPr>
              <a:t> Spectral index steeper than s/2 (radiative loss value), as observed</a:t>
            </a:r>
          </a:p>
          <a:p>
            <a:pPr>
              <a:buFont typeface="Wingdings" charset="2"/>
              <a:buChar char="à"/>
            </a:pPr>
            <a:r>
              <a:rPr lang="en-US" sz="2400" b="1">
                <a:solidFill>
                  <a:srgbClr val="0000FF"/>
                </a:solidFill>
                <a:sym typeface="Wingdings"/>
              </a:rPr>
              <a:t> Mean polarization is higher &amp; fluctuations greater at higher frequencies, as observed</a:t>
            </a:r>
          </a:p>
          <a:p>
            <a:pPr>
              <a:buFont typeface="Wingdings" charset="2"/>
              <a:buChar char="à"/>
            </a:pPr>
            <a:r>
              <a:rPr lang="en-US" sz="2400" b="1">
                <a:solidFill>
                  <a:srgbClr val="0000FF"/>
                </a:solidFill>
                <a:sym typeface="Wingdings"/>
              </a:rPr>
              <a:t> Optical &amp; </a:t>
            </a:r>
            <a:r>
              <a:rPr lang="en-US" sz="2400" b="1">
                <a:solidFill>
                  <a:srgbClr val="0000FF"/>
                </a:solidFill>
              </a:rPr>
              <a:t>γ-ray flux variability more pronounced than in mm-IR &amp;   X-ray </a:t>
            </a:r>
          </a:p>
          <a:p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Sample Simulated Light Curve Similar to BL Lac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Case of 20% turbulent, 80% helical field ahead of standing shock</a:t>
            </a: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1203" name="TextBox 12"/>
          <p:cNvSpPr txBox="1">
            <a:spLocks noChangeArrowheads="1"/>
          </p:cNvSpPr>
          <p:nvPr/>
        </p:nvSpPr>
        <p:spPr bwMode="auto">
          <a:xfrm>
            <a:off x="144963" y="5404011"/>
            <a:ext cx="44457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Outbursts &amp; quiescent periods arise from variations in injected electron density</a:t>
            </a:r>
          </a:p>
          <a:p>
            <a:pPr>
              <a:buFontTx/>
              <a:buChar char="-"/>
            </a:pPr>
            <a:r>
              <a:rPr lang="en-US" sz="1600" b="1"/>
              <a:t> Random with red-noise probability distribution</a:t>
            </a:r>
          </a:p>
          <a:p>
            <a:endParaRPr lang="en-US" sz="1600" b="1"/>
          </a:p>
          <a:p>
            <a:r>
              <a:rPr lang="en-US" sz="1600" b="1"/>
              <a:t>Most flares are sharply peaked, as often observed</a:t>
            </a:r>
            <a:endParaRPr lang="en-US" sz="1600" b="1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612661" y="5288340"/>
            <a:ext cx="4445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Polarization is stronger at higher frequencies, as generally observed</a:t>
            </a:r>
          </a:p>
          <a:p>
            <a:endParaRPr lang="en-US" sz="1600" b="1"/>
          </a:p>
          <a:p>
            <a:r>
              <a:rPr lang="en-US" sz="1600" b="1"/>
              <a:t>Position angle fluctuates, but is usually within 50° of jet direction (as observed in BL Lac)</a:t>
            </a:r>
          </a:p>
          <a:p>
            <a:endParaRPr lang="en-US" sz="1600" b="1"/>
          </a:p>
          <a:p>
            <a:endParaRPr lang="en-US" sz="1600" b="1"/>
          </a:p>
        </p:txBody>
      </p:sp>
      <p:pic>
        <p:nvPicPr>
          <p:cNvPr id="11" name="Picture 10" descr="temzp3d80p85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662" y="962633"/>
            <a:ext cx="4445718" cy="4336421"/>
          </a:xfrm>
          <a:prstGeom prst="rect">
            <a:avLst/>
          </a:prstGeom>
        </p:spPr>
      </p:pic>
      <p:pic>
        <p:nvPicPr>
          <p:cNvPr id="12" name="Picture 11" descr="lcsimp3d80p8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3" y="904947"/>
            <a:ext cx="4410267" cy="4383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544455"/>
            <a:ext cx="10275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Flares start</a:t>
            </a:r>
          </a:p>
          <a:p>
            <a:r>
              <a:rPr lang="en-US" sz="1400" b="1">
                <a:solidFill>
                  <a:srgbClr val="FF0000"/>
                </a:solidFill>
              </a:rPr>
              <a:t>together,</a:t>
            </a:r>
          </a:p>
          <a:p>
            <a:r>
              <a:rPr lang="en-US" sz="1400" b="1">
                <a:solidFill>
                  <a:srgbClr val="FF0000"/>
                </a:solidFill>
              </a:rPr>
              <a:t>mm/X-ray peak</a:t>
            </a:r>
          </a:p>
          <a:p>
            <a:r>
              <a:rPr lang="en-US" sz="1400" b="1">
                <a:solidFill>
                  <a:srgbClr val="FF0000"/>
                </a:solidFill>
              </a:rPr>
              <a:t>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25-day Blow-up to See Details for Different Levels of Helical Field</a:t>
            </a: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1203" name="TextBox 12"/>
          <p:cNvSpPr txBox="1">
            <a:spLocks noChangeArrowheads="1"/>
          </p:cNvSpPr>
          <p:nvPr/>
        </p:nvSpPr>
        <p:spPr bwMode="auto">
          <a:xfrm>
            <a:off x="0" y="5534561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Up to ~50% of the magnetic field can be toroidal without strongly affecting the variability characteristics of either the multi-waveband flux or the optical polarization! Even 80% toroidal varies rapidly.</a:t>
            </a:r>
          </a:p>
          <a:p>
            <a:r>
              <a:rPr lang="en-US" sz="2000" b="1">
                <a:solidFill>
                  <a:srgbClr val="0000FF"/>
                </a:solidFill>
              </a:rPr>
              <a:t>For viewing angles &lt; 1/2Γ, helical field can decrease &lt;Π&gt; to match observed value</a:t>
            </a:r>
            <a:endParaRPr lang="en-US" sz="2000" b="1">
              <a:solidFill>
                <a:srgbClr val="0000FF"/>
              </a:solidFill>
            </a:endParaRPr>
          </a:p>
          <a:p>
            <a:endParaRPr lang="en-US" sz="2000" b="1"/>
          </a:p>
        </p:txBody>
      </p:sp>
      <p:pic>
        <p:nvPicPr>
          <p:cNvPr id="6" name="Picture 5" descr="temzlc4h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76747"/>
            <a:ext cx="4514296" cy="4414982"/>
          </a:xfrm>
          <a:prstGeom prst="rect">
            <a:avLst/>
          </a:prstGeom>
        </p:spPr>
      </p:pic>
      <p:pic>
        <p:nvPicPr>
          <p:cNvPr id="7" name="Picture 6" descr="polsimh4b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93" y="1033712"/>
            <a:ext cx="4571907" cy="4358017"/>
          </a:xfrm>
          <a:prstGeom prst="rect">
            <a:avLst/>
          </a:prstGeom>
        </p:spPr>
      </p:pic>
      <p:pic>
        <p:nvPicPr>
          <p:cNvPr id="8" name="Picture 7" descr="polsimh4b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92" y="1033712"/>
            <a:ext cx="4571908" cy="4358017"/>
          </a:xfrm>
          <a:prstGeom prst="rect">
            <a:avLst/>
          </a:prstGeom>
        </p:spPr>
      </p:pic>
      <p:pic>
        <p:nvPicPr>
          <p:cNvPr id="11" name="Picture 10" descr="polsimh4b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93" y="1033712"/>
            <a:ext cx="4571907" cy="4358017"/>
          </a:xfrm>
          <a:prstGeom prst="rect">
            <a:avLst/>
          </a:prstGeom>
        </p:spPr>
      </p:pic>
      <p:pic>
        <p:nvPicPr>
          <p:cNvPr id="12" name="Picture 11" descr="polsimh4b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93" y="1033714"/>
            <a:ext cx="4571907" cy="435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Simulated Spectral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Energy Distribution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2401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Data: BL Lac at different times </a:t>
            </a:r>
            <a:r>
              <a:rPr lang="en-US" b="1"/>
              <a:t>(Wehrle et al. 2015,</a:t>
            </a:r>
          </a:p>
          <a:p>
            <a:r>
              <a:rPr lang="en-US" b="1"/>
              <a:t>ApJ, submitted</a:t>
            </a:r>
            <a:r>
              <a:rPr lang="en-US" b="1"/>
              <a:t>)</a:t>
            </a:r>
            <a:endParaRPr lang="en-US" b="1">
              <a:solidFill>
                <a:srgbClr val="0000FF"/>
              </a:solidFill>
            </a:endParaRPr>
          </a:p>
          <a:p>
            <a:endParaRPr lang="en-US" sz="2400" b="1"/>
          </a:p>
        </p:txBody>
      </p:sp>
      <p:pic>
        <p:nvPicPr>
          <p:cNvPr id="6" name="Picture 5" descr="temzsed_bll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504" y="1196975"/>
            <a:ext cx="5553133" cy="541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  <a:solidFill>
            <a:srgbClr val="00008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Power Spectra of Polarization Variations of Simulation</a:t>
            </a:r>
            <a:endParaRPr lang="en-US" sz="200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 descr="psdpolpl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487" y="1867893"/>
            <a:ext cx="4669513" cy="4609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8365" y="944563"/>
            <a:ext cx="42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Stokes parameters: Power spectrum slope ~ -1.6 on short time-scales (high variational frequencies), flattens on longer time-scales</a:t>
            </a:r>
          </a:p>
        </p:txBody>
      </p:sp>
      <p:pic>
        <p:nvPicPr>
          <p:cNvPr id="7" name="Picture 6" descr="psdpl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7893"/>
            <a:ext cx="4474487" cy="4416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363" y="944563"/>
            <a:ext cx="4474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Flux Power spectrum slope -1.6 to -2.3 on long time-scales (low variational frequencies), flattens on shorter time-scales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6008" y="6477337"/>
            <a:ext cx="483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Break frequency higher for more turbulent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c279x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56038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3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Flux Variability of Blazars: Power-law Power Spectra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1200" y="838200"/>
            <a:ext cx="3352800" cy="5638800"/>
          </a:xfrm>
          <a:solidFill>
            <a:srgbClr val="07027D"/>
          </a:solidFill>
          <a:ln>
            <a:solidFill>
              <a:srgbClr val="003366"/>
            </a:solidFill>
          </a:ln>
          <a:effectLst>
            <a:prstShdw prst="shdw17" dist="17961" dir="2700000">
              <a:srgbClr val="001F3D">
                <a:alpha val="74997"/>
              </a:srgbClr>
            </a:prstShdw>
          </a:effectLst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smtClean="0">
                <a:solidFill>
                  <a:schemeClr val="bg1"/>
                </a:solidFill>
                <a:ea typeface="Arial" pitchFamily="1" charset="0"/>
                <a:cs typeface="Arial" pitchFamily="1" charset="0"/>
                <a:sym typeface="Symbol" pitchFamily="1" charset="2"/>
              </a:rPr>
              <a:t>Power spectrum of flux changes follows a power law </a:t>
            </a:r>
            <a:r>
              <a:rPr lang="en-US" sz="2000" b="1" smtClean="0">
                <a:solidFill>
                  <a:schemeClr val="bg1"/>
                </a:solidFill>
                <a:ea typeface="Arial" pitchFamily="1" charset="0"/>
                <a:cs typeface="Arial" pitchFamily="1" charset="0"/>
                <a:sym typeface="Wingdings" pitchFamily="1" charset="2"/>
              </a:rPr>
              <a:t> random fluctuations dominate </a:t>
            </a:r>
            <a:r>
              <a:rPr lang="en-US" sz="2000" b="1" smtClean="0">
                <a:solidFill>
                  <a:schemeClr val="bg1"/>
                </a:solidFill>
                <a:ea typeface="Arial" pitchFamily="1" charset="0"/>
                <a:cs typeface="Arial" pitchFamily="1" charset="0"/>
                <a:sym typeface="Wingdings"/>
              </a:rPr>
              <a:t> turbulence?</a:t>
            </a:r>
            <a:endParaRPr lang="en-US" sz="2000" b="1" smtClean="0">
              <a:solidFill>
                <a:schemeClr val="bg1"/>
              </a:solidFill>
              <a:ea typeface="Arial" pitchFamily="1" charset="0"/>
              <a:cs typeface="Arial" pitchFamily="1" charset="0"/>
              <a:sym typeface="Symbol" pitchFamily="1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pitchFamily="1" charset="0"/>
              <a:cs typeface="Arial" pitchFamily="1" charset="0"/>
              <a:sym typeface="Symbol" pitchFamily="1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pitchFamily="1" charset="0"/>
              <a:cs typeface="Arial" pitchFamily="1" charset="0"/>
              <a:sym typeface="Symbol" pitchFamily="1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pitchFamily="1" charset="0"/>
              <a:cs typeface="Arial" pitchFamily="1" charset="0"/>
              <a:sym typeface="Symbol" pitchFamily="1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pitchFamily="1" charset="0"/>
              <a:cs typeface="Arial" pitchFamily="1" charset="0"/>
              <a:sym typeface="Symbol" pitchFamily="1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FCC00"/>
              </a:solidFill>
              <a:sym typeface="Symbol" pitchFamily="1" charset="2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X-ray</a:t>
            </a:r>
            <a:endParaRPr lang="en-US"/>
          </a:p>
        </p:txBody>
      </p:sp>
      <p:pic>
        <p:nvPicPr>
          <p:cNvPr id="24582" name="Picture 5" descr="3c279ps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840" y="2240569"/>
            <a:ext cx="2911750" cy="41602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5791200" y="64881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       Chatterjee et al. 2008 ApJ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  <a:solidFill>
            <a:srgbClr val="00008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Sample Correlations from Simulations</a:t>
            </a:r>
            <a:endParaRPr lang="en-US" sz="200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7363" y="1501215"/>
            <a:ext cx="33366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Positive lag: 2</a:t>
            </a:r>
            <a:r>
              <a:rPr lang="en-US" b="1" baseline="30000"/>
              <a:t>nd</a:t>
            </a:r>
            <a:r>
              <a:rPr lang="en-US" b="1"/>
              <a:t> waveband leads </a:t>
            </a:r>
          </a:p>
          <a:p>
            <a:endParaRPr lang="en-US" b="1"/>
          </a:p>
          <a:p>
            <a:endParaRPr lang="en-US" b="1"/>
          </a:p>
          <a:p>
            <a:r>
              <a:rPr lang="en-US" b="1"/>
              <a:t>Solid: SSC-MD</a:t>
            </a:r>
          </a:p>
          <a:p>
            <a:r>
              <a:rPr lang="en-US" b="1"/>
              <a:t>Dotted: EC-dust</a:t>
            </a:r>
          </a:p>
          <a:p>
            <a:r>
              <a:rPr lang="en-US" b="1"/>
              <a:t>Dashed: Synchrotron</a:t>
            </a:r>
          </a:p>
        </p:txBody>
      </p:sp>
      <p:pic>
        <p:nvPicPr>
          <p:cNvPr id="7" name="Picture 6" descr="dccfsimf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48" y="944563"/>
            <a:ext cx="5683715" cy="5543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7363" y="5218331"/>
            <a:ext cx="3336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No Big Blue Bump emission included; otherwise there would be a stronger  Π(opt) – Flux(opt) correlation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7363" y="3486727"/>
            <a:ext cx="3336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Note time lags up to 10 days despite all emission occurring in “core” = standing conical shock region parsecs from black hole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  <a:solidFill>
            <a:srgbClr val="00008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Difference between EVPA &amp; Jet Direction vs. Degree of Pol.</a:t>
            </a:r>
            <a:endParaRPr lang="en-US" sz="200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8727" y="1501215"/>
            <a:ext cx="3625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Difference larger at lower polarization levels</a:t>
            </a:r>
          </a:p>
          <a:p>
            <a:endParaRPr lang="en-US" b="1"/>
          </a:p>
          <a:p>
            <a:r>
              <a:rPr lang="en-US" b="1">
                <a:sym typeface="Wingdings"/>
              </a:rPr>
              <a:t> Can compare quantitatively to observations</a:t>
            </a:r>
            <a:endParaRPr lang="en-US" b="1"/>
          </a:p>
        </p:txBody>
      </p:sp>
      <p:pic>
        <p:nvPicPr>
          <p:cNvPr id="12" name="Picture 11" descr="polvc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59" y="1145463"/>
            <a:ext cx="5216723" cy="5601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" y="5516419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Polarization varies erratically, as expected if it results from turbulence (or some disordering similar to turbulence)</a:t>
            </a:r>
          </a:p>
        </p:txBody>
      </p:sp>
      <p:pic>
        <p:nvPicPr>
          <p:cNvPr id="6" name="Picture 5" descr="CTA102_PolR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364" y="1048646"/>
            <a:ext cx="4202545" cy="4308445"/>
          </a:xfrm>
          <a:prstGeom prst="rect">
            <a:avLst/>
          </a:prstGeom>
        </p:spPr>
      </p:pic>
      <p:pic>
        <p:nvPicPr>
          <p:cNvPr id="9" name="Picture 8" descr="cta102l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90600"/>
            <a:ext cx="4695030" cy="46950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009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Variations in Linear Polarization: Evidence for a Disordered Magnetic Field Component: The Quasar CTA102</a:t>
            </a:r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V="1">
            <a:off x="760125" y="3277032"/>
            <a:ext cx="4160116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1960853" y="3277031"/>
            <a:ext cx="4160116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68455" y="1662454"/>
            <a:ext cx="4075545" cy="253916"/>
          </a:xfrm>
        </p:spPr>
        <p:txBody>
          <a:bodyPr wrap="square"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 Sample observed wavelength dependence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Wavelength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Dependence of Optical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Polarization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56100" y="5226784"/>
            <a:ext cx="37878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3C 454.3 during brightest state (Jorstad et al. 2013)</a:t>
            </a:r>
          </a:p>
          <a:p>
            <a:r>
              <a:rPr lang="en-US" sz="2000">
                <a:solidFill>
                  <a:srgbClr val="0000FF"/>
                </a:solidFill>
              </a:rPr>
              <a:t>(Note that there is significant big blue bump emission at low flux levels.)</a:t>
            </a:r>
            <a:endParaRPr lang="en-US" sz="2000">
              <a:solidFill>
                <a:srgbClr val="0000FF"/>
              </a:solidFill>
            </a:endParaRPr>
          </a:p>
        </p:txBody>
      </p:sp>
      <p:pic>
        <p:nvPicPr>
          <p:cNvPr id="5" name="Picture 4" descr="3c454_optpollamb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28" y="1928091"/>
            <a:ext cx="4397672" cy="3141194"/>
          </a:xfrm>
          <a:prstGeom prst="rect">
            <a:avLst/>
          </a:prstGeom>
        </p:spPr>
      </p:pic>
      <p:pic>
        <p:nvPicPr>
          <p:cNvPr id="6" name="Picture 5" descr="poldi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96" y="1928090"/>
            <a:ext cx="4551591" cy="43757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1016123"/>
            <a:ext cx="506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Simulated: More common: Π(B-band) &gt; Π(R-band)</a:t>
            </a:r>
          </a:p>
          <a:p>
            <a:r>
              <a:rPr lang="en-US" b="1"/>
              <a:t>Large difference in χ only when  Π &lt; 3°</a:t>
            </a:r>
            <a:endParaRPr lang="en-US" b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/>
              <a:t>Turbulence (or reconnection) Solution to Time-scales                          (see also Narayan &amp; Piran 2012)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182" y="842818"/>
            <a:ext cx="5807364" cy="6015182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Need to understand that opening angle of jet is very narrow: ~ 0.1/Γ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(Jorstad et al. 2005; Clausen-Brown et al. 2013)</a:t>
            </a:r>
          </a:p>
          <a:p>
            <a:pPr>
              <a:lnSpc>
                <a:spcPct val="90000"/>
              </a:lnSpc>
              <a:buFont typeface="Wingdings" charset="2"/>
              <a:buChar char="à"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Half-width of jet at core ~ 0.1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d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(core,pc) Γ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baseline="30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-1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pc (observed in typical quasar: ~0.1 pc)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“Blob” is ~ 5-10 times smaller than cross-section  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  <a:sym typeface="Wingdings"/>
              </a:rPr>
              <a:t></a:t>
            </a: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If filling factor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of cells with electrons of high enough energy to emit at at optical/gamma-ray frequencies is low, time-scale of variability can be very short:</a:t>
            </a:r>
          </a:p>
          <a:p>
            <a:pPr>
              <a:lnSpc>
                <a:spcPct val="90000"/>
              </a:lnSpc>
              <a:buNone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     t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var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30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</a:t>
            </a:r>
            <a:r>
              <a:rPr lang="en-US" sz="2000" b="1" baseline="30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1/2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 (1+z) (Γ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δ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δ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turb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)</a:t>
            </a:r>
            <a:r>
              <a:rPr lang="en-US" sz="2000" b="1" baseline="30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-1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d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(core,pc) days</a:t>
            </a:r>
          </a:p>
          <a:p>
            <a:pPr>
              <a:lnSpc>
                <a:spcPct val="90000"/>
              </a:lnSpc>
              <a:buNone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For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0.1, z ~ 0.5, Γ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δ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30, δ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turb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2,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d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(core) ~ 10 pc,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   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t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var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2 hours</a:t>
            </a:r>
          </a:p>
          <a:p>
            <a:pPr>
              <a:lnSpc>
                <a:spcPct val="90000"/>
              </a:lnSpc>
              <a:buNone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  <a:sym typeface="Wingdings"/>
              </a:rPr>
              <a:t> Minutes for smaller, less distant blazars like TeV BL Lac objects</a:t>
            </a: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</p:txBody>
      </p:sp>
      <p:pic>
        <p:nvPicPr>
          <p:cNvPr id="4" name="Picture 3" descr="3c279_tr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546" y="1916546"/>
            <a:ext cx="3267364" cy="326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  <a:solidFill>
            <a:srgbClr val="000080"/>
          </a:solidFill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CONCLUSIONS</a:t>
            </a:r>
            <a:endParaRPr lang="en-US" sz="200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44563"/>
            <a:ext cx="9144000" cy="59134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46888" indent="-246888" eaLnBrk="1" hangingPunct="1">
              <a:buFont typeface="Wingdings" charset="2"/>
              <a:buNone/>
            </a:pPr>
            <a:r>
              <a:rPr lang="en-US" sz="2000" b="1">
                <a:ea typeface="ＭＳ Ｐゴシック" charset="-128"/>
                <a:cs typeface="ＭＳ Ｐゴシック" charset="-128"/>
              </a:rPr>
              <a:t>Combined international effort is now producing multi-waveband flux &amp; polarization data with sufficient time coverage to follow variations in dozens of blazars</a:t>
            </a:r>
          </a:p>
          <a:p>
            <a:pPr marL="246888" indent="-246888" eaLnBrk="1" hangingPunct="1">
              <a:buFont typeface="Wingdings" charset="2"/>
              <a:buNone/>
            </a:pPr>
            <a:endParaRPr lang="en-US" sz="800" b="1">
              <a:ea typeface="ＭＳ Ｐゴシック" charset="-128"/>
              <a:cs typeface="ＭＳ Ｐゴシック" charset="-128"/>
            </a:endParaRPr>
          </a:p>
          <a:p>
            <a:pPr marL="246888" indent="-246888" eaLnBrk="1" hangingPunct="1">
              <a:buNone/>
            </a:pPr>
            <a:r>
              <a:rPr lang="en-US" sz="20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Patterns are seen in data – some apparently systematic, others apparently random – that we can interpret in terms of physical properties of the jets</a:t>
            </a:r>
          </a:p>
          <a:p>
            <a:pPr marL="246888" indent="-246888" eaLnBrk="1" hangingPunct="1">
              <a:buNone/>
            </a:pPr>
            <a:endParaRPr lang="en-US" sz="800" b="1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  <a:p>
            <a:pPr marL="246888" indent="-246888" eaLnBrk="1" hangingPunct="1">
              <a:buNone/>
            </a:pPr>
            <a:r>
              <a:rPr lang="en-US" sz="2000" b="1">
                <a:ea typeface="ＭＳ Ｐゴシック" charset="-128"/>
                <a:cs typeface="ＭＳ Ｐゴシック" charset="-128"/>
              </a:rPr>
              <a:t>Erratic variations of flux &amp; polarization indicate that turbulence is important, but there is also ordering of field relative to jet direction </a:t>
            </a:r>
            <a:r>
              <a:rPr lang="en-US" sz="2000" b="1">
                <a:ea typeface="ＭＳ Ｐゴシック" charset="-128"/>
                <a:cs typeface="ＭＳ Ｐゴシック" charset="-128"/>
                <a:sym typeface="Wingdings"/>
              </a:rPr>
              <a:t> shock(s)</a:t>
            </a:r>
          </a:p>
          <a:p>
            <a:pPr marL="246888" indent="-246888" eaLnBrk="1" hangingPunct="1">
              <a:buNone/>
            </a:pPr>
            <a:endParaRPr lang="en-US" sz="800" b="1">
              <a:ea typeface="ＭＳ Ｐゴシック" charset="-128"/>
              <a:cs typeface="ＭＳ Ｐゴシック" charset="-128"/>
              <a:sym typeface="Wingdings"/>
            </a:endParaRPr>
          </a:p>
          <a:p>
            <a:pPr marL="246888" indent="-246888" eaLnBrk="1" hangingPunct="1">
              <a:buNone/>
            </a:pPr>
            <a:r>
              <a:rPr lang="en-US" sz="2000" b="1">
                <a:solidFill>
                  <a:srgbClr val="0000FF"/>
                </a:solidFill>
                <a:ea typeface="ＭＳ Ｐゴシック" charset="-128"/>
                <a:cs typeface="ＭＳ Ｐゴシック" charset="-128"/>
                <a:sym typeface="Wingdings"/>
              </a:rPr>
              <a:t>Polarization of mm-wave “core” is consistent with conical shock</a:t>
            </a:r>
          </a:p>
          <a:p>
            <a:pPr marL="246888" indent="-246888" eaLnBrk="1" hangingPunct="1">
              <a:buNone/>
            </a:pPr>
            <a:endParaRPr lang="en-US" sz="800" b="1">
              <a:solidFill>
                <a:srgbClr val="0000FF"/>
              </a:solidFill>
              <a:ea typeface="ＭＳ Ｐゴシック" charset="-128"/>
              <a:cs typeface="ＭＳ Ｐゴシック" charset="-128"/>
              <a:sym typeface="Wingdings"/>
            </a:endParaRPr>
          </a:p>
          <a:p>
            <a:pPr marL="246888" indent="-246888" eaLnBrk="1" hangingPunct="1">
              <a:buNone/>
            </a:pPr>
            <a:r>
              <a:rPr lang="en-US" sz="2000" b="1">
                <a:ea typeface="ＭＳ Ｐゴシック" charset="-128"/>
                <a:cs typeface="ＭＳ Ｐゴシック" charset="-128"/>
                <a:sym typeface="Wingdings"/>
              </a:rPr>
              <a:t>Acceleration of electrons can be combination of 2</a:t>
            </a:r>
            <a:r>
              <a:rPr lang="en-US" sz="2000" b="1" baseline="30000">
                <a:ea typeface="ＭＳ Ｐゴシック" charset="-128"/>
                <a:cs typeface="ＭＳ Ｐゴシック" charset="-128"/>
                <a:sym typeface="Wingdings"/>
              </a:rPr>
              <a:t>nd</a:t>
            </a:r>
            <a:r>
              <a:rPr lang="en-US" sz="2000" b="1">
                <a:ea typeface="ＭＳ Ｐゴシック" charset="-128"/>
                <a:cs typeface="ＭＳ Ｐゴシック" charset="-128"/>
                <a:sym typeface="Wingdings"/>
              </a:rPr>
              <a:t>-order Fermi + reconnections from turbulence, with boost to highest energies in shocks</a:t>
            </a:r>
            <a:endParaRPr lang="en-US" sz="2000" b="1">
              <a:ea typeface="ＭＳ Ｐゴシック" charset="-128"/>
              <a:cs typeface="ＭＳ Ｐゴシック" charset="-128"/>
            </a:endParaRPr>
          </a:p>
          <a:p>
            <a:pPr marL="246888" indent="-246888" eaLnBrk="1" hangingPunct="1">
              <a:buNone/>
            </a:pPr>
            <a:endParaRPr lang="en-US" sz="800" b="1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  <a:p>
            <a:pPr marL="246888" indent="-246888">
              <a:buNone/>
            </a:pPr>
            <a:r>
              <a:rPr lang="en-US" sz="20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Model with turbulence + shock(s) shows promise in explaining much of the multi-waveband flux &amp; polarization vs. time (as well as SEDs) of blazars</a:t>
            </a:r>
          </a:p>
          <a:p>
            <a:pPr marL="246888" indent="-246888">
              <a:buNone/>
            </a:pPr>
            <a:endParaRPr lang="en-US" sz="800" b="1">
              <a:ea typeface="ＭＳ Ｐゴシック" charset="-128"/>
              <a:cs typeface="ＭＳ Ｐゴシック" charset="-128"/>
            </a:endParaRPr>
          </a:p>
          <a:p>
            <a:pPr marL="246888" indent="-246888" eaLnBrk="1" hangingPunct="1">
              <a:buNone/>
            </a:pPr>
            <a:r>
              <a:rPr lang="en-US" sz="2000" b="1">
                <a:ea typeface="ＭＳ Ｐゴシック" charset="-128"/>
                <a:cs typeface="ＭＳ Ｐゴシック" charset="-128"/>
              </a:rPr>
              <a:t>Statistics of flux &amp; polarization variations are sensitive to level of turbulence</a:t>
            </a:r>
          </a:p>
          <a:p>
            <a:pPr marL="246888" indent="-246888" eaLnBrk="1" hangingPunct="1">
              <a:buNone/>
            </a:pPr>
            <a:endParaRPr lang="en-US" sz="800" b="1">
              <a:ea typeface="ＭＳ Ｐゴシック" charset="-128"/>
              <a:cs typeface="ＭＳ Ｐゴシック" charset="-128"/>
            </a:endParaRPr>
          </a:p>
          <a:p>
            <a:pPr marL="246888" indent="-246888" eaLnBrk="1" hangingPunct="1">
              <a:buNone/>
            </a:pPr>
            <a:r>
              <a:rPr lang="en-US" sz="20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mm-wave VLBI polarized intensity images (e.g., with EHT) test “core” = conical shock scenario </a:t>
            </a:r>
            <a:endParaRPr lang="en-US" sz="2000" b="1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  <a:solidFill>
            <a:srgbClr val="00008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Linear Polarization from Turbulent Cells with Random Field Directions</a:t>
            </a:r>
            <a:endParaRPr lang="en-US" sz="200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44563"/>
            <a:ext cx="9144000" cy="59134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Case of 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N</a:t>
            </a:r>
            <a:r>
              <a:rPr lang="en-US" sz="2400">
                <a:ea typeface="ＭＳ Ｐゴシック" charset="-128"/>
                <a:cs typeface="ＭＳ Ｐゴシック" charset="-128"/>
              </a:rPr>
              <a:t> cells, each with a uniform but randomly directed magnetic field of same magnitude</a:t>
            </a:r>
          </a:p>
          <a:p>
            <a:pPr marL="609600" indent="-609600">
              <a:buNone/>
            </a:pPr>
            <a:r>
              <a:rPr lang="en-US" sz="2400" u="sng">
                <a:ea typeface="ＭＳ Ｐゴシック" charset="-128"/>
                <a:cs typeface="ＭＳ Ｐゴシック" charset="-128"/>
              </a:rPr>
              <a:t>Mean polarization</a:t>
            </a:r>
            <a:r>
              <a:rPr lang="en-US" sz="2400">
                <a:ea typeface="ＭＳ Ｐゴシック" charset="-128"/>
                <a:cs typeface="ＭＳ Ｐゴシック" charset="-128"/>
              </a:rPr>
              <a:t>: &lt;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p&gt; = p</a:t>
            </a:r>
            <a:r>
              <a:rPr lang="en-US" sz="2400" baseline="-25000">
                <a:ea typeface="ＭＳ Ｐゴシック" charset="-128"/>
                <a:cs typeface="ＭＳ Ｐゴシック" charset="-128"/>
              </a:rPr>
              <a:t>max</a:t>
            </a:r>
            <a:r>
              <a:rPr lang="en-US" sz="2400">
                <a:ea typeface="ＭＳ Ｐゴシック" charset="-128"/>
                <a:cs typeface="ＭＳ Ｐゴシック" charset="-128"/>
              </a:rPr>
              <a:t>/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N</a:t>
            </a:r>
            <a:r>
              <a:rPr lang="en-US" sz="2400" baseline="30000">
                <a:ea typeface="ＭＳ Ｐゴシック" charset="-128"/>
                <a:cs typeface="ＭＳ Ｐゴシック" charset="-128"/>
              </a:rPr>
              <a:t>1/2</a:t>
            </a:r>
            <a:r>
              <a:rPr lang="en-US" sz="2400">
                <a:ea typeface="ＭＳ Ｐゴシック" charset="-128"/>
                <a:cs typeface="ＭＳ Ｐゴシック" charset="-128"/>
              </a:rPr>
              <a:t>      σ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p</a:t>
            </a:r>
            <a:r>
              <a:rPr lang="en-US" sz="2400">
                <a:ea typeface="ＭＳ Ｐゴシック" charset="-128"/>
                <a:cs typeface="ＭＳ Ｐゴシック" charset="-128"/>
              </a:rPr>
              <a:t> ≈ &lt;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p&gt;/</a:t>
            </a:r>
            <a:r>
              <a:rPr lang="en-US" sz="2400">
                <a:ea typeface="ＭＳ Ｐゴシック" charset="-128"/>
                <a:cs typeface="ＭＳ Ｐゴシック" charset="-128"/>
              </a:rPr>
              <a:t>2      (Burn 1966, MNRAS)</a:t>
            </a:r>
          </a:p>
          <a:p>
            <a:pPr marL="609600" indent="-609600"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Electric-vector position angle χ can have any value</a:t>
            </a:r>
          </a:p>
          <a:p>
            <a:pPr marL="609600" indent="-609600">
              <a:buNone/>
            </a:pPr>
            <a:r>
              <a:rPr lang="en-US" sz="2400">
                <a:ea typeface="ＭＳ Ｐゴシック" charset="-128"/>
                <a:cs typeface="ＭＳ Ｐゴシック" charset="-128"/>
                <a:sym typeface="Wingdings"/>
              </a:rPr>
              <a:t> If such cells pass in &amp; out of emission region as time passes,</a:t>
            </a:r>
          </a:p>
          <a:p>
            <a:pPr marL="609600" indent="-609600">
              <a:buNone/>
            </a:pPr>
            <a:r>
              <a:rPr lang="en-US" sz="2400" i="1">
                <a:ea typeface="ＭＳ Ｐゴシック" charset="-128"/>
                <a:cs typeface="ＭＳ Ｐゴシック" charset="-128"/>
              </a:rPr>
              <a:t>p</a:t>
            </a:r>
            <a:r>
              <a:rPr lang="en-US" sz="2400">
                <a:ea typeface="ＭＳ Ｐゴシック" charset="-128"/>
                <a:cs typeface="ＭＳ Ｐゴシック" charset="-128"/>
              </a:rPr>
              <a:t>  fluctuates about &lt;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p&gt;</a:t>
            </a:r>
            <a:endParaRPr lang="en-US" sz="2400">
              <a:ea typeface="ＭＳ Ｐゴシック" charset="-128"/>
              <a:cs typeface="ＭＳ Ｐゴシック" charset="-128"/>
            </a:endParaRPr>
          </a:p>
          <a:p>
            <a:pPr marL="609600" indent="-609600"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χ  varies randomly, often executing apparent rotations that can be           &gt; 180°, usually not very smooth, but sometimes quite smooth</a:t>
            </a:r>
          </a:p>
          <a:p>
            <a:pPr marL="609600" indent="-609600"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         </a:t>
            </a:r>
            <a:r>
              <a:rPr lang="en-US" sz="2000">
                <a:ea typeface="ＭＳ Ｐゴシック" charset="-128"/>
                <a:cs typeface="ＭＳ Ｐゴシック" charset="-128"/>
              </a:rPr>
              <a:t>(T.W. Jones 1988, ApJ)</a:t>
            </a:r>
            <a:endParaRPr lang="en-US" sz="2000" i="1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polvarsim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601" y="4261291"/>
            <a:ext cx="2573943" cy="2461228"/>
          </a:xfrm>
          <a:prstGeom prst="rect">
            <a:avLst/>
          </a:prstGeom>
        </p:spPr>
      </p:pic>
      <p:pic>
        <p:nvPicPr>
          <p:cNvPr id="5" name="Picture 4" descr="polvarsimb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098" y="4261291"/>
            <a:ext cx="2627173" cy="251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  <a:solidFill>
            <a:srgbClr val="000080"/>
          </a:solidFill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Linear Polarization from a Helical Magnetic Field</a:t>
            </a:r>
            <a:endParaRPr lang="en-US" sz="200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44563"/>
            <a:ext cx="9144000" cy="59134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Assume that helical field propagates down the jet with the plasma (as in MHD models for jet acceleration &amp; collimation)</a:t>
            </a:r>
          </a:p>
          <a:p>
            <a:pPr marL="609600" indent="-609600">
              <a:buNone/>
            </a:pPr>
            <a:r>
              <a:rPr lang="en-US" sz="2400" b="1">
                <a:ea typeface="ＭＳ Ｐゴシック" charset="-128"/>
                <a:cs typeface="ＭＳ Ｐゴシック" charset="-128"/>
              </a:rPr>
              <a:t>B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 = 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B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t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 </a:t>
            </a:r>
            <a:r>
              <a:rPr lang="en-US" sz="2400">
                <a:ea typeface="ＭＳ Ｐゴシック" charset="-128"/>
                <a:cs typeface="ＭＳ Ｐゴシック" charset="-128"/>
              </a:rPr>
              <a:t>cos</a:t>
            </a:r>
            <a:r>
              <a:rPr lang="en-US" sz="2400" i="1">
                <a:latin typeface="Lucida Grande"/>
                <a:ea typeface="Lucida Grande"/>
                <a:cs typeface="Lucida Grande"/>
              </a:rPr>
              <a:t>ϕ </a:t>
            </a:r>
            <a:r>
              <a:rPr lang="en-US" sz="2400" b="1" i="1">
                <a:latin typeface="Lucida Grande"/>
                <a:ea typeface="Lucida Grande"/>
                <a:cs typeface="Lucida Grande"/>
              </a:rPr>
              <a:t>i 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</a:t>
            </a:r>
            <a:r>
              <a:rPr lang="en-US" sz="2400" i="1">
                <a:latin typeface="Lucida Grande"/>
                <a:ea typeface="Lucida Grande"/>
                <a:cs typeface="Lucida Grande"/>
              </a:rPr>
              <a:t> + 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B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t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 </a:t>
            </a:r>
            <a:r>
              <a:rPr lang="en-US" sz="2400">
                <a:ea typeface="ＭＳ Ｐゴシック" charset="-128"/>
                <a:cs typeface="ＭＳ Ｐゴシック" charset="-128"/>
              </a:rPr>
              <a:t>sin</a:t>
            </a:r>
            <a:r>
              <a:rPr lang="en-US" sz="2400" i="1">
                <a:latin typeface="Lucida Grande"/>
                <a:ea typeface="Lucida Grande"/>
                <a:cs typeface="Lucida Grande"/>
              </a:rPr>
              <a:t>ϕ </a:t>
            </a:r>
            <a:r>
              <a:rPr lang="en-US" sz="2400" b="1" i="1">
                <a:latin typeface="Lucida Grande"/>
                <a:ea typeface="Lucida Grande"/>
                <a:cs typeface="Lucida Grande"/>
              </a:rPr>
              <a:t>j</a:t>
            </a:r>
            <a:r>
              <a:rPr lang="en-US" sz="2400">
                <a:ea typeface="ＭＳ Ｐゴシック" charset="-128"/>
                <a:cs typeface="ＭＳ Ｐゴシック" charset="-128"/>
              </a:rPr>
              <a:t> ’</a:t>
            </a:r>
            <a:r>
              <a:rPr lang="en-US" sz="2400" i="1">
                <a:latin typeface="Lucida Grande"/>
                <a:ea typeface="Lucida Grande"/>
                <a:cs typeface="Lucida Grande"/>
              </a:rPr>
              <a:t> + 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B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z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 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 </a:t>
            </a:r>
            <a:r>
              <a:rPr lang="en-US" sz="2400" b="1" i="1">
                <a:latin typeface="Lucida Grande"/>
                <a:ea typeface="Lucida Grande"/>
                <a:cs typeface="Lucida Grande"/>
              </a:rPr>
              <a:t>k 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</a:t>
            </a:r>
            <a:endParaRPr lang="en-US" sz="2400" i="1">
              <a:ea typeface="ＭＳ Ｐゴシック" charset="-128"/>
              <a:cs typeface="ＭＳ Ｐゴシック" charset="-128"/>
            </a:endParaRPr>
          </a:p>
          <a:p>
            <a:pPr marL="609600" indent="-609600"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													</a:t>
            </a:r>
            <a:endParaRPr lang="en-US" sz="2400" i="1" baseline="30000">
              <a:ea typeface="ＭＳ Ｐゴシック" charset="-128"/>
              <a:cs typeface="ＭＳ Ｐゴシック" charset="-128"/>
            </a:endParaRPr>
          </a:p>
          <a:p>
            <a:pPr marL="609600" indent="-609600"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Degree of polarization depends on viewing angle &amp; 	Γ </a:t>
            </a:r>
          </a:p>
          <a:p>
            <a:pPr marL="609600" indent="-609600">
              <a:buNone/>
            </a:pPr>
            <a:r>
              <a:rPr lang="en-US" sz="2000">
                <a:ea typeface="ＭＳ Ｐゴシック" charset="-128"/>
                <a:cs typeface="ＭＳ Ｐゴシック" charset="-128"/>
              </a:rPr>
              <a:t>(see Lyutikov, Pariev, &amp; Gabuzda 2005, MNRAS)</a:t>
            </a:r>
          </a:p>
          <a:p>
            <a:pPr marL="609600" indent="-609600">
              <a:buNone/>
            </a:pPr>
            <a:endParaRPr lang="en-US" sz="2400">
              <a:ea typeface="ＭＳ Ｐゴシック" charset="-128"/>
              <a:cs typeface="ＭＳ Ｐゴシック" charset="-128"/>
            </a:endParaRPr>
          </a:p>
          <a:p>
            <a:pPr marL="609600" indent="-609600"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Face-on (θ = θ’ = 0): </a:t>
            </a:r>
            <a:r>
              <a:rPr lang="en-US" sz="2400" b="1">
                <a:ea typeface="ＭＳ Ｐゴシック" charset="-128"/>
                <a:cs typeface="ＭＳ Ｐゴシック" charset="-128"/>
              </a:rPr>
              <a:t>p</a:t>
            </a:r>
            <a:r>
              <a:rPr lang="en-US" sz="2400">
                <a:ea typeface="ＭＳ Ｐゴシック" charset="-128"/>
                <a:cs typeface="ＭＳ Ｐゴシック" charset="-128"/>
              </a:rPr>
              <a:t> = 0 (from symmetry) </a:t>
            </a:r>
            <a:r>
              <a:rPr lang="en-US" sz="2400" b="1">
                <a:ea typeface="ＭＳ Ｐゴシック" charset="-128"/>
                <a:cs typeface="ＭＳ Ｐゴシック" charset="-128"/>
              </a:rPr>
              <a:t>if I</a:t>
            </a:r>
            <a:r>
              <a:rPr lang="en-US" sz="2400" b="1" baseline="-25000">
                <a:ea typeface="ＭＳ Ｐゴシック" charset="-128"/>
                <a:cs typeface="ＭＳ Ｐゴシック" charset="-128"/>
              </a:rPr>
              <a:t>ν</a:t>
            </a:r>
            <a:r>
              <a:rPr lang="en-US" sz="2400" b="1">
                <a:ea typeface="ＭＳ Ｐゴシック" charset="-128"/>
                <a:cs typeface="ＭＳ Ｐゴシック" charset="-128"/>
              </a:rPr>
              <a:t> is uniform across jet</a:t>
            </a:r>
          </a:p>
          <a:p>
            <a:pPr marL="609600" indent="-609600">
              <a:buNone/>
            </a:pPr>
            <a:endParaRPr lang="en-US" sz="2400">
              <a:ea typeface="ＭＳ Ｐゴシック" charset="-128"/>
              <a:cs typeface="ＭＳ Ｐゴシック" charset="-128"/>
            </a:endParaRPr>
          </a:p>
          <a:p>
            <a:pPr marL="609600" indent="-609600"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Side-on (θ’ = 90°): χ = 0° if 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B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z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 &lt; 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B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t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     &amp;     χ = 90° if 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B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z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 &gt; 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B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t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</a:t>
            </a:r>
          </a:p>
          <a:p>
            <a:pPr marL="609600" indent="-609600">
              <a:buNone/>
            </a:pPr>
            <a:r>
              <a:rPr lang="en-US" sz="2400" i="1">
                <a:ea typeface="ＭＳ Ｐゴシック" charset="-128"/>
                <a:cs typeface="ＭＳ Ｐゴシック" charset="-128"/>
              </a:rPr>
              <a:t>                                 p</a:t>
            </a:r>
            <a:r>
              <a:rPr lang="en-US" sz="2400">
                <a:ea typeface="ＭＳ Ｐゴシック" charset="-128"/>
                <a:cs typeface="ＭＳ Ｐゴシック" charset="-128"/>
              </a:rPr>
              <a:t> depends on 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B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t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</a:t>
            </a:r>
            <a:r>
              <a:rPr lang="en-US" sz="2400" i="1">
                <a:ea typeface="ＭＳ Ｐゴシック" charset="-128"/>
                <a:cs typeface="ＭＳ Ｐゴシック" charset="-128"/>
              </a:rPr>
              <a:t>/B</a:t>
            </a:r>
            <a:r>
              <a:rPr lang="en-US" sz="2400" i="1" baseline="-25000">
                <a:ea typeface="ＭＳ Ｐゴシック" charset="-128"/>
                <a:cs typeface="ＭＳ Ｐゴシック" charset="-128"/>
              </a:rPr>
              <a:t>z</a:t>
            </a:r>
            <a:r>
              <a:rPr lang="en-US" sz="2400">
                <a:ea typeface="ＭＳ Ｐゴシック" charset="-128"/>
                <a:cs typeface="ＭＳ Ｐゴシック" charset="-128"/>
              </a:rPr>
              <a:t>’ </a:t>
            </a:r>
          </a:p>
          <a:p>
            <a:pPr marL="609600" indent="-609600">
              <a:buNone/>
            </a:pPr>
            <a:endParaRPr lang="en-US" sz="2400" i="1">
              <a:ea typeface="ＭＳ Ｐゴシック" charset="-128"/>
              <a:cs typeface="ＭＳ Ｐゴシック" charset="-128"/>
            </a:endParaRPr>
          </a:p>
          <a:p>
            <a:pPr marL="609600" indent="-609600"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Other angles: qualitatively similar to side-on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  <a:solidFill>
            <a:srgbClr val="000080"/>
          </a:solidFill>
        </p:spPr>
        <p:txBody>
          <a:bodyPr>
            <a:normAutofit fontScale="90000"/>
          </a:bodyPr>
          <a:lstStyle/>
          <a:p>
            <a:r>
              <a:rPr lang="en-US" sz="28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Variations in Linear Polarization: Evidence for a Disordered Magnetic Field Component: BL Lac</a:t>
            </a:r>
            <a:endParaRPr lang="en-US" sz="200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44564"/>
            <a:ext cx="9144000" cy="5234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000">
                <a:ea typeface="ＭＳ Ｐゴシック" charset="-128"/>
                <a:cs typeface="ＭＳ Ｐゴシック" charset="-128"/>
              </a:rPr>
              <a:t>               Erratic fluctuations in degree (Π) &amp; EVPA (χ ) of polarization</a:t>
            </a:r>
          </a:p>
          <a:p>
            <a:pPr marL="609600" indent="-609600">
              <a:buNone/>
            </a:pPr>
            <a:endParaRPr lang="en-US" sz="2000">
              <a:ea typeface="ＭＳ Ｐゴシック" charset="-128"/>
              <a:cs typeface="ＭＳ Ｐゴシック" charset="-128"/>
            </a:endParaRPr>
          </a:p>
          <a:p>
            <a:pPr marL="609600" indent="-609600">
              <a:buNone/>
            </a:pPr>
            <a:endParaRPr lang="en-US" sz="20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bllac_IDV2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294" y="1468011"/>
            <a:ext cx="2881705" cy="5226876"/>
          </a:xfrm>
          <a:prstGeom prst="rect">
            <a:avLst/>
          </a:prstGeom>
        </p:spPr>
      </p:pic>
      <p:grpSp>
        <p:nvGrpSpPr>
          <p:cNvPr id="5" name="Group 22"/>
          <p:cNvGrpSpPr/>
          <p:nvPr/>
        </p:nvGrpSpPr>
        <p:grpSpPr>
          <a:xfrm>
            <a:off x="1246607" y="1304898"/>
            <a:ext cx="4848681" cy="5389989"/>
            <a:chOff x="4383797" y="1532930"/>
            <a:chExt cx="3429726" cy="3366295"/>
          </a:xfrm>
        </p:grpSpPr>
        <p:pic>
          <p:nvPicPr>
            <p:cNvPr id="6" name="Picture 5" descr="bllacgxop11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3797" y="1532930"/>
              <a:ext cx="3429725" cy="3366295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4383797" y="3459238"/>
              <a:ext cx="3429725" cy="12095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383797" y="4676836"/>
              <a:ext cx="3429725" cy="12095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3768952" y="4074085"/>
              <a:ext cx="1229693" cy="1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7198676" y="4061989"/>
              <a:ext cx="1229693" cy="1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4408598"/>
            <a:ext cx="12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Marscher et al. (in prep)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94226" y="1701029"/>
            <a:ext cx="166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Intra-day (Covino et al. 2015)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0947" y="4602098"/>
            <a:ext cx="127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Π (optical)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0947" y="5456109"/>
            <a:ext cx="127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Χ (optical)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7324" y="4039266"/>
            <a:ext cx="127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Π (optical)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7324" y="4931818"/>
            <a:ext cx="127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Χ (optical)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Sample Simulated Light Curve from Turbulence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- Case of 100% turbulent field with no shock</a:t>
            </a: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1203" name="TextBox 12"/>
          <p:cNvSpPr txBox="1">
            <a:spLocks noChangeArrowheads="1"/>
          </p:cNvSpPr>
          <p:nvPr/>
        </p:nvSpPr>
        <p:spPr bwMode="auto">
          <a:xfrm>
            <a:off x="144963" y="5288340"/>
            <a:ext cx="4445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Outbursts &amp; quiescent periods arise from variations in injected electron density</a:t>
            </a:r>
          </a:p>
          <a:p>
            <a:pPr>
              <a:buFontTx/>
              <a:buChar char="-"/>
            </a:pPr>
            <a:r>
              <a:rPr lang="en-US" sz="1600" b="1"/>
              <a:t> Random with red-noise probability distribution</a:t>
            </a:r>
          </a:p>
          <a:p>
            <a:pPr>
              <a:buFontTx/>
              <a:buChar char="-"/>
            </a:pPr>
            <a:endParaRPr lang="en-US" sz="1600" b="1"/>
          </a:p>
          <a:p>
            <a:pPr>
              <a:buFontTx/>
              <a:buChar char="-"/>
            </a:pPr>
            <a:r>
              <a:rPr lang="en-US" sz="1600" b="1"/>
              <a:t> Very rapid fluctuations result from turbulence</a:t>
            </a:r>
            <a:endParaRPr lang="en-US" sz="1600" b="1"/>
          </a:p>
          <a:p>
            <a:endParaRPr lang="en-US" sz="1600" b="1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612661" y="5288340"/>
            <a:ext cx="4445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Polarization is stronger at higher frequencies, as generally observed</a:t>
            </a:r>
          </a:p>
          <a:p>
            <a:endParaRPr lang="en-US" sz="1600" b="1"/>
          </a:p>
          <a:p>
            <a:r>
              <a:rPr lang="en-US" sz="1600" b="1"/>
              <a:t>Position angle fluctuates randomly, with apparent rotations (usually not very smooth) in both directions</a:t>
            </a:r>
          </a:p>
          <a:p>
            <a:endParaRPr lang="en-US" sz="1600" b="1"/>
          </a:p>
          <a:p>
            <a:endParaRPr lang="en-US" sz="1600" b="1"/>
          </a:p>
        </p:txBody>
      </p:sp>
      <p:pic>
        <p:nvPicPr>
          <p:cNvPr id="8" name="Picture 7" descr="temzturbl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3" y="838200"/>
            <a:ext cx="4422839" cy="4450140"/>
          </a:xfrm>
          <a:prstGeom prst="rect">
            <a:avLst/>
          </a:prstGeom>
        </p:spPr>
      </p:pic>
      <p:pic>
        <p:nvPicPr>
          <p:cNvPr id="11" name="Picture 10" descr="polaltturb1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662" y="838200"/>
            <a:ext cx="4445718" cy="4336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Where is the jet turbulent? Near the mm-wave “core” </a:t>
            </a:r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343400" y="609600"/>
            <a:ext cx="4800600" cy="92333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Optical &amp; γ-ray emission becomes bright as new superluminal knots pass through “core” + 2 other stationary emission features on the VLBA image</a:t>
            </a:r>
          </a:p>
        </p:txBody>
      </p:sp>
      <p:pic>
        <p:nvPicPr>
          <p:cNvPr id="50181" name="Picture 5" descr="bllacgxor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43434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bllac_vlba11.jpg"/>
          <p:cNvPicPr>
            <a:picLocks noChangeAspect="1"/>
          </p:cNvPicPr>
          <p:nvPr/>
        </p:nvPicPr>
        <p:blipFill>
          <a:blip r:embed="rId4"/>
          <a:srcRect t="11205" b="11205"/>
          <a:stretch>
            <a:fillRect/>
          </a:stretch>
        </p:blipFill>
        <p:spPr bwMode="auto">
          <a:xfrm>
            <a:off x="0" y="4878388"/>
            <a:ext cx="91440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75454" y="3851906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4953000" y="1512093"/>
            <a:ext cx="3429726" cy="3366295"/>
            <a:chOff x="4383797" y="1532930"/>
            <a:chExt cx="3429726" cy="3366295"/>
          </a:xfrm>
        </p:grpSpPr>
        <p:pic>
          <p:nvPicPr>
            <p:cNvPr id="15" name="Picture 14" descr="bllacgxop11b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3797" y="1532930"/>
              <a:ext cx="3429725" cy="336629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4383797" y="3459238"/>
              <a:ext cx="3429725" cy="12095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383797" y="4676836"/>
              <a:ext cx="3429725" cy="12095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3768952" y="4074085"/>
              <a:ext cx="1229693" cy="1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7198676" y="4061989"/>
              <a:ext cx="1229693" cy="1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777619" y="3471333"/>
            <a:ext cx="105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n>
                  <a:solidFill>
                    <a:srgbClr val="FF0000"/>
                  </a:solidFill>
                </a:ln>
              </a:rPr>
              <a:t>Optical 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22" name="Picture 36" descr="jetsim_pandgamma"/>
          <p:cNvPicPr>
            <a:picLocks noChangeAspect="1" noChangeArrowheads="1"/>
          </p:cNvPicPr>
          <p:nvPr/>
        </p:nvPicPr>
        <p:blipFill>
          <a:blip r:embed="rId3"/>
          <a:srcRect l="56471" t="11818" r="8235" b="10909"/>
          <a:stretch>
            <a:fillRect/>
          </a:stretch>
        </p:blipFill>
        <p:spPr bwMode="auto">
          <a:xfrm rot="-5400000">
            <a:off x="6853327" y="1366927"/>
            <a:ext cx="1143001" cy="34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AutoShape 2"/>
          <p:cNvSpPr>
            <a:spLocks noChangeArrowheads="1"/>
          </p:cNvSpPr>
          <p:nvPr/>
        </p:nvSpPr>
        <p:spPr bwMode="auto">
          <a:xfrm rot="5402604">
            <a:off x="2821781" y="759619"/>
            <a:ext cx="452438" cy="5486400"/>
          </a:xfrm>
          <a:custGeom>
            <a:avLst/>
            <a:gdLst>
              <a:gd name="T0" fmla="*/ 395883 w 21600"/>
              <a:gd name="T1" fmla="*/ 2743200 h 21600"/>
              <a:gd name="T2" fmla="*/ 226219 w 21600"/>
              <a:gd name="T3" fmla="*/ 5486400 h 21600"/>
              <a:gd name="T4" fmla="*/ 56555 w 21600"/>
              <a:gd name="T5" fmla="*/ 2743200 h 21600"/>
              <a:gd name="T6" fmla="*/ 2262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7027D">
                  <a:alpha val="87000"/>
                </a:srgbClr>
              </a:gs>
              <a:gs pos="100000">
                <a:srgbClr val="03013A">
                  <a:alpha val="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99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>
                <a:solidFill>
                  <a:schemeClr val="bg1"/>
                </a:solidFill>
              </a:rPr>
              <a:t>The “Core” of Blazar Jets</a:t>
            </a:r>
            <a:endParaRPr lang="en-US" sz="2800">
              <a:solidFill>
                <a:srgbClr val="FFCC00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131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ea typeface="Arial" charset="0"/>
                <a:cs typeface="Arial" charset="0"/>
              </a:rPr>
              <a:t>Observations suggest that core on VLBI images is </a:t>
            </a:r>
            <a:r>
              <a:rPr lang="en-US" sz="2000" u="sng">
                <a:solidFill>
                  <a:schemeClr val="bg1"/>
                </a:solidFill>
                <a:ea typeface="Arial" charset="0"/>
                <a:cs typeface="Arial" charset="0"/>
              </a:rPr>
              <a:t>either</a:t>
            </a:r>
            <a:r>
              <a:rPr lang="en-US" sz="2000">
                <a:solidFill>
                  <a:schemeClr val="bg1"/>
                </a:solidFill>
                <a:ea typeface="Arial" charset="0"/>
                <a:cs typeface="Arial" charset="0"/>
              </a:rPr>
              <a:t>:</a:t>
            </a:r>
          </a:p>
          <a:p>
            <a:pPr marL="346075" indent="-346075">
              <a:spcBef>
                <a:spcPct val="50000"/>
              </a:spcBef>
              <a:buFont typeface="Arial" charset="0"/>
              <a:buAutoNum type="arabicPeriod"/>
            </a:pPr>
            <a:r>
              <a:rPr lang="en-US" sz="2000">
                <a:solidFill>
                  <a:schemeClr val="bg1"/>
                </a:solidFill>
                <a:ea typeface="Arial" charset="0"/>
                <a:cs typeface="Arial" charset="0"/>
                <a:sym typeface="Symbol" charset="2"/>
              </a:rPr>
              <a:t> ~ 1 surface ( = optical depth to synchrotron absorption)</a:t>
            </a:r>
          </a:p>
          <a:p>
            <a:pPr marL="346075" indent="-346075">
              <a:spcBef>
                <a:spcPct val="50000"/>
              </a:spcBef>
              <a:buFont typeface="Arial" charset="0"/>
              <a:buAutoNum type="arabicPeriod"/>
            </a:pPr>
            <a:r>
              <a:rPr lang="en-US" sz="2000">
                <a:solidFill>
                  <a:schemeClr val="bg1"/>
                </a:solidFill>
                <a:ea typeface="Arial" charset="0"/>
                <a:cs typeface="Arial" charset="0"/>
              </a:rPr>
              <a:t>First standing (oblique or conical) shock outside </a:t>
            </a:r>
            <a:r>
              <a:rPr lang="en-US" sz="2000">
                <a:solidFill>
                  <a:schemeClr val="bg1"/>
                </a:solidFill>
                <a:ea typeface="Arial" charset="0"/>
                <a:cs typeface="Arial" charset="0"/>
                <a:sym typeface="Symbol" charset="2"/>
              </a:rPr>
              <a:t> ~ 1 surface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81000" y="2100263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(Daly &amp; Marscher 1988 ApJ, D’Arcangelo et al. 2007 ApJL)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143000" y="3657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304800" y="3962400"/>
            <a:ext cx="838200" cy="0"/>
          </a:xfrm>
          <a:prstGeom prst="line">
            <a:avLst/>
          </a:prstGeom>
          <a:noFill/>
          <a:ln w="9525">
            <a:solidFill>
              <a:srgbClr val="07027D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21336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2743200" y="3657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28600" y="4038600"/>
            <a:ext cx="914400" cy="517525"/>
          </a:xfrm>
          <a:prstGeom prst="rect">
            <a:avLst/>
          </a:prstGeom>
          <a:solidFill>
            <a:srgbClr val="07027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4F4F4"/>
                </a:solidFill>
                <a:sym typeface="Symbol" charset="2"/>
              </a:rPr>
              <a:t> </a:t>
            </a:r>
            <a:r>
              <a:rPr lang="en-US" sz="1400">
                <a:solidFill>
                  <a:srgbClr val="F4F4F4"/>
                </a:solidFill>
              </a:rPr>
              <a:t>&gt;1 at ~3 mm</a:t>
            </a:r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304800" y="3733800"/>
            <a:ext cx="1828800" cy="0"/>
          </a:xfrm>
          <a:prstGeom prst="line">
            <a:avLst/>
          </a:prstGeom>
          <a:noFill/>
          <a:ln w="9525">
            <a:solidFill>
              <a:srgbClr val="03230A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600200" y="2514600"/>
            <a:ext cx="914400" cy="304800"/>
          </a:xfrm>
          <a:prstGeom prst="rect">
            <a:avLst/>
          </a:prstGeom>
          <a:solidFill>
            <a:srgbClr val="03230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4F4F4"/>
                </a:solidFill>
              </a:rPr>
              <a:t>At ~1 cm</a:t>
            </a:r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 flipV="1">
            <a:off x="304800" y="3886200"/>
            <a:ext cx="2438400" cy="0"/>
          </a:xfrm>
          <a:prstGeom prst="line">
            <a:avLst/>
          </a:prstGeom>
          <a:noFill/>
          <a:ln w="9525">
            <a:solidFill>
              <a:srgbClr val="600B1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133600" y="4038600"/>
            <a:ext cx="914400" cy="517525"/>
          </a:xfrm>
          <a:prstGeom prst="rect">
            <a:avLst/>
          </a:prstGeom>
          <a:solidFill>
            <a:srgbClr val="3F060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4F4F4"/>
                </a:solidFill>
                <a:sym typeface="Symbol" charset="2"/>
              </a:rPr>
              <a:t> </a:t>
            </a:r>
            <a:r>
              <a:rPr lang="en-US" sz="1400">
                <a:solidFill>
                  <a:srgbClr val="F4F4F4"/>
                </a:solidFill>
              </a:rPr>
              <a:t>&gt;1 at ~4 cm</a:t>
            </a:r>
            <a:endParaRPr lang="en-US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228600" y="2438400"/>
            <a:ext cx="1143000" cy="517525"/>
          </a:xfrm>
          <a:prstGeom prst="rect">
            <a:avLst/>
          </a:prstGeom>
          <a:solidFill>
            <a:srgbClr val="07027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4F4F4"/>
                </a:solidFill>
              </a:rPr>
              <a:t>Core at ~3 mm</a:t>
            </a:r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914400" y="2971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219200" y="4038600"/>
            <a:ext cx="914400" cy="517525"/>
          </a:xfrm>
          <a:prstGeom prst="rect">
            <a:avLst/>
          </a:prstGeom>
          <a:solidFill>
            <a:srgbClr val="03230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4F4F4"/>
                </a:solidFill>
                <a:sym typeface="Symbol" charset="2"/>
              </a:rPr>
              <a:t> </a:t>
            </a:r>
            <a:r>
              <a:rPr lang="en-US" sz="1400">
                <a:solidFill>
                  <a:srgbClr val="F4F4F4"/>
                </a:solidFill>
              </a:rPr>
              <a:t>&gt;1 at ~1 cm</a:t>
            </a:r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2057400" y="2819400"/>
            <a:ext cx="76200" cy="685800"/>
          </a:xfrm>
          <a:prstGeom prst="line">
            <a:avLst/>
          </a:prstGeom>
          <a:noFill/>
          <a:ln w="9525">
            <a:solidFill>
              <a:srgbClr val="D1441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2971800" y="2514600"/>
            <a:ext cx="914400" cy="304800"/>
          </a:xfrm>
          <a:prstGeom prst="rect">
            <a:avLst/>
          </a:prstGeom>
          <a:solidFill>
            <a:srgbClr val="3F060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4F4F4"/>
                </a:solidFill>
              </a:rPr>
              <a:t>At ~4 cm</a:t>
            </a:r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>
            <a:off x="3124200" y="2819400"/>
            <a:ext cx="228600" cy="685800"/>
          </a:xfrm>
          <a:prstGeom prst="line">
            <a:avLst/>
          </a:prstGeom>
          <a:noFill/>
          <a:ln w="9525">
            <a:solidFill>
              <a:srgbClr val="8E01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95400" y="3352800"/>
            <a:ext cx="533400" cy="304800"/>
            <a:chOff x="816" y="2112"/>
            <a:chExt cx="336" cy="192"/>
          </a:xfrm>
        </p:grpSpPr>
        <p:sp>
          <p:nvSpPr>
            <p:cNvPr id="33828" name="Line 25"/>
            <p:cNvSpPr>
              <a:spLocks noChangeShapeType="1"/>
            </p:cNvSpPr>
            <p:nvPr/>
          </p:nvSpPr>
          <p:spPr bwMode="auto">
            <a:xfrm flipV="1">
              <a:off x="816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Line 26"/>
            <p:cNvSpPr>
              <a:spLocks noChangeShapeType="1"/>
            </p:cNvSpPr>
            <p:nvPr/>
          </p:nvSpPr>
          <p:spPr bwMode="auto">
            <a:xfrm>
              <a:off x="816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819400" y="3352800"/>
            <a:ext cx="533400" cy="304800"/>
            <a:chOff x="816" y="2112"/>
            <a:chExt cx="336" cy="192"/>
          </a:xfrm>
        </p:grpSpPr>
        <p:sp>
          <p:nvSpPr>
            <p:cNvPr id="33826" name="Line 28"/>
            <p:cNvSpPr>
              <a:spLocks noChangeShapeType="1"/>
            </p:cNvSpPr>
            <p:nvPr/>
          </p:nvSpPr>
          <p:spPr bwMode="auto">
            <a:xfrm flipV="1">
              <a:off x="816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Line 29"/>
            <p:cNvSpPr>
              <a:spLocks noChangeShapeType="1"/>
            </p:cNvSpPr>
            <p:nvPr/>
          </p:nvSpPr>
          <p:spPr bwMode="auto">
            <a:xfrm>
              <a:off x="816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267200" y="3276600"/>
            <a:ext cx="838200" cy="457200"/>
            <a:chOff x="2496" y="2064"/>
            <a:chExt cx="528" cy="288"/>
          </a:xfrm>
        </p:grpSpPr>
        <p:sp>
          <p:nvSpPr>
            <p:cNvPr id="33824" name="Line 31"/>
            <p:cNvSpPr>
              <a:spLocks noChangeShapeType="1"/>
            </p:cNvSpPr>
            <p:nvPr/>
          </p:nvSpPr>
          <p:spPr bwMode="auto">
            <a:xfrm flipV="1">
              <a:off x="2544" y="206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Line 32"/>
            <p:cNvSpPr>
              <a:spLocks noChangeShapeType="1"/>
            </p:cNvSpPr>
            <p:nvPr/>
          </p:nvSpPr>
          <p:spPr bwMode="auto">
            <a:xfrm>
              <a:off x="2496" y="2112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19" name="Text Box 33"/>
          <p:cNvSpPr txBox="1">
            <a:spLocks noChangeArrowheads="1"/>
          </p:cNvSpPr>
          <p:nvPr/>
        </p:nvSpPr>
        <p:spPr bwMode="auto">
          <a:xfrm>
            <a:off x="381000" y="4662487"/>
            <a:ext cx="731519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 ~ s</a:t>
            </a:r>
            <a:r>
              <a:rPr lang="en-US" b="1">
                <a:solidFill>
                  <a:srgbClr val="FF0000"/>
                </a:solidFill>
              </a:rPr>
              <a:t>tationary features with variable polarization downstream of core</a:t>
            </a:r>
          </a:p>
        </p:txBody>
      </p:sp>
      <p:sp>
        <p:nvSpPr>
          <p:cNvPr id="33823" name="Rectangle 37"/>
          <p:cNvSpPr>
            <a:spLocks noChangeArrowheads="1"/>
          </p:cNvSpPr>
          <p:nvPr/>
        </p:nvSpPr>
        <p:spPr bwMode="auto">
          <a:xfrm>
            <a:off x="5984080" y="3576327"/>
            <a:ext cx="3159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/>
              <a:t>         HD simulation (Gómez et al. 1997)</a:t>
            </a:r>
            <a:endParaRPr lang="en-US"/>
          </a:p>
        </p:txBody>
      </p:sp>
      <p:pic>
        <p:nvPicPr>
          <p:cNvPr id="38" name="Picture 7" descr="bllac_vlba11.jpg"/>
          <p:cNvPicPr>
            <a:picLocks noChangeAspect="1"/>
          </p:cNvPicPr>
          <p:nvPr/>
        </p:nvPicPr>
        <p:blipFill>
          <a:blip r:embed="rId4"/>
          <a:srcRect t="11205" b="11205"/>
          <a:stretch>
            <a:fillRect/>
          </a:stretch>
        </p:blipFill>
        <p:spPr bwMode="auto">
          <a:xfrm>
            <a:off x="1" y="5181600"/>
            <a:ext cx="7100454" cy="15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133600" y="5029200"/>
            <a:ext cx="1219200" cy="9125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3352800" y="5029200"/>
            <a:ext cx="152400" cy="10649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Text Box 34"/>
          <p:cNvSpPr txBox="1">
            <a:spLocks noChangeArrowheads="1"/>
          </p:cNvSpPr>
          <p:nvPr/>
        </p:nvSpPr>
        <p:spPr bwMode="auto">
          <a:xfrm>
            <a:off x="6446520" y="553212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  Core</a:t>
            </a: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H="1">
            <a:off x="381000" y="5738091"/>
            <a:ext cx="6248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446520" y="5181600"/>
            <a:ext cx="653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BL Lac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Turbulence in Blazar Jets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081087"/>
            <a:ext cx="9144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Cawthorne (2006, MNRAS), Cawthorne et al. (2013): “Core” seen on 43 GHz VLBA images has radial polarization pattern similar to that of turbulent plasma flowing through a standing, cone-shaped shock</a:t>
            </a:r>
          </a:p>
        </p:txBody>
      </p:sp>
      <p:pic>
        <p:nvPicPr>
          <p:cNvPr id="5" name="Picture 8" descr="map_1803"/>
          <p:cNvPicPr>
            <a:picLocks noChangeAspect="1" noChangeArrowheads="1"/>
          </p:cNvPicPr>
          <p:nvPr/>
        </p:nvPicPr>
        <p:blipFill>
          <a:blip r:embed="rId3"/>
          <a:srcRect l="12857" t="8000" r="32857" b="12000"/>
          <a:stretch>
            <a:fillRect/>
          </a:stretch>
        </p:blipFill>
        <p:spPr bwMode="auto">
          <a:xfrm>
            <a:off x="4831785" y="2423738"/>
            <a:ext cx="4150579" cy="4368466"/>
          </a:xfrm>
          <a:prstGeom prst="rect">
            <a:avLst/>
          </a:prstGeom>
          <a:noFill/>
        </p:spPr>
      </p:pic>
      <p:pic>
        <p:nvPicPr>
          <p:cNvPr id="9" name="Picture 8" descr="pmap005beam0450b.jpg"/>
          <p:cNvPicPr>
            <a:picLocks noChangeAspect="1"/>
          </p:cNvPicPr>
          <p:nvPr/>
        </p:nvPicPr>
        <p:blipFill>
          <a:blip r:embed="rId4"/>
          <a:srcRect t="12422" r="1522"/>
          <a:stretch>
            <a:fillRect/>
          </a:stretch>
        </p:blipFill>
        <p:spPr>
          <a:xfrm>
            <a:off x="0" y="2580227"/>
            <a:ext cx="4831785" cy="42119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67182"/>
            <a:ext cx="192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Simulation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03636"/>
            <a:ext cx="4687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   (Polarization sticks in center are erased to show periphery)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6909" y="2828636"/>
            <a:ext cx="2134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    (Jorstad et al.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29384</TotalTime>
  <Words>1941</Words>
  <Application>Microsoft Macintosh PowerPoint</Application>
  <PresentationFormat>On-screen Show (4:3)</PresentationFormat>
  <Paragraphs>197</Paragraphs>
  <Slides>22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Modeling Variability of Blazar Jets with a Turbulent Magnetic Field </vt:lpstr>
      <vt:lpstr>Slide 2</vt:lpstr>
      <vt:lpstr>Linear Polarization from Turbulent Cells with Random Field Directions</vt:lpstr>
      <vt:lpstr>Linear Polarization from a Helical Magnetic Field</vt:lpstr>
      <vt:lpstr>Variations in Linear Polarization: Evidence for a Disordered Magnetic Field Component: BL Lac</vt:lpstr>
      <vt:lpstr>Slide 6</vt:lpstr>
      <vt:lpstr>Where is the jet turbulent? Near the mm-wave “core” </vt:lpstr>
      <vt:lpstr>The “Core” of Blazar Jets</vt:lpstr>
      <vt:lpstr>Slide 9</vt:lpstr>
      <vt:lpstr>Proposed Blazar Model</vt:lpstr>
      <vt:lpstr>Turbulent Extreme Multi-zone (TEMZ) Model (Marscher 2014, ApJ)</vt:lpstr>
      <vt:lpstr>Slide 12</vt:lpstr>
      <vt:lpstr>Slide 13</vt:lpstr>
      <vt:lpstr>Slide 14</vt:lpstr>
      <vt:lpstr>Slide 15</vt:lpstr>
      <vt:lpstr>Power Spectra of Polarization Variations of Simulation</vt:lpstr>
      <vt:lpstr>Flux Variability of Blazars: Power-law Power Spectra</vt:lpstr>
      <vt:lpstr>Sample Correlations from Simulations</vt:lpstr>
      <vt:lpstr>Difference between EVPA &amp; Jet Direction vs. Degree of Pol.</vt:lpstr>
      <vt:lpstr>Slide 20</vt:lpstr>
      <vt:lpstr>Turbulence (or reconnection) Solution to Time-scales                          (see also Narayan &amp; Piran 2012)</vt:lpstr>
      <vt:lpstr>CONCLUSIONS</vt:lpstr>
    </vt:vector>
  </TitlesOfParts>
  <Company>Boston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Marscher</dc:creator>
  <cp:lastModifiedBy>Alan Marscher</cp:lastModifiedBy>
  <cp:revision>356</cp:revision>
  <dcterms:created xsi:type="dcterms:W3CDTF">2015-04-17T22:11:34Z</dcterms:created>
  <dcterms:modified xsi:type="dcterms:W3CDTF">2015-04-24T07:51:13Z</dcterms:modified>
</cp:coreProperties>
</file>