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573" r:id="rId2"/>
    <p:sldId id="258" r:id="rId3"/>
    <p:sldId id="471" r:id="rId4"/>
    <p:sldId id="481" r:id="rId5"/>
    <p:sldId id="472" r:id="rId6"/>
    <p:sldId id="482" r:id="rId7"/>
    <p:sldId id="474" r:id="rId8"/>
    <p:sldId id="483" r:id="rId9"/>
    <p:sldId id="466" r:id="rId10"/>
    <p:sldId id="488" r:id="rId11"/>
    <p:sldId id="496" r:id="rId12"/>
    <p:sldId id="495" r:id="rId13"/>
    <p:sldId id="524" r:id="rId14"/>
    <p:sldId id="526" r:id="rId15"/>
    <p:sldId id="513" r:id="rId16"/>
    <p:sldId id="517" r:id="rId17"/>
    <p:sldId id="522" r:id="rId18"/>
    <p:sldId id="527" r:id="rId19"/>
    <p:sldId id="528" r:id="rId20"/>
    <p:sldId id="521" r:id="rId21"/>
    <p:sldId id="489" r:id="rId22"/>
    <p:sldId id="468" r:id="rId23"/>
    <p:sldId id="583" r:id="rId24"/>
    <p:sldId id="576" r:id="rId25"/>
    <p:sldId id="475" r:id="rId26"/>
    <p:sldId id="568" r:id="rId27"/>
    <p:sldId id="569" r:id="rId28"/>
    <p:sldId id="561" r:id="rId29"/>
    <p:sldId id="578" r:id="rId30"/>
    <p:sldId id="579" r:id="rId31"/>
    <p:sldId id="580" r:id="rId32"/>
    <p:sldId id="581" r:id="rId33"/>
    <p:sldId id="570" r:id="rId34"/>
    <p:sldId id="553" r:id="rId35"/>
    <p:sldId id="571" r:id="rId36"/>
    <p:sldId id="508" r:id="rId37"/>
    <p:sldId id="502" r:id="rId38"/>
    <p:sldId id="575" r:id="rId39"/>
    <p:sldId id="565" r:id="rId40"/>
    <p:sldId id="572" r:id="rId41"/>
    <p:sldId id="554" r:id="rId42"/>
    <p:sldId id="547" r:id="rId43"/>
    <p:sldId id="556" r:id="rId44"/>
    <p:sldId id="529" r:id="rId45"/>
    <p:sldId id="515" r:id="rId46"/>
    <p:sldId id="577" r:id="rId47"/>
    <p:sldId id="523" r:id="rId48"/>
    <p:sldId id="485" r:id="rId49"/>
    <p:sldId id="486" r:id="rId50"/>
    <p:sldId id="490" r:id="rId51"/>
    <p:sldId id="467" r:id="rId52"/>
    <p:sldId id="536" r:id="rId53"/>
    <p:sldId id="567" r:id="rId54"/>
    <p:sldId id="501" r:id="rId55"/>
    <p:sldId id="498" r:id="rId56"/>
    <p:sldId id="530" r:id="rId57"/>
    <p:sldId id="574" r:id="rId58"/>
    <p:sldId id="452" r:id="rId59"/>
    <p:sldId id="500" r:id="rId60"/>
    <p:sldId id="484" r:id="rId61"/>
    <p:sldId id="491" r:id="rId62"/>
    <p:sldId id="492" r:id="rId63"/>
    <p:sldId id="582" r:id="rId64"/>
    <p:sldId id="520" r:id="rId6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6600"/>
    <a:srgbClr val="000099"/>
    <a:srgbClr val="99CCFF"/>
    <a:srgbClr val="8CC7EA"/>
    <a:srgbClr val="330099"/>
    <a:srgbClr val="EAEAEA"/>
    <a:srgbClr val="66CCFF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8819" autoAdjust="0"/>
    <p:restoredTop sz="90447" autoAdjust="0"/>
  </p:normalViewPr>
  <p:slideViewPr>
    <p:cSldViewPr snapToGrid="0" snapToObjects="1">
      <p:cViewPr varScale="1">
        <p:scale>
          <a:sx n="62" d="100"/>
          <a:sy n="62" d="100"/>
        </p:scale>
        <p:origin x="-198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1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-2712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290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89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64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Arial" panose="020B0604020202020204" pitchFamily="34" charset="0"/>
              </a:rPr>
              <a:t>Are pc-scale jet position angle changes reflected in the </a:t>
            </a:r>
            <a:r>
              <a:rPr lang="en-US" dirty="0" err="1" smtClean="0">
                <a:cs typeface="Arial" panose="020B0604020202020204" pitchFamily="34" charset="0"/>
              </a:rPr>
              <a:t>kpc</a:t>
            </a:r>
            <a:r>
              <a:rPr lang="en-US" dirty="0" smtClean="0">
                <a:cs typeface="Arial" panose="020B0604020202020204" pitchFamily="34" charset="0"/>
              </a:rPr>
              <a:t>-scale emission?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0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0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24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 axis is maximum linear pol.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ADCDE-DFDC-477C-9C1E-2A925C2D308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81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Unsampled</a:t>
            </a:r>
            <a:r>
              <a:rPr lang="en-US" dirty="0" smtClean="0"/>
              <a:t> regions</a:t>
            </a:r>
          </a:p>
          <a:p>
            <a:r>
              <a:rPr lang="en-US" dirty="0" smtClean="0"/>
              <a:t>Red</a:t>
            </a:r>
            <a:r>
              <a:rPr lang="en-US" baseline="0" dirty="0" smtClean="0"/>
              <a:t> aspect curve: gamma = 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ADCDE-DFDC-477C-9C1E-2A925C2D308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37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6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25% of BL Lacs, 10% of quasars  have SPS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6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2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22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6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ADCDE-DFDC-477C-9C1E-2A925C2D30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10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Only the most luminous jets can attain high Lorentz factors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7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Non-HSP </a:t>
            </a:r>
            <a:r>
              <a:rPr lang="en-US" dirty="0" err="1" smtClean="0"/>
              <a:t>TeV</a:t>
            </a:r>
            <a:r>
              <a:rPr lang="en-US" baseline="0" dirty="0" smtClean="0"/>
              <a:t> jets are among the fastest in their distance bins.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0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Krakow,  April 2015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737360" y="6492875"/>
            <a:ext cx="5730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 b="0">
                <a:latin typeface="+mj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424456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Krakow, April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>
                <a:latin typeface="+mj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623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37A49-0DD5-473B-8432-67AB79396D31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53BF-BE14-433F-A3B0-6DEA60C13F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1"/>
          <p:cNvSpPr txBox="1">
            <a:spLocks/>
          </p:cNvSpPr>
          <p:nvPr userDrawn="1"/>
        </p:nvSpPr>
        <p:spPr>
          <a:xfrm>
            <a:off x="589548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7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7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7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7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7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7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7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7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Krakow, </a:t>
            </a:r>
            <a:r>
              <a:rPr lang="en-US" baseline="0" dirty="0" smtClean="0"/>
              <a:t> April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4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9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Krakow,  April 2015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9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737360" y="6492875"/>
            <a:ext cx="5730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1" r:id="rId1"/>
    <p:sldLayoutId id="2147484618" r:id="rId2"/>
    <p:sldLayoutId id="2147484619" r:id="rId3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60.pn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blaza_000\Documents\colloq\1253-055.i.mpg" TargetMode="External"/><Relationship Id="rId1" Type="http://schemas.microsoft.com/office/2007/relationships/media" Target="file:///C:\Users\blaza_000\Documents\colloq\1253-055.i.mpg" TargetMode="Externa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astrogeo.org/rfc/" TargetMode="Externa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CC7EA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000" t="34814" r="11539" b="10485"/>
          <a:stretch/>
        </p:blipFill>
        <p:spPr>
          <a:xfrm>
            <a:off x="1333221" y="3147438"/>
            <a:ext cx="6665023" cy="3231527"/>
          </a:xfrm>
          <a:prstGeom prst="rect">
            <a:avLst/>
          </a:prstGeom>
          <a:effectLst>
            <a:glow rad="63500">
              <a:srgbClr val="99CCFF">
                <a:alpha val="40000"/>
              </a:srgbClr>
            </a:glow>
            <a:softEdge rad="63500"/>
          </a:effec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55071" y="1520787"/>
            <a:ext cx="6466901" cy="165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ts val="750"/>
              </a:spcBef>
              <a:spcAft>
                <a:spcPct val="0"/>
              </a:spcAft>
              <a:buClr>
                <a:srgbClr val="00FFCC"/>
              </a:buClr>
              <a:buFont typeface="Wingdings" pitchFamily="2" charset="2"/>
              <a:buNone/>
            </a:pPr>
            <a:r>
              <a:rPr lang="en-GB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sz="3200" dirty="0" smtClean="0">
                <a:solidFill>
                  <a:srgbClr val="000099"/>
                </a:solidFill>
              </a:rPr>
              <a:t>Matt Lister</a:t>
            </a:r>
          </a:p>
          <a:p>
            <a:pPr algn="ctr" eaLnBrk="1" fontAlgn="base" hangingPunct="1">
              <a:spcBef>
                <a:spcPts val="750"/>
              </a:spcBef>
              <a:spcAft>
                <a:spcPct val="0"/>
              </a:spcAft>
              <a:buClr>
                <a:srgbClr val="00FFCC"/>
              </a:buClr>
              <a:buFont typeface="Wingdings" pitchFamily="2" charset="2"/>
              <a:buNone/>
            </a:pPr>
            <a:r>
              <a:rPr lang="en-GB" sz="2400" dirty="0" smtClean="0">
                <a:solidFill>
                  <a:srgbClr val="000099"/>
                </a:solidFill>
              </a:rPr>
              <a:t>Dept. of Physics &amp; Astronomy</a:t>
            </a:r>
          </a:p>
          <a:p>
            <a:pPr algn="ctr" eaLnBrk="1" fontAlgn="base" hangingPunct="1">
              <a:spcBef>
                <a:spcPts val="750"/>
              </a:spcBef>
              <a:spcAft>
                <a:spcPct val="0"/>
              </a:spcAft>
              <a:buClr>
                <a:srgbClr val="00FFCC"/>
              </a:buClr>
              <a:buFont typeface="Wingdings" pitchFamily="2" charset="2"/>
              <a:buNone/>
            </a:pPr>
            <a:r>
              <a:rPr lang="en-GB" sz="2400" dirty="0" smtClean="0">
                <a:solidFill>
                  <a:srgbClr val="000099"/>
                </a:solidFill>
              </a:rPr>
              <a:t> Purdue University, USA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43546" y="223649"/>
            <a:ext cx="80317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C00000"/>
                </a:solidFill>
                <a:latin typeface="Gill Sans MT" panose="020B0502020104020203" pitchFamily="34" charset="0"/>
              </a:rPr>
              <a:t>Long Term Kinematic Behavior </a:t>
            </a:r>
            <a:r>
              <a:rPr lang="en-US" sz="40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of </a:t>
            </a:r>
            <a:r>
              <a:rPr lang="en-US" sz="4000" dirty="0">
                <a:solidFill>
                  <a:srgbClr val="C00000"/>
                </a:solidFill>
                <a:latin typeface="Gill Sans MT" panose="020B0502020104020203" pitchFamily="34" charset="0"/>
              </a:rPr>
              <a:t>Parsec Scale Blazar Jets</a:t>
            </a:r>
            <a:endParaRPr lang="en-US" sz="4400" dirty="0" smtClean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80482" y="3399896"/>
            <a:ext cx="1630496" cy="947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24549" y="5426999"/>
            <a:ext cx="1586429" cy="352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2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Apparent Inward Motions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28096"/>
            <a:ext cx="8229600" cy="29079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Statistics</a:t>
            </a:r>
            <a:r>
              <a:rPr lang="en-US" b="1" dirty="0"/>
              <a:t>:</a:t>
            </a:r>
          </a:p>
          <a:p>
            <a:pPr lvl="1"/>
            <a:r>
              <a:rPr lang="en-US" dirty="0" smtClean="0"/>
              <a:t>Rare: only 2</a:t>
            </a:r>
            <a:r>
              <a:rPr lang="en-US" dirty="0"/>
              <a:t>% of </a:t>
            </a:r>
            <a:r>
              <a:rPr lang="en-US" dirty="0" smtClean="0"/>
              <a:t>all moving features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een in only 10 of 200 jets  (6 of these are BL Lac jets)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Possible causes:</a:t>
            </a:r>
          </a:p>
          <a:p>
            <a:pPr lvl="1"/>
            <a:r>
              <a:rPr lang="en-US" dirty="0" smtClean="0"/>
              <a:t>Accelerated motion across the line of sight</a:t>
            </a:r>
          </a:p>
          <a:p>
            <a:pPr lvl="1"/>
            <a:r>
              <a:rPr lang="en-US" dirty="0" smtClean="0"/>
              <a:t>Inward pattern speed (e.g., reverse shock)</a:t>
            </a:r>
          </a:p>
          <a:p>
            <a:pPr lvl="1"/>
            <a:r>
              <a:rPr lang="en-US" dirty="0" smtClean="0"/>
              <a:t>Misidentification of true core feature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65" t="36985" r="26237" b="8450"/>
          <a:stretch/>
        </p:blipFill>
        <p:spPr>
          <a:xfrm>
            <a:off x="1038575" y="609600"/>
            <a:ext cx="6631858" cy="2895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941504" y="2555913"/>
            <a:ext cx="1983036" cy="683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029639" y="826265"/>
            <a:ext cx="1894901" cy="1366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8040" y="826265"/>
            <a:ext cx="889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1026" y="2715693"/>
            <a:ext cx="1372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1458+718</a:t>
            </a:r>
          </a:p>
        </p:txBody>
      </p:sp>
    </p:spTree>
    <p:extLst>
      <p:ext uri="{BB962C8B-B14F-4D97-AF65-F5344CB8AC3E}">
        <p14:creationId xmlns:p14="http://schemas.microsoft.com/office/powerpoint/2010/main" val="6586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129"/>
            <a:ext cx="8229600" cy="1143000"/>
          </a:xfrm>
        </p:spPr>
        <p:txBody>
          <a:bodyPr/>
          <a:lstStyle/>
          <a:p>
            <a:r>
              <a:rPr lang="en-US" dirty="0" smtClean="0"/>
              <a:t>Slow Pattern Speeds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35" y="1369546"/>
            <a:ext cx="3657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Defined as: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000" dirty="0" smtClean="0"/>
              <a:t> &lt; 20 </a:t>
            </a:r>
            <a:r>
              <a:rPr lang="en-US" sz="2000" dirty="0" smtClean="0">
                <a:sym typeface="Symbol" panose="05050102010706020507" pitchFamily="18" charset="2"/>
              </a:rPr>
              <a:t></a:t>
            </a:r>
            <a:r>
              <a:rPr lang="en-US" sz="2000" dirty="0" smtClean="0"/>
              <a:t>as/y ,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000" dirty="0" smtClean="0"/>
              <a:t> non-accelerating ,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000" dirty="0" smtClean="0"/>
              <a:t> &lt; 1/10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of max speed seen in the jet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400" dirty="0" smtClean="0"/>
              <a:t>Only 4% of all features</a:t>
            </a:r>
          </a:p>
          <a:p>
            <a:endParaRPr lang="en-US" sz="2400" dirty="0" smtClean="0"/>
          </a:p>
          <a:p>
            <a:r>
              <a:rPr lang="en-US" sz="2400" dirty="0" smtClean="0"/>
              <a:t>Found in 10% of quasar jets and 25% of BL Lacs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185" t="31842" r="11852" b="14166"/>
          <a:stretch/>
        </p:blipFill>
        <p:spPr>
          <a:xfrm>
            <a:off x="3824126" y="1063471"/>
            <a:ext cx="5235714" cy="2525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73" t="26263" r="26136" b="15150"/>
          <a:stretch/>
        </p:blipFill>
        <p:spPr>
          <a:xfrm>
            <a:off x="3829735" y="3632528"/>
            <a:ext cx="5153905" cy="2372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9988" y="5199797"/>
            <a:ext cx="80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M87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94532" y="2326202"/>
            <a:ext cx="1446095" cy="879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94532" y="1274285"/>
            <a:ext cx="1446095" cy="683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50080" y="4818770"/>
            <a:ext cx="2413428" cy="7811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36912" y="2763153"/>
            <a:ext cx="15198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2134+004</a:t>
            </a:r>
            <a:endParaRPr lang="en-US" sz="2000" baseline="-25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90033"/>
                </a:solidFill>
              </a:rPr>
              <a:t>Speed Dispersion Within the Jet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93" y="977208"/>
            <a:ext cx="3765645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>
                <a:solidFill>
                  <a:srgbClr val="330099"/>
                </a:solidFill>
              </a:rPr>
              <a:t>An AGN jet </a:t>
            </a:r>
            <a:r>
              <a:rPr lang="en-US" sz="2400" dirty="0">
                <a:solidFill>
                  <a:srgbClr val="330099"/>
                </a:solidFill>
              </a:rPr>
              <a:t>typically </a:t>
            </a:r>
            <a:r>
              <a:rPr lang="en-US" sz="2400" dirty="0" smtClean="0">
                <a:solidFill>
                  <a:srgbClr val="330099"/>
                </a:solidFill>
              </a:rPr>
              <a:t>contains </a:t>
            </a:r>
            <a:r>
              <a:rPr lang="en-US" sz="2400" dirty="0">
                <a:solidFill>
                  <a:srgbClr val="330099"/>
                </a:solidFill>
              </a:rPr>
              <a:t>features with a range of bulk Lorentz factor and/or pattern </a:t>
            </a:r>
            <a:r>
              <a:rPr lang="en-US" sz="2400" dirty="0" smtClean="0">
                <a:solidFill>
                  <a:srgbClr val="330099"/>
                </a:solidFill>
              </a:rPr>
              <a:t>speed</a:t>
            </a:r>
          </a:p>
          <a:p>
            <a:endParaRPr lang="en-US" sz="2400" dirty="0" smtClean="0"/>
          </a:p>
          <a:p>
            <a:r>
              <a:rPr lang="en-US" sz="2400" dirty="0" smtClean="0"/>
              <a:t>Characteristic median speed exists for each jet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95" t="12914" r="31967" b="15683"/>
          <a:stretch/>
        </p:blipFill>
        <p:spPr>
          <a:xfrm>
            <a:off x="3828538" y="1069642"/>
            <a:ext cx="5192140" cy="374139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01297" y="4854878"/>
            <a:ext cx="4790303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Normalized speed distribution within 12 jets each having at least 10 moving features.</a:t>
            </a:r>
          </a:p>
        </p:txBody>
      </p:sp>
    </p:spTree>
    <p:extLst>
      <p:ext uri="{BB962C8B-B14F-4D97-AF65-F5344CB8AC3E}">
        <p14:creationId xmlns:p14="http://schemas.microsoft.com/office/powerpoint/2010/main" val="8115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MOJAVE Jet Acceleration Study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468100"/>
            <a:ext cx="7956645" cy="419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Homan et al.  2015 (</a:t>
            </a:r>
            <a:r>
              <a:rPr lang="en-US" sz="3000" dirty="0" err="1" smtClean="0"/>
              <a:t>ApJ</a:t>
            </a:r>
            <a:r>
              <a:rPr lang="en-US" sz="3000" dirty="0" smtClean="0"/>
              <a:t> 798,134) analyzed 329 features in 95 blazar jets</a:t>
            </a:r>
          </a:p>
          <a:p>
            <a:endParaRPr lang="en-US" sz="3000" dirty="0" smtClean="0"/>
          </a:p>
          <a:p>
            <a:r>
              <a:rPr lang="en-US" sz="3000" dirty="0" smtClean="0"/>
              <a:t>All features had at least ten VLBA epochs.</a:t>
            </a:r>
          </a:p>
          <a:p>
            <a:endParaRPr lang="en-US" sz="3000" dirty="0" smtClean="0"/>
          </a:p>
          <a:p>
            <a:r>
              <a:rPr lang="en-US" sz="3000" dirty="0" smtClean="0"/>
              <a:t>Analyzed accelerations in directions || and </a:t>
            </a:r>
            <a:r>
              <a:rPr lang="en-US" sz="3000" dirty="0" smtClean="0">
                <a:sym typeface="Symbol"/>
              </a:rPr>
              <a:t> to apparent motion vector.</a:t>
            </a:r>
          </a:p>
          <a:p>
            <a:endParaRPr lang="en-US" sz="3000" dirty="0" smtClean="0">
              <a:sym typeface="Symbol"/>
            </a:endParaRPr>
          </a:p>
          <a:p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17507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86" name="Picture 2" descr="http://ej.iop.org/images/0004-637X/706/2/1253/Full/apj331158f11_l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88" y="37074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50774" r="49228" b="23579"/>
          <a:stretch/>
        </p:blipFill>
        <p:spPr bwMode="auto">
          <a:xfrm>
            <a:off x="0" y="693056"/>
            <a:ext cx="4457111" cy="208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7892" y="4413206"/>
            <a:ext cx="8686800" cy="17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No perpendicular acceleration is expected in cases of changes in speed along a straight trajectory.</a:t>
            </a:r>
          </a:p>
          <a:p>
            <a:endParaRPr lang="en-US" sz="3000" dirty="0" smtClean="0"/>
          </a:p>
          <a:p>
            <a:r>
              <a:rPr lang="en-US" sz="3000" dirty="0" smtClean="0"/>
              <a:t>If jet features are moving with constant speed on a curved trajectory, should expect to see accelerations both </a:t>
            </a:r>
            <a:r>
              <a:rPr lang="en-US" sz="3000" u="sng" dirty="0" smtClean="0"/>
              <a:t>parallel</a:t>
            </a:r>
            <a:r>
              <a:rPr lang="en-US" sz="3000" dirty="0" smtClean="0"/>
              <a:t> and </a:t>
            </a:r>
            <a:r>
              <a:rPr lang="en-US" sz="3000" u="sng" dirty="0" smtClean="0"/>
              <a:t>perpendicular</a:t>
            </a:r>
            <a:r>
              <a:rPr lang="en-US" sz="3000" dirty="0" smtClean="0"/>
              <a:t> to mean velocity vector.</a:t>
            </a:r>
          </a:p>
          <a:p>
            <a:endParaRPr lang="en-US" sz="3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962879" y="1963767"/>
            <a:ext cx="1937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 velocity vector</a:t>
            </a:r>
          </a:p>
        </p:txBody>
      </p:sp>
    </p:spTree>
    <p:extLst>
      <p:ext uri="{BB962C8B-B14F-4D97-AF65-F5344CB8AC3E}">
        <p14:creationId xmlns:p14="http://schemas.microsoft.com/office/powerpoint/2010/main" val="18287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2" y="274638"/>
            <a:ext cx="8229600" cy="1143000"/>
          </a:xfrm>
        </p:spPr>
        <p:txBody>
          <a:bodyPr/>
          <a:lstStyle/>
          <a:p>
            <a:r>
              <a:rPr lang="en-US" dirty="0" smtClean="0"/>
              <a:t>AGN Jets are Accelerating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3426" y="1229456"/>
            <a:ext cx="4609079" cy="479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75% of the jets studied have at least one accelerating feature.</a:t>
            </a:r>
          </a:p>
          <a:p>
            <a:endParaRPr lang="en-US" sz="3000" dirty="0" smtClean="0"/>
          </a:p>
          <a:p>
            <a:r>
              <a:rPr lang="en-US" sz="3000" dirty="0" smtClean="0"/>
              <a:t>Half of all the jet features show significant acceleration.</a:t>
            </a:r>
          </a:p>
          <a:p>
            <a:endParaRPr lang="en-US" sz="3000" dirty="0" smtClean="0"/>
          </a:p>
          <a:p>
            <a:r>
              <a:rPr lang="en-US" sz="3000" dirty="0" smtClean="0"/>
              <a:t>Parallel accelerations are of larger magnitude and more prevalent than perpendicular accelerations.</a:t>
            </a:r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/>
              <a:t>Results confirmed at 8 GHz </a:t>
            </a:r>
            <a:r>
              <a:rPr lang="en-US" sz="3000" dirty="0" smtClean="0"/>
              <a:t>in AGN sample of </a:t>
            </a:r>
            <a:r>
              <a:rPr lang="en-US" sz="3000" dirty="0" err="1"/>
              <a:t>Piner</a:t>
            </a:r>
            <a:r>
              <a:rPr lang="en-US" sz="3000" dirty="0"/>
              <a:t> et al. </a:t>
            </a:r>
            <a:r>
              <a:rPr lang="en-US" sz="3000" dirty="0" smtClean="0"/>
              <a:t>2012 </a:t>
            </a:r>
            <a:r>
              <a:rPr lang="en-US" sz="3000" dirty="0" err="1"/>
              <a:t>ApJ</a:t>
            </a:r>
            <a:r>
              <a:rPr lang="en-US" sz="3000"/>
              <a:t> </a:t>
            </a:r>
            <a:r>
              <a:rPr lang="en-US" sz="3000" smtClean="0"/>
              <a:t>758, 84</a:t>
            </a:r>
            <a:endParaRPr lang="en-US" sz="3000" dirty="0"/>
          </a:p>
          <a:p>
            <a:endParaRPr lang="en-US" sz="3000" dirty="0" smtClean="0"/>
          </a:p>
          <a:p>
            <a:endParaRPr lang="en-US" sz="2600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44142" r="46737" b="21528"/>
          <a:stretch/>
        </p:blipFill>
        <p:spPr bwMode="auto">
          <a:xfrm>
            <a:off x="5495639" y="3087660"/>
            <a:ext cx="3313994" cy="344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3" t="45927" r="25941" b="19933"/>
          <a:stretch/>
        </p:blipFill>
        <p:spPr bwMode="auto">
          <a:xfrm>
            <a:off x="5495639" y="74460"/>
            <a:ext cx="3400566" cy="34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6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773" y="274638"/>
            <a:ext cx="8523027" cy="1143000"/>
          </a:xfrm>
        </p:spPr>
        <p:txBody>
          <a:bodyPr/>
          <a:lstStyle/>
          <a:p>
            <a:r>
              <a:rPr lang="en-US" dirty="0" smtClean="0"/>
              <a:t>Evidence for changing Lorentz factors</a:t>
            </a:r>
            <a:endParaRPr lang="en-US" dirty="0"/>
          </a:p>
        </p:txBody>
      </p:sp>
      <p:pic>
        <p:nvPicPr>
          <p:cNvPr id="8194" name="Picture 2" descr="http://ej.iop.org/images/0004-637X/798/2/134/Full/apj505001f6_l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22" y="1000830"/>
            <a:ext cx="4217156" cy="528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8000" y="1070718"/>
            <a:ext cx="4322112" cy="52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 smtClean="0"/>
          </a:p>
          <a:p>
            <a:r>
              <a:rPr lang="en-US" sz="3000" dirty="0" smtClean="0"/>
              <a:t>Overall statistics show that observed accelerations cannot be solely due to bending</a:t>
            </a:r>
          </a:p>
          <a:p>
            <a:endParaRPr lang="en-US" sz="3000" dirty="0"/>
          </a:p>
          <a:p>
            <a:pPr lvl="1"/>
            <a:r>
              <a:rPr lang="en-US" sz="2900" dirty="0"/>
              <a:t>m</a:t>
            </a:r>
            <a:r>
              <a:rPr lang="en-US" sz="2900" dirty="0" smtClean="0"/>
              <a:t>ost </a:t>
            </a:r>
            <a:r>
              <a:rPr lang="en-US" sz="2900" dirty="0"/>
              <a:t>features have a </a:t>
            </a:r>
            <a:r>
              <a:rPr lang="en-US" sz="2900" b="1" dirty="0"/>
              <a:t>high</a:t>
            </a:r>
            <a:r>
              <a:rPr lang="en-US" sz="2900" dirty="0"/>
              <a:t> || /</a:t>
            </a:r>
            <a:r>
              <a:rPr lang="en-US" sz="2900" dirty="0">
                <a:sym typeface="Symbol"/>
              </a:rPr>
              <a:t>  </a:t>
            </a:r>
            <a:r>
              <a:rPr lang="en-US" sz="2900" dirty="0"/>
              <a:t>acceleration ratio.</a:t>
            </a:r>
          </a:p>
          <a:p>
            <a:endParaRPr lang="en-US" sz="3000" dirty="0" smtClean="0"/>
          </a:p>
          <a:p>
            <a:r>
              <a:rPr lang="en-US" sz="3000" dirty="0" smtClean="0"/>
              <a:t>Positive parallel accelerations are most common within 10 pc of the core</a:t>
            </a:r>
          </a:p>
          <a:p>
            <a:endParaRPr lang="en-US" sz="3000" dirty="0" smtClean="0"/>
          </a:p>
          <a:p>
            <a:r>
              <a:rPr lang="en-US" sz="3000" dirty="0"/>
              <a:t>Features tend to speed up near the core, and slow down at ~ 100 pc (</a:t>
            </a:r>
            <a:r>
              <a:rPr lang="en-US" sz="3000" dirty="0" err="1"/>
              <a:t>deprojected</a:t>
            </a:r>
            <a:r>
              <a:rPr lang="en-US" sz="3000" dirty="0"/>
              <a:t>) farther downstream.</a:t>
            </a:r>
            <a:endParaRPr lang="en-US" sz="2600" dirty="0"/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 smtClean="0">
                <a:solidFill>
                  <a:srgbClr val="C00000"/>
                </a:solidFill>
              </a:rPr>
              <a:t>Changes in Lorentz factor </a:t>
            </a:r>
            <a:r>
              <a:rPr lang="en-US" sz="3000" dirty="0" smtClean="0"/>
              <a:t>must be the primary cause of the observed accelerations.</a:t>
            </a:r>
          </a:p>
          <a:p>
            <a:endParaRPr lang="en-US" sz="3000" dirty="0"/>
          </a:p>
          <a:p>
            <a:endParaRPr lang="en-US" sz="3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018639" y="1173891"/>
            <a:ext cx="166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Outward a</a:t>
            </a:r>
            <a:r>
              <a:rPr lang="en-US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||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3319" y="2636107"/>
            <a:ext cx="151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Inward a</a:t>
            </a:r>
            <a:r>
              <a:rPr lang="en-US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||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11276" y="6104928"/>
            <a:ext cx="3780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Projected Distance [pc]</a:t>
            </a:r>
            <a:endParaRPr lang="en-US" sz="1800" baseline="-25000" dirty="0" smtClean="0"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6920" y="4777945"/>
            <a:ext cx="15198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Average a</a:t>
            </a:r>
            <a:r>
              <a:rPr lang="en-US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||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6289" y="3583620"/>
            <a:ext cx="3198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No measurable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accel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.</a:t>
            </a:r>
            <a:endParaRPr lang="en-US" baseline="-25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7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1664" y="151806"/>
            <a:ext cx="8229600" cy="1143000"/>
          </a:xfrm>
        </p:spPr>
        <p:txBody>
          <a:bodyPr/>
          <a:lstStyle/>
          <a:p>
            <a:r>
              <a:rPr lang="en-US" dirty="0" smtClean="0"/>
              <a:t>Rate of Jet Speed Changes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t="32308" r="3830" b="21537"/>
          <a:stretch/>
        </p:blipFill>
        <p:spPr bwMode="auto">
          <a:xfrm>
            <a:off x="968997" y="3558946"/>
            <a:ext cx="7942997" cy="286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20122" r="21715" b="10779"/>
          <a:stretch/>
        </p:blipFill>
        <p:spPr bwMode="auto">
          <a:xfrm>
            <a:off x="5062102" y="777925"/>
            <a:ext cx="3863540" cy="278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 bwMode="auto">
              <a:xfrm>
                <a:off x="136479" y="913684"/>
                <a:ext cx="4804016" cy="42080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10000"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FF0000"/>
                    </a:solidFill>
                  </a:rPr>
                  <a:t>Inner jet: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sz="2400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/>
                            <a:ea typeface="Cambria Math"/>
                          </a:rPr>
                          <m:t>Γ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  <a:ea typeface="Cambria Math"/>
                      </a:rPr>
                      <m:t> / </m:t>
                    </m:r>
                    <m:r>
                      <m:rPr>
                        <m:sty m:val="p"/>
                      </m:rPr>
                      <a:rPr lang="el-GR" sz="2400" b="0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sz="2400" dirty="0" smtClean="0"/>
                  <a:t>10</a:t>
                </a:r>
                <a:r>
                  <a:rPr lang="en-US" sz="2400" baseline="30000" dirty="0" smtClean="0"/>
                  <a:t>-3</a:t>
                </a:r>
                <a:r>
                  <a:rPr lang="en-US" sz="2400" dirty="0" smtClean="0"/>
                  <a:t> to 10</a:t>
                </a:r>
                <a:r>
                  <a:rPr lang="en-US" sz="2400" baseline="30000" dirty="0" smtClean="0"/>
                  <a:t>-2</a:t>
                </a:r>
                <a:r>
                  <a:rPr lang="en-US" sz="2400" dirty="0" smtClean="0"/>
                  <a:t>  per y </a:t>
                </a:r>
              </a:p>
              <a:p>
                <a:pPr marL="457200" lvl="1" indent="0">
                  <a:buNone/>
                </a:pPr>
                <a:r>
                  <a:rPr lang="en-US" sz="2400" dirty="0" smtClean="0"/>
                  <a:t>(rate is slower in the jet frame)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FF0000"/>
                    </a:solidFill>
                  </a:rPr>
                  <a:t> At &gt; 100 pc downstream:</a:t>
                </a:r>
                <a:endParaRPr lang="en-US" sz="24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sz="24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/>
                            <a:ea typeface="Cambria Math"/>
                          </a:rPr>
                          <m:t>Γ</m:t>
                        </m:r>
                      </m:e>
                    </m:acc>
                    <m:r>
                      <a:rPr lang="en-US" sz="2400" i="1">
                        <a:latin typeface="Cambria Math"/>
                        <a:ea typeface="Cambria Math"/>
                      </a:rPr>
                      <m:t> / </m:t>
                    </m:r>
                    <m:r>
                      <m:rPr>
                        <m:sty m:val="p"/>
                      </m:rPr>
                      <a:rPr lang="el-GR" sz="24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sz="2400" dirty="0" smtClean="0"/>
                  <a:t>-10</a:t>
                </a:r>
                <a:r>
                  <a:rPr lang="en-US" sz="2400" baseline="30000" dirty="0" smtClean="0"/>
                  <a:t>-3</a:t>
                </a:r>
                <a:r>
                  <a:rPr lang="en-US" sz="2400" dirty="0" smtClean="0"/>
                  <a:t> per y;  enough to completely decelerate the jet by ~100 </a:t>
                </a:r>
                <a:r>
                  <a:rPr lang="en-US" sz="2400" dirty="0" err="1" smtClean="0"/>
                  <a:t>kpc</a:t>
                </a:r>
                <a:r>
                  <a:rPr lang="en-US" sz="2400" dirty="0" smtClean="0"/>
                  <a:t>, but ISM density drops off</a:t>
                </a:r>
                <a:endParaRPr lang="en-US" sz="2400" dirty="0"/>
              </a:p>
              <a:p>
                <a:pPr marL="457200" lvl="1" indent="0">
                  <a:buNone/>
                </a:pPr>
                <a:endParaRPr lang="en-US" sz="2400" dirty="0" smtClean="0"/>
              </a:p>
              <a:p>
                <a:pPr marL="457200" lvl="1" indent="0">
                  <a:buNone/>
                </a:pPr>
                <a:r>
                  <a:rPr lang="en-US" sz="2400" dirty="0"/>
                  <a:t>	</a:t>
                </a:r>
                <a:endParaRPr lang="en-US" sz="2400" dirty="0" smtClean="0"/>
              </a:p>
              <a:p>
                <a:pPr marL="457200" lvl="1" indent="0">
                  <a:buNone/>
                </a:pPr>
                <a:endParaRPr lang="en-US" sz="2400" dirty="0" smtClean="0"/>
              </a:p>
              <a:p>
                <a:pPr marL="457200" lvl="1" indent="0">
                  <a:buNone/>
                </a:pPr>
                <a:r>
                  <a:rPr lang="en-US" sz="2400" dirty="0"/>
                  <a:t>	</a:t>
                </a:r>
                <a:endParaRPr lang="en-US" dirty="0"/>
              </a:p>
              <a:p>
                <a:endParaRPr lang="en-US" sz="3000" dirty="0" smtClean="0"/>
              </a:p>
              <a:p>
                <a:endParaRPr lang="en-US" sz="3000" dirty="0" smtClean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79" y="913684"/>
                <a:ext cx="4804016" cy="4208022"/>
              </a:xfrm>
              <a:prstGeom prst="rect">
                <a:avLst/>
              </a:prstGeom>
              <a:blipFill rotWithShape="1">
                <a:blip r:embed="rId5"/>
                <a:stretch>
                  <a:fillRect l="-1523" t="-15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513695" y="3780428"/>
            <a:ext cx="11600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Cygnus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13695" y="913684"/>
            <a:ext cx="1480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BL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Lacertae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6226" y="3732773"/>
            <a:ext cx="13613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1928+738</a:t>
            </a:r>
          </a:p>
        </p:txBody>
      </p:sp>
    </p:spTree>
    <p:extLst>
      <p:ext uri="{BB962C8B-B14F-4D97-AF65-F5344CB8AC3E}">
        <p14:creationId xmlns:p14="http://schemas.microsoft.com/office/powerpoint/2010/main" val="13748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Motions</a:t>
            </a:r>
            <a:endParaRPr lang="en-US" dirty="0"/>
          </a:p>
        </p:txBody>
      </p:sp>
      <p:grpSp>
        <p:nvGrpSpPr>
          <p:cNvPr id="18432" name="Group 18431"/>
          <p:cNvGrpSpPr/>
          <p:nvPr/>
        </p:nvGrpSpPr>
        <p:grpSpPr>
          <a:xfrm>
            <a:off x="4684003" y="695007"/>
            <a:ext cx="4230806" cy="3391533"/>
            <a:chOff x="4612943" y="1303297"/>
            <a:chExt cx="4230806" cy="3391533"/>
          </a:xfrm>
        </p:grpSpPr>
        <p:pic>
          <p:nvPicPr>
            <p:cNvPr id="18434" name="Picture 2" descr="http://www.cv.nrao.edu/2cmVLBA/data/0827+243/2005_01_06/0827+243.u.2005_01_06.icn_color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5" t="20826" r="17223" b="43629"/>
            <a:stretch/>
          </p:blipFill>
          <p:spPr bwMode="auto">
            <a:xfrm>
              <a:off x="4612943" y="1303297"/>
              <a:ext cx="4230806" cy="3391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4877945" y="1998583"/>
              <a:ext cx="3277734" cy="2243808"/>
              <a:chOff x="4877945" y="1998583"/>
              <a:chExt cx="3277734" cy="224380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>
                <a:off x="5524522" y="2390774"/>
                <a:ext cx="1864556" cy="1083546"/>
              </a:xfrm>
              <a:prstGeom prst="straightConnector1">
                <a:avLst/>
              </a:prstGeom>
              <a:ln>
                <a:solidFill>
                  <a:srgbClr val="8CC7EA"/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>
                <a:off x="6209731" y="2390774"/>
                <a:ext cx="1179351" cy="202301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877945" y="1998583"/>
                <a:ext cx="17344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rgbClr val="FFFF00"/>
                    </a:solidFill>
                    <a:latin typeface="Gill Sans MT" pitchFamily="34" charset="0"/>
                    <a:cs typeface="Gill Sans" pitchFamily="17" charset="0"/>
                  </a:rPr>
                  <a:t>Proper motion vector direction (</a:t>
                </a:r>
                <a:r>
                  <a:rPr lang="en-US" sz="2000" dirty="0" smtClean="0">
                    <a:solidFill>
                      <a:srgbClr val="FFFF00"/>
                    </a:solidFill>
                    <a:latin typeface="Gill Sans MT" pitchFamily="34" charset="0"/>
                    <a:cs typeface="Gill Sans" pitchFamily="17" charset="0"/>
                    <a:sym typeface="Symbol"/>
                  </a:rPr>
                  <a:t>)</a:t>
                </a:r>
                <a:endParaRPr lang="en-US" sz="2000" dirty="0" smtClean="0">
                  <a:solidFill>
                    <a:srgbClr val="FFFF00"/>
                  </a:solidFill>
                  <a:latin typeface="Gill Sans MT" pitchFamily="34" charset="0"/>
                  <a:cs typeface="Gill Sans" pitchFamily="17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069016" y="3534505"/>
                <a:ext cx="30866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rgbClr val="8CC7EA"/>
                    </a:solidFill>
                    <a:latin typeface="Gill Sans MT" pitchFamily="34" charset="0"/>
                    <a:cs typeface="Gill Sans" pitchFamily="17" charset="0"/>
                  </a:rPr>
                  <a:t>Mean position angle of the jet feature over time  (&lt;</a:t>
                </a:r>
                <a:r>
                  <a:rPr lang="en-US" sz="2000" dirty="0" smtClean="0">
                    <a:solidFill>
                      <a:srgbClr val="8CC7EA"/>
                    </a:solidFill>
                    <a:latin typeface="Gill Sans MT" pitchFamily="34" charset="0"/>
                    <a:cs typeface="Gill Sans" pitchFamily="17" charset="0"/>
                    <a:sym typeface="Symbol"/>
                  </a:rPr>
                  <a:t>&gt;)</a:t>
                </a:r>
                <a:endParaRPr lang="en-US" sz="2000" dirty="0" smtClean="0">
                  <a:solidFill>
                    <a:srgbClr val="8CC7EA"/>
                  </a:solidFill>
                  <a:latin typeface="Gill Sans MT" pitchFamily="34" charset="0"/>
                  <a:cs typeface="Gill Sans" pitchFamily="17" charset="0"/>
                </a:endParaRPr>
              </a:p>
            </p:txBody>
          </p:sp>
        </p:grpSp>
      </p:grp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283191" y="1080804"/>
            <a:ext cx="3800901" cy="396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A jet feature is </a:t>
            </a:r>
            <a:r>
              <a:rPr lang="en-US" sz="3000" b="1" dirty="0" smtClean="0"/>
              <a:t>non-radial</a:t>
            </a:r>
            <a:r>
              <a:rPr lang="en-US" sz="3000" dirty="0" smtClean="0"/>
              <a:t> if its proper motion doesn’t point back to the jet core</a:t>
            </a:r>
            <a:r>
              <a:rPr lang="en-US" sz="3000" dirty="0"/>
              <a:t>.</a:t>
            </a:r>
            <a:endParaRPr lang="en-US" sz="2600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sp>
        <p:nvSpPr>
          <p:cNvPr id="18433" name="TextBox 18432"/>
          <p:cNvSpPr txBox="1"/>
          <p:nvPr/>
        </p:nvSpPr>
        <p:spPr>
          <a:xfrm>
            <a:off x="8248659" y="1217583"/>
            <a:ext cx="159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Core</a:t>
            </a:r>
          </a:p>
        </p:txBody>
      </p:sp>
      <p:pic>
        <p:nvPicPr>
          <p:cNvPr id="37" name="Picture 2" descr="http://ej.iop.org/images/0004-637X/798/2/134/Full/apj505001f2_l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2" y="3280158"/>
            <a:ext cx="4007448" cy="289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4575966" y="4259450"/>
            <a:ext cx="4376968" cy="396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Half of all the jet features are non-radial.</a:t>
            </a:r>
          </a:p>
          <a:p>
            <a:r>
              <a:rPr lang="en-US" sz="3000" dirty="0" smtClean="0"/>
              <a:t>Many trajectories are highly curved on the sky.</a:t>
            </a:r>
            <a:endParaRPr lang="en-US" sz="2600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25246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1276" y="83571"/>
            <a:ext cx="846105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MOJAVE Time Lapse: 20 </a:t>
            </a:r>
            <a:r>
              <a:rPr lang="en-US" sz="2400" dirty="0" err="1" smtClean="0">
                <a:solidFill>
                  <a:schemeClr val="bg1"/>
                </a:solidFill>
              </a:rPr>
              <a:t>yr</a:t>
            </a:r>
            <a:r>
              <a:rPr lang="en-US" sz="2400" dirty="0" smtClean="0">
                <a:solidFill>
                  <a:schemeClr val="bg1"/>
                </a:solidFill>
              </a:rPr>
              <a:t> of Quasar 0738+313 at z = 0.6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0738+313.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0" y="605485"/>
            <a:ext cx="7045926" cy="563674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52734" y="1915293"/>
            <a:ext cx="0" cy="3534032"/>
          </a:xfrm>
          <a:prstGeom prst="straightConnector1">
            <a:avLst/>
          </a:prstGeom>
          <a:ln w="53975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6119" y="2965616"/>
            <a:ext cx="679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50 pc</a:t>
            </a:r>
          </a:p>
        </p:txBody>
      </p:sp>
    </p:spTree>
    <p:extLst>
      <p:ext uri="{BB962C8B-B14F-4D97-AF65-F5344CB8AC3E}">
        <p14:creationId xmlns:p14="http://schemas.microsoft.com/office/powerpoint/2010/main" val="276991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 April 2015</a:t>
            </a:r>
            <a:endParaRPr lang="en-US" dirty="0"/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</a:t>
            </a:fld>
            <a:endParaRPr lang="en-US">
              <a:latin typeface="Gill Sans" pitchFamily="17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8978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698500" y="1632780"/>
            <a:ext cx="7642311" cy="4525962"/>
          </a:xfrm>
        </p:spPr>
        <p:txBody>
          <a:bodyPr/>
          <a:lstStyle/>
          <a:p>
            <a:r>
              <a:rPr lang="en-US" sz="2800" dirty="0" smtClean="0"/>
              <a:t>Time domain studies of AGN jets with the MOJAVE VLBA survey</a:t>
            </a:r>
          </a:p>
          <a:p>
            <a:endParaRPr lang="en-US" sz="2800" dirty="0" smtClean="0"/>
          </a:p>
          <a:p>
            <a:r>
              <a:rPr lang="en-US" sz="2800" dirty="0" smtClean="0"/>
              <a:t>Statistical trends and implications for </a:t>
            </a:r>
            <a:r>
              <a:rPr lang="en-US" sz="2800" dirty="0" err="1" smtClean="0"/>
              <a:t>TeV</a:t>
            </a:r>
            <a:r>
              <a:rPr lang="en-US" sz="2800" dirty="0" smtClean="0"/>
              <a:t> </a:t>
            </a:r>
            <a:r>
              <a:rPr lang="en-US" sz="2800" dirty="0" err="1" smtClean="0"/>
              <a:t>blazars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err="1" smtClean="0"/>
              <a:t>Kpc</a:t>
            </a:r>
            <a:r>
              <a:rPr lang="en-US" sz="2800" dirty="0" smtClean="0"/>
              <a:t>-scale radio structure of blazar jets</a:t>
            </a:r>
          </a:p>
          <a:p>
            <a:pPr marL="0" indent="0">
              <a:buNone/>
            </a:pPr>
            <a:endParaRPr lang="en-US" sz="28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Jet Collimation</a:t>
            </a:r>
            <a:endParaRPr lang="en-US" dirty="0"/>
          </a:p>
        </p:txBody>
      </p:sp>
      <p:pic>
        <p:nvPicPr>
          <p:cNvPr id="12290" name="Picture 2" descr="http://ej.iop.org/images/0004-637X/798/2/134/Full/apj505001f10_l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99" y="274638"/>
            <a:ext cx="3894211" cy="611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9309" y="1227583"/>
            <a:ext cx="4271749" cy="420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Proper motion vector directions within ~50 pc (</a:t>
            </a:r>
            <a:r>
              <a:rPr lang="en-US" sz="2400" dirty="0" err="1" smtClean="0"/>
              <a:t>deprojected</a:t>
            </a:r>
            <a:r>
              <a:rPr lang="en-US" sz="2400" dirty="0" smtClean="0"/>
              <a:t>) of jet core indicate collimation.</a:t>
            </a:r>
          </a:p>
          <a:p>
            <a:endParaRPr lang="en-US" sz="2400" dirty="0" smtClean="0"/>
          </a:p>
          <a:p>
            <a:r>
              <a:rPr lang="en-US" sz="2400" dirty="0" smtClean="0"/>
              <a:t>No apparent collimation seen further out. (Major exception:  3C 279 in 1999 ; Homan et al.  2003)</a:t>
            </a:r>
            <a:endParaRPr lang="en-US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7843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Jet Orientation Variations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338150"/>
            <a:ext cx="42672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Analyzed </a:t>
            </a:r>
            <a:r>
              <a:rPr lang="en-US" dirty="0">
                <a:solidFill>
                  <a:srgbClr val="000099"/>
                </a:solidFill>
                <a:latin typeface="Gill Sans MT" pitchFamily="34" charset="0"/>
              </a:rPr>
              <a:t>60 jets with 12-15 years of VLBA 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coverage</a:t>
            </a:r>
          </a:p>
          <a:p>
            <a:pPr marL="0" indent="0">
              <a:buNone/>
            </a:pPr>
            <a:endParaRPr lang="en-US" dirty="0">
              <a:solidFill>
                <a:srgbClr val="000099"/>
              </a:solidFill>
              <a:latin typeface="Gill Sans MT" pitchFamily="34" charset="0"/>
            </a:endParaRPr>
          </a:p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Half show significant changes in inner jet position angle, up to several degrees/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yr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 ;  possible sinusoidal variations; large jumps also occur</a:t>
            </a:r>
          </a:p>
          <a:p>
            <a:endParaRPr lang="en-US" dirty="0">
              <a:solidFill>
                <a:srgbClr val="000099"/>
              </a:solidFill>
              <a:latin typeface="Gill Sans MT" pitchFamily="34" charset="0"/>
            </a:endParaRPr>
          </a:p>
          <a:p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Jets of weak-lined blazars (BL Lacs) typically show smaller variations than quasars</a:t>
            </a:r>
            <a:endParaRPr lang="en-US" dirty="0">
              <a:solidFill>
                <a:srgbClr val="000099"/>
              </a:solidFill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833" t="21141" r="45000" b="7748"/>
          <a:stretch/>
        </p:blipFill>
        <p:spPr>
          <a:xfrm>
            <a:off x="4495800" y="1338150"/>
            <a:ext cx="4509503" cy="4605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8478" y="5943600"/>
            <a:ext cx="4339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Lister et al. 2013, AJ 146, 120</a:t>
            </a:r>
          </a:p>
        </p:txBody>
      </p:sp>
    </p:spTree>
    <p:extLst>
      <p:ext uri="{BB962C8B-B14F-4D97-AF65-F5344CB8AC3E}">
        <p14:creationId xmlns:p14="http://schemas.microsoft.com/office/powerpoint/2010/main" val="14758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2667" y="4626591"/>
            <a:ext cx="8241904" cy="173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cs typeface="Arial" panose="020B0604020202020204" pitchFamily="34" charset="0"/>
              </a:rPr>
              <a:t>Newly ejected jet features move out on successively different trajectories</a:t>
            </a:r>
          </a:p>
          <a:p>
            <a:r>
              <a:rPr lang="en-US" sz="2400" dirty="0" smtClean="0">
                <a:cs typeface="Arial" panose="020B0604020202020204" pitchFamily="34" charset="0"/>
              </a:rPr>
              <a:t>At any given time, typically only a portion of the full (conical) outflow is energized/visible in a  VLBA image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t="11408" r="2719" b="2616"/>
          <a:stretch/>
        </p:blipFill>
        <p:spPr bwMode="auto">
          <a:xfrm>
            <a:off x="993349" y="1153109"/>
            <a:ext cx="3350722" cy="32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5928" r="3378" b="1675"/>
          <a:stretch>
            <a:fillRect/>
          </a:stretch>
        </p:blipFill>
        <p:spPr bwMode="auto">
          <a:xfrm>
            <a:off x="4698592" y="1182542"/>
            <a:ext cx="3292171" cy="32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355309" y="3695443"/>
            <a:ext cx="3306122" cy="72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2113" indent="-293688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4143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4143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4143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4143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sz="1600" b="0" dirty="0" smtClean="0">
                <a:solidFill>
                  <a:srgbClr val="000000"/>
                </a:solidFill>
              </a:rPr>
              <a:t>Stacked image: 1995-2009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92470" y="3770190"/>
            <a:ext cx="3306122" cy="72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2113" indent="-293688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4143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4143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4143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4143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sz="1600" b="0" dirty="0" smtClean="0">
                <a:solidFill>
                  <a:srgbClr val="000000"/>
                </a:solidFill>
              </a:rPr>
              <a:t>Quasar jet image: 2009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1582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dirty="0" smtClean="0"/>
              <a:t>Energized Jet Channels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42783" y="2746357"/>
            <a:ext cx="13586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42783" y="1653436"/>
            <a:ext cx="895179" cy="1092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0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0" y="0"/>
            <a:ext cx="8030570" cy="64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410" y="2654583"/>
            <a:ext cx="8229600" cy="1143000"/>
          </a:xfrm>
        </p:spPr>
        <p:txBody>
          <a:bodyPr/>
          <a:lstStyle/>
          <a:p>
            <a:r>
              <a:rPr lang="en-US" dirty="0" smtClean="0"/>
              <a:t>Statistical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hysics.purdue.edu/~mlister/betal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5" y="623883"/>
            <a:ext cx="7581335" cy="565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01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dirty="0" smtClean="0"/>
              <a:t>Jet Speed vs. 15 GHz Luminosity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25019" y="4555887"/>
                <a:ext cx="181492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  <a:cs typeface="Gill Sans" pitchFamily="17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  <a:cs typeface="Gill Sans" pitchFamily="17" charset="0"/>
                        </a:rPr>
                        <m:t>=50</m:t>
                      </m:r>
                    </m:oMath>
                  </m:oMathPara>
                </a14:m>
                <a:endParaRPr lang="en-US" sz="2000" b="0" dirty="0" smtClean="0">
                  <a:solidFill>
                    <a:srgbClr val="000099"/>
                  </a:solidFill>
                  <a:latin typeface="Gill Sans MT" pitchFamily="34" charset="0"/>
                  <a:ea typeface="Cambria Math"/>
                  <a:cs typeface="Gill Sans" pitchFamily="17" charset="0"/>
                </a:endParaRP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L</a:t>
                </a:r>
                <a:r>
                  <a:rPr lang="en-US" sz="2000" baseline="-25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i</a:t>
                </a: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= 3 x 10</a:t>
                </a:r>
                <a:r>
                  <a:rPr lang="en-US" sz="2000" baseline="30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24 </a:t>
                </a: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W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019" y="4555887"/>
                <a:ext cx="1814920" cy="769441"/>
              </a:xfrm>
              <a:prstGeom prst="rect">
                <a:avLst/>
              </a:prstGeom>
              <a:blipFill rotWithShape="1">
                <a:blip r:embed="rId4"/>
                <a:stretch>
                  <a:fillRect l="-3356" r="-3020" b="-12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 rot="19693751">
            <a:off x="3356976" y="939453"/>
            <a:ext cx="250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150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mJy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3 mas/y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986" y="6006162"/>
            <a:ext cx="8704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Only the most luminous jets can attain high Lorentz factors</a:t>
            </a:r>
          </a:p>
        </p:txBody>
      </p:sp>
    </p:spTree>
    <p:extLst>
      <p:ext uri="{BB962C8B-B14F-4D97-AF65-F5344CB8AC3E}">
        <p14:creationId xmlns:p14="http://schemas.microsoft.com/office/powerpoint/2010/main" val="22536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1772" y="670404"/>
            <a:ext cx="7726428" cy="5767974"/>
            <a:chOff x="731772" y="758086"/>
            <a:chExt cx="7200900" cy="5238750"/>
          </a:xfrm>
        </p:grpSpPr>
        <p:pic>
          <p:nvPicPr>
            <p:cNvPr id="3074" name="Picture 2" descr="http://www.physics.purdue.edu/~mlister/betalumdistTEV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72" y="758086"/>
              <a:ext cx="7200900" cy="523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 rot="18946576">
              <a:off x="3124910" y="2640697"/>
              <a:ext cx="3058326" cy="1888539"/>
            </a:xfrm>
            <a:prstGeom prst="ellipse">
              <a:avLst/>
            </a:prstGeom>
            <a:solidFill>
              <a:schemeClr val="accent1">
                <a:alpha val="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Speed vs. Cosmic Distance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6275" y="2818355"/>
            <a:ext cx="184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Two kinds of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TeV</a:t>
            </a: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AGN</a:t>
            </a:r>
          </a:p>
        </p:txBody>
      </p:sp>
      <p:sp>
        <p:nvSpPr>
          <p:cNvPr id="9" name="Oval 8"/>
          <p:cNvSpPr/>
          <p:nvPr/>
        </p:nvSpPr>
        <p:spPr>
          <a:xfrm>
            <a:off x="1729942" y="5037906"/>
            <a:ext cx="4016668" cy="679300"/>
          </a:xfrm>
          <a:prstGeom prst="ellipse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0730" y="781562"/>
            <a:ext cx="8107470" cy="5647678"/>
            <a:chOff x="338204" y="250521"/>
            <a:chExt cx="8766098" cy="6237198"/>
          </a:xfrm>
        </p:grpSpPr>
        <p:pic>
          <p:nvPicPr>
            <p:cNvPr id="2050" name="Picture 2" descr="http://www.physics.purdue.edu/~mlister/lumlumdis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04" y="250521"/>
              <a:ext cx="8766098" cy="6237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505205" y="3156559"/>
              <a:ext cx="1033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6600"/>
                  </a:solidFill>
                  <a:latin typeface="Gill Sans MT" pitchFamily="34" charset="0"/>
                  <a:cs typeface="Gill Sans" pitchFamily="17" charset="0"/>
                </a:rPr>
                <a:t>3C 84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04762" y="2108651"/>
              <a:ext cx="1033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latin typeface="Gill Sans MT" pitchFamily="34" charset="0"/>
                  <a:cs typeface="Gill Sans" pitchFamily="17" charset="0"/>
                </a:rPr>
                <a:t>3C 273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25633" y="1083605"/>
              <a:ext cx="1033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latin typeface="Gill Sans MT" pitchFamily="34" charset="0"/>
                  <a:cs typeface="Gill Sans" pitchFamily="17" charset="0"/>
                </a:rPr>
                <a:t>3C 279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21071" y="4899765"/>
              <a:ext cx="1033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IC 310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71808" y="5071481"/>
              <a:ext cx="15500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6600"/>
                  </a:solidFill>
                  <a:latin typeface="Gill Sans MT" pitchFamily="34" charset="0"/>
                  <a:cs typeface="Gill Sans" pitchFamily="17" charset="0"/>
                </a:rPr>
                <a:t>NGC 1052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71392" y="4575474"/>
              <a:ext cx="15500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6600"/>
                  </a:solidFill>
                  <a:latin typeface="Gill Sans MT" pitchFamily="34" charset="0"/>
                  <a:cs typeface="Gill Sans" pitchFamily="17" charset="0"/>
                </a:rPr>
                <a:t>M87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2996" y="1172873"/>
            <a:ext cx="3369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HSP AGN lie at faint end of blazar radio luminosity function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3047" y="274638"/>
            <a:ext cx="8423753" cy="1143000"/>
          </a:xfrm>
        </p:spPr>
        <p:txBody>
          <a:bodyPr/>
          <a:lstStyle/>
          <a:p>
            <a:r>
              <a:rPr lang="en-US" dirty="0" smtClean="0"/>
              <a:t>Radio Jet Luminosity vs. Cosmic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521" y="274638"/>
            <a:ext cx="8436279" cy="1143000"/>
          </a:xfrm>
        </p:spPr>
        <p:txBody>
          <a:bodyPr/>
          <a:lstStyle/>
          <a:p>
            <a:r>
              <a:rPr lang="en-US" dirty="0" smtClean="0"/>
              <a:t>Jet Speed vs. Synchrotron </a:t>
            </a:r>
            <a:r>
              <a:rPr lang="en-US" dirty="0"/>
              <a:t>P</a:t>
            </a:r>
            <a:r>
              <a:rPr lang="en-US" dirty="0" smtClean="0"/>
              <a:t>eak </a:t>
            </a:r>
            <a:r>
              <a:rPr lang="en-US" dirty="0"/>
              <a:t>F</a:t>
            </a:r>
            <a:r>
              <a:rPr lang="en-US" dirty="0" smtClean="0"/>
              <a:t>requency</a:t>
            </a:r>
            <a:endParaRPr lang="en-US" dirty="0"/>
          </a:p>
        </p:txBody>
      </p:sp>
      <p:pic>
        <p:nvPicPr>
          <p:cNvPr id="4098" name="Picture 2" descr="http://www.physics.purdue.edu/~mlister/betalumnupea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3" y="814192"/>
            <a:ext cx="7648970" cy="556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8771" y="2974554"/>
            <a:ext cx="222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More AGN speed data yet to come</a:t>
            </a:r>
          </a:p>
        </p:txBody>
      </p:sp>
    </p:spTree>
    <p:extLst>
      <p:ext uri="{BB962C8B-B14F-4D97-AF65-F5344CB8AC3E}">
        <p14:creationId xmlns:p14="http://schemas.microsoft.com/office/powerpoint/2010/main" val="338969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HSP Doppler </a:t>
            </a:r>
            <a:r>
              <a:rPr lang="en-US" dirty="0"/>
              <a:t>Beaming </a:t>
            </a:r>
            <a:r>
              <a:rPr lang="en-US" dirty="0" smtClean="0"/>
              <a:t>Crisis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7698" y="1074737"/>
            <a:ext cx="35321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cs typeface="Arial" panose="020B0604020202020204" pitchFamily="34" charset="0"/>
              </a:rPr>
              <a:t>Extreme variability of </a:t>
            </a:r>
            <a:r>
              <a:rPr lang="en-US" sz="2600" dirty="0" err="1" smtClean="0">
                <a:cs typeface="Arial" panose="020B0604020202020204" pitchFamily="34" charset="0"/>
              </a:rPr>
              <a:t>TeV</a:t>
            </a:r>
            <a:r>
              <a:rPr lang="en-US" sz="2600" dirty="0" smtClean="0">
                <a:cs typeface="Arial" panose="020B0604020202020204" pitchFamily="34" charset="0"/>
              </a:rPr>
              <a:t> Ɣ-rays imply very small emission regions</a:t>
            </a:r>
          </a:p>
          <a:p>
            <a:endParaRPr lang="en-US" sz="2600" dirty="0" smtClean="0">
              <a:cs typeface="Arial" panose="020B0604020202020204" pitchFamily="34" charset="0"/>
            </a:endParaRPr>
          </a:p>
          <a:p>
            <a:r>
              <a:rPr lang="en-US" sz="2600" dirty="0" smtClean="0">
                <a:cs typeface="Arial" panose="020B0604020202020204" pitchFamily="34" charset="0"/>
              </a:rPr>
              <a:t>Ɣ-rays suffer huge pair losses unless HSP jets have very high beaming factors</a:t>
            </a:r>
          </a:p>
          <a:p>
            <a:endParaRPr lang="en-US" sz="2800" dirty="0" smtClean="0"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936305" y="916435"/>
            <a:ext cx="4962525" cy="2803795"/>
            <a:chOff x="3886200" y="472805"/>
            <a:chExt cx="4962525" cy="2803795"/>
          </a:xfrm>
        </p:grpSpPr>
        <p:pic>
          <p:nvPicPr>
            <p:cNvPr id="8" name="Picture 2" descr="http://galaxy.astro.uni.torun.pl/%7Ekat/PKS2155_rapid_variabilit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472805"/>
              <a:ext cx="4962525" cy="2803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4960307" y="2267211"/>
              <a:ext cx="1678488" cy="0"/>
            </a:xfrm>
            <a:prstGeom prst="straightConnector1">
              <a:avLst/>
            </a:prstGeom>
            <a:ln w="349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398718" y="1899754"/>
              <a:ext cx="1515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40 min.</a:t>
              </a:r>
              <a:endParaRPr lang="en-US" sz="2000" dirty="0"/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257698" y="4326829"/>
            <a:ext cx="8641132" cy="1712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Possible explanations: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Fast spine / slow sheath structure (e.g., </a:t>
            </a:r>
            <a:r>
              <a:rPr lang="en-US" sz="2400" dirty="0" err="1" smtClean="0">
                <a:latin typeface="Gill Sans MT" panose="020B0502020104020203" pitchFamily="34" charset="0"/>
                <a:cs typeface="Arial" panose="020B0604020202020204" pitchFamily="34" charset="0"/>
              </a:rPr>
              <a:t>Tavecchio</a:t>
            </a:r>
            <a:r>
              <a:rPr lang="en-US" sz="24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 et al. 2008)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Reconnection regions or misaligned ‘mini-jets’  (</a:t>
            </a:r>
            <a:r>
              <a:rPr lang="en-US" sz="2400" dirty="0" err="1" smtClean="0">
                <a:latin typeface="Gill Sans MT" panose="020B0502020104020203" pitchFamily="34" charset="0"/>
                <a:cs typeface="Arial" panose="020B0604020202020204" pitchFamily="34" charset="0"/>
              </a:rPr>
              <a:t>Giannios</a:t>
            </a:r>
            <a:r>
              <a:rPr lang="en-US" sz="24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 et al. 2010,2013)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Fast leading edges of intermittent outflows (</a:t>
            </a:r>
            <a:r>
              <a:rPr lang="en-US" sz="2400" dirty="0" err="1" smtClean="0">
                <a:latin typeface="Gill Sans MT" panose="020B0502020104020203" pitchFamily="34" charset="0"/>
                <a:cs typeface="Arial" panose="020B0604020202020204" pitchFamily="34" charset="0"/>
              </a:rPr>
              <a:t>Lyutikov</a:t>
            </a:r>
            <a:r>
              <a:rPr lang="en-US" sz="24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Gill Sans MT" panose="020B0502020104020203" pitchFamily="34" charset="0"/>
                <a:cs typeface="Arial" panose="020B0604020202020204" pitchFamily="34" charset="0"/>
              </a:rPr>
              <a:t>&amp; Lister </a:t>
            </a:r>
            <a:r>
              <a:rPr lang="en-US" sz="24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2010)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 smtClean="0">
              <a:latin typeface="Comic Sans MS" pitchFamily="66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49099" y="1189822"/>
            <a:ext cx="131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2155-304</a:t>
            </a:r>
          </a:p>
        </p:txBody>
      </p:sp>
    </p:spTree>
    <p:extLst>
      <p:ext uri="{BB962C8B-B14F-4D97-AF65-F5344CB8AC3E}">
        <p14:creationId xmlns:p14="http://schemas.microsoft.com/office/powerpoint/2010/main" val="15464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786" y="15805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bg1"/>
                </a:solidFill>
              </a:rPr>
              <a:t>MOJAVE Collaboration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860532"/>
            <a:ext cx="5638800" cy="43878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M. Lister (P.I.),  J. Richards, E. Stanley, M. Hodge  </a:t>
            </a:r>
            <a:r>
              <a:rPr lang="en-GB" sz="1800" b="0" dirty="0" smtClean="0">
                <a:solidFill>
                  <a:srgbClr val="FFFF00"/>
                </a:solidFill>
              </a:rPr>
              <a:t>(Purdue, USA)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T.  </a:t>
            </a:r>
            <a:r>
              <a:rPr lang="en-GB" sz="1800" b="0" dirty="0" err="1" smtClean="0">
                <a:solidFill>
                  <a:schemeClr val="bg1"/>
                </a:solidFill>
              </a:rPr>
              <a:t>Arshakian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smtClean="0"/>
              <a:t>(</a:t>
            </a:r>
            <a:r>
              <a:rPr lang="en-GB" sz="1800" b="0" dirty="0" smtClean="0">
                <a:solidFill>
                  <a:srgbClr val="FFFF00"/>
                </a:solidFill>
              </a:rPr>
              <a:t>U. Cologne, Germany</a:t>
            </a:r>
            <a:r>
              <a:rPr lang="en-GB" sz="1800" b="0" dirty="0" smtClean="0"/>
              <a:t>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M. and H.  </a:t>
            </a:r>
            <a:r>
              <a:rPr lang="en-GB" sz="1800" b="0" dirty="0" err="1" smtClean="0">
                <a:solidFill>
                  <a:schemeClr val="bg1"/>
                </a:solidFill>
              </a:rPr>
              <a:t>Aller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rgbClr val="FFFF00"/>
                </a:solidFill>
              </a:rPr>
              <a:t>(U. Michigan, USA)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M. Cohen </a:t>
            </a:r>
            <a:r>
              <a:rPr lang="en-GB" sz="1800" b="0" dirty="0" smtClean="0">
                <a:solidFill>
                  <a:srgbClr val="FFFF00"/>
                </a:solidFill>
              </a:rPr>
              <a:t>(Caltech, USA)</a:t>
            </a:r>
            <a:r>
              <a:rPr lang="en-GB" sz="1800" b="0" dirty="0" smtClean="0"/>
              <a:t> 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D. Homan </a:t>
            </a:r>
            <a:r>
              <a:rPr lang="en-GB" sz="1800" b="0" dirty="0" smtClean="0">
                <a:solidFill>
                  <a:srgbClr val="FFFF00"/>
                </a:solidFill>
              </a:rPr>
              <a:t>(Denison, </a:t>
            </a:r>
            <a:r>
              <a:rPr lang="en-GB" sz="1800" dirty="0">
                <a:solidFill>
                  <a:srgbClr val="FFFF00"/>
                </a:solidFill>
              </a:rPr>
              <a:t> </a:t>
            </a:r>
            <a:r>
              <a:rPr lang="en-GB" sz="1800" b="0" dirty="0" smtClean="0">
                <a:solidFill>
                  <a:srgbClr val="FFFF00"/>
                </a:solidFill>
              </a:rPr>
              <a:t>USA)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M.  </a:t>
            </a:r>
            <a:r>
              <a:rPr lang="en-GB" sz="1800" b="0" dirty="0" err="1" smtClean="0">
                <a:solidFill>
                  <a:schemeClr val="bg1"/>
                </a:solidFill>
              </a:rPr>
              <a:t>Kadler</a:t>
            </a:r>
            <a:r>
              <a:rPr lang="en-GB" sz="1800" b="0" dirty="0" smtClean="0">
                <a:solidFill>
                  <a:schemeClr val="bg1"/>
                </a:solidFill>
              </a:rPr>
              <a:t>,  J.  </a:t>
            </a:r>
            <a:r>
              <a:rPr lang="en-GB" sz="1800" b="0" dirty="0" err="1" smtClean="0">
                <a:solidFill>
                  <a:schemeClr val="bg1"/>
                </a:solidFill>
              </a:rPr>
              <a:t>Trüstedt</a:t>
            </a:r>
            <a:r>
              <a:rPr lang="en-GB" sz="1800" b="0" dirty="0" smtClean="0">
                <a:solidFill>
                  <a:schemeClr val="bg1"/>
                </a:solidFill>
              </a:rPr>
              <a:t>  </a:t>
            </a:r>
            <a:r>
              <a:rPr lang="en-GB" sz="1800" b="0" dirty="0" smtClean="0">
                <a:solidFill>
                  <a:srgbClr val="FFFF00"/>
                </a:solidFill>
              </a:rPr>
              <a:t>(U. Wurzburg, Germany)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K.  </a:t>
            </a:r>
            <a:r>
              <a:rPr lang="en-GB" sz="1800" b="0" dirty="0" err="1" smtClean="0">
                <a:solidFill>
                  <a:schemeClr val="bg1"/>
                </a:solidFill>
              </a:rPr>
              <a:t>Kellermann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rgbClr val="FFFF00"/>
                </a:solidFill>
              </a:rPr>
              <a:t>(NRAO, USA)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Y.  Y.  </a:t>
            </a:r>
            <a:r>
              <a:rPr lang="en-GB" sz="1800" b="0" dirty="0" err="1" smtClean="0">
                <a:solidFill>
                  <a:schemeClr val="bg1"/>
                </a:solidFill>
              </a:rPr>
              <a:t>Kovalev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rgbClr val="FFFF00"/>
                </a:solidFill>
              </a:rPr>
              <a:t>(ASC </a:t>
            </a:r>
            <a:r>
              <a:rPr lang="en-GB" sz="1800" b="0" dirty="0" err="1" smtClean="0">
                <a:solidFill>
                  <a:srgbClr val="FFFF00"/>
                </a:solidFill>
              </a:rPr>
              <a:t>Lebedev</a:t>
            </a:r>
            <a:r>
              <a:rPr lang="en-GB" sz="1800" b="0" dirty="0" smtClean="0">
                <a:solidFill>
                  <a:srgbClr val="FFFF00"/>
                </a:solidFill>
              </a:rPr>
              <a:t>, Russia)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J. A.  </a:t>
            </a:r>
            <a:r>
              <a:rPr lang="en-GB" sz="1800" b="0" dirty="0" err="1" smtClean="0">
                <a:solidFill>
                  <a:schemeClr val="bg1"/>
                </a:solidFill>
              </a:rPr>
              <a:t>Zensus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rgbClr val="FFFF00"/>
                </a:solidFill>
              </a:rPr>
              <a:t>(</a:t>
            </a:r>
            <a:r>
              <a:rPr lang="en-GB" sz="1800" b="0" dirty="0" err="1" smtClean="0">
                <a:solidFill>
                  <a:srgbClr val="FFFF00"/>
                </a:solidFill>
              </a:rPr>
              <a:t>MPIfR</a:t>
            </a:r>
            <a:r>
              <a:rPr lang="en-GB" sz="1800" b="0" dirty="0" smtClean="0">
                <a:solidFill>
                  <a:srgbClr val="FFFF00"/>
                </a:solidFill>
              </a:rPr>
              <a:t>, Germany)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A.  </a:t>
            </a:r>
            <a:r>
              <a:rPr lang="en-GB" sz="1800" b="0" dirty="0" err="1" smtClean="0">
                <a:solidFill>
                  <a:schemeClr val="bg1"/>
                </a:solidFill>
              </a:rPr>
              <a:t>Pushkarev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rgbClr val="FFFF00"/>
                </a:solidFill>
              </a:rPr>
              <a:t>(Crimean Observatory)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E.  </a:t>
            </a:r>
            <a:r>
              <a:rPr lang="en-GB" sz="1800" b="0" dirty="0" err="1" smtClean="0">
                <a:solidFill>
                  <a:schemeClr val="bg1"/>
                </a:solidFill>
              </a:rPr>
              <a:t>Ros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rgbClr val="FFFF00"/>
                </a:solidFill>
              </a:rPr>
              <a:t>(</a:t>
            </a:r>
            <a:r>
              <a:rPr lang="en-GB" sz="1800" b="0" dirty="0" err="1" smtClean="0">
                <a:solidFill>
                  <a:srgbClr val="FFFF00"/>
                </a:solidFill>
              </a:rPr>
              <a:t>MPIfR</a:t>
            </a:r>
            <a:r>
              <a:rPr lang="en-GB" sz="1800" b="0" dirty="0" smtClean="0">
                <a:solidFill>
                  <a:srgbClr val="FFFF00"/>
                </a:solidFill>
              </a:rPr>
              <a:t>, Germany </a:t>
            </a:r>
            <a:r>
              <a:rPr lang="en-GB" sz="1800" b="0" smtClean="0">
                <a:solidFill>
                  <a:srgbClr val="FFFF00"/>
                </a:solidFill>
              </a:rPr>
              <a:t>&amp; U. Valencia</a:t>
            </a:r>
            <a:r>
              <a:rPr lang="en-GB" sz="1800" b="0" dirty="0" smtClean="0">
                <a:solidFill>
                  <a:srgbClr val="FFFF00"/>
                </a:solidFill>
              </a:rPr>
              <a:t>, Spain)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r>
              <a:rPr lang="en-GB" sz="1800" b="0" dirty="0">
                <a:solidFill>
                  <a:schemeClr val="bg1"/>
                </a:solidFill>
              </a:rPr>
              <a:t>T. 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err="1" smtClean="0">
                <a:solidFill>
                  <a:schemeClr val="bg1"/>
                </a:solidFill>
              </a:rPr>
              <a:t>Savolainen</a:t>
            </a:r>
            <a:r>
              <a:rPr lang="en-GB" sz="1800" b="0" dirty="0">
                <a:solidFill>
                  <a:schemeClr val="bg1"/>
                </a:solidFill>
              </a:rPr>
              <a:t>, </a:t>
            </a:r>
            <a:r>
              <a:rPr lang="en-GB" sz="1800" b="0" dirty="0" smtClean="0">
                <a:solidFill>
                  <a:schemeClr val="bg1"/>
                </a:solidFill>
              </a:rPr>
              <a:t>T.  </a:t>
            </a:r>
            <a:r>
              <a:rPr lang="en-GB" sz="1800" b="0" dirty="0" err="1" smtClean="0">
                <a:solidFill>
                  <a:schemeClr val="bg1"/>
                </a:solidFill>
              </a:rPr>
              <a:t>Hovatta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rgbClr val="FFFF00"/>
                </a:solidFill>
              </a:rPr>
              <a:t>(Mets</a:t>
            </a:r>
            <a:r>
              <a:rPr lang="vi-VN" sz="1800" b="0" dirty="0" smtClean="0">
                <a:solidFill>
                  <a:srgbClr val="FFFF00"/>
                </a:solidFill>
                <a:latin typeface="Arial"/>
                <a:cs typeface="Arial"/>
              </a:rPr>
              <a:t>ă</a:t>
            </a:r>
            <a:r>
              <a:rPr lang="en-GB" sz="1800" b="0" dirty="0" err="1" smtClean="0">
                <a:solidFill>
                  <a:srgbClr val="FFFF00"/>
                </a:solidFill>
              </a:rPr>
              <a:t>hovi</a:t>
            </a:r>
            <a:r>
              <a:rPr lang="en-GB" sz="1800" b="0" dirty="0" smtClean="0">
                <a:solidFill>
                  <a:srgbClr val="FFFF00"/>
                </a:solidFill>
              </a:rPr>
              <a:t> Obs., Finland)</a:t>
            </a:r>
          </a:p>
          <a:p>
            <a:pPr marL="503238" indent="-431800" defTabSz="719138" eaLnBrk="1" hangingPunct="1">
              <a:lnSpc>
                <a:spcPct val="95000"/>
              </a:lnSpc>
              <a:spcBef>
                <a:spcPct val="35000"/>
              </a:spcBef>
              <a:spcAft>
                <a:spcPct val="25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8138" algn="l"/>
                <a:tab pos="8686800" algn="l"/>
              </a:tabLst>
            </a:pPr>
            <a:endParaRPr lang="en-GB" sz="1400" b="0" dirty="0" smtClean="0">
              <a:solidFill>
                <a:srgbClr val="FFFF00"/>
              </a:solidFill>
            </a:endParaRP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5770352" y="3784600"/>
            <a:ext cx="3373648" cy="3156339"/>
            <a:chOff x="2103" y="864"/>
            <a:chExt cx="3657" cy="3422"/>
          </a:xfrm>
        </p:grpSpPr>
        <p:pic>
          <p:nvPicPr>
            <p:cNvPr id="22539" name="Picture 5" descr="VLBA1_l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864"/>
              <a:ext cx="3648" cy="3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0" name="Picture 6" descr="stcroi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3127"/>
              <a:ext cx="1656" cy="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1" name="AutoShape 7"/>
            <p:cNvSpPr>
              <a:spLocks noChangeArrowheads="1"/>
            </p:cNvSpPr>
            <p:nvPr/>
          </p:nvSpPr>
          <p:spPr bwMode="auto">
            <a:xfrm rot="-1250002">
              <a:off x="3453" y="3141"/>
              <a:ext cx="1104" cy="96"/>
            </a:xfrm>
            <a:prstGeom prst="leftArrow">
              <a:avLst>
                <a:gd name="adj1" fmla="val 10787"/>
                <a:gd name="adj2" fmla="val 142579"/>
              </a:avLst>
            </a:prstGeom>
            <a:solidFill>
              <a:srgbClr val="FF6600"/>
            </a:solidFill>
            <a:ln w="254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defTabSz="914400">
                <a:spcBef>
                  <a:spcPct val="20000"/>
                </a:spcBef>
                <a:buFontTx/>
                <a:buChar char="•"/>
              </a:pPr>
              <a:endParaRPr lang="en-US" sz="2800" b="1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5791200" y="185738"/>
            <a:ext cx="3352800" cy="3505200"/>
          </a:xfrm>
          <a:prstGeom prst="rect">
            <a:avLst/>
          </a:prstGeom>
          <a:solidFill>
            <a:srgbClr val="9933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Souvenir Lt BT"/>
              </a:rPr>
              <a:t>M</a:t>
            </a:r>
            <a:r>
              <a:rPr lang="en-US" sz="2400">
                <a:solidFill>
                  <a:srgbClr val="FFFFFF"/>
                </a:solidFill>
              </a:rPr>
              <a:t>onitoring</a:t>
            </a:r>
          </a:p>
          <a:p>
            <a:pPr defTabSz="9144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Souvenir Lt BT"/>
              </a:rPr>
              <a:t>O</a:t>
            </a:r>
            <a:r>
              <a:rPr lang="en-US" sz="2400">
                <a:solidFill>
                  <a:srgbClr val="FFFFFF"/>
                </a:solidFill>
              </a:rPr>
              <a:t>f</a:t>
            </a:r>
          </a:p>
          <a:p>
            <a:pPr defTabSz="9144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Souvenir Lt BT"/>
              </a:rPr>
              <a:t>J</a:t>
            </a:r>
            <a:r>
              <a:rPr lang="en-US" sz="2400">
                <a:solidFill>
                  <a:srgbClr val="FFFFFF"/>
                </a:solidFill>
              </a:rPr>
              <a:t>ets in</a:t>
            </a:r>
          </a:p>
          <a:p>
            <a:pPr defTabSz="9144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Souvenir Lt BT"/>
              </a:rPr>
              <a:t>A</a:t>
            </a:r>
            <a:r>
              <a:rPr lang="en-US" sz="2400">
                <a:solidFill>
                  <a:srgbClr val="FFFFFF"/>
                </a:solidFill>
              </a:rPr>
              <a:t>ctive Galaxies with</a:t>
            </a:r>
          </a:p>
          <a:p>
            <a:pPr defTabSz="9144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Souvenir Lt BT"/>
              </a:rPr>
              <a:t>V</a:t>
            </a:r>
            <a:r>
              <a:rPr lang="en-US" sz="2400">
                <a:solidFill>
                  <a:srgbClr val="FFFFFF"/>
                </a:solidFill>
              </a:rPr>
              <a:t>LBA</a:t>
            </a:r>
          </a:p>
          <a:p>
            <a:pPr defTabSz="9144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Souvenir Lt BT"/>
              </a:rPr>
              <a:t>E</a:t>
            </a:r>
            <a:r>
              <a:rPr lang="en-US" sz="2400">
                <a:solidFill>
                  <a:srgbClr val="FFFFFF"/>
                </a:solidFill>
              </a:rPr>
              <a:t>xperiments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772150" y="3786188"/>
            <a:ext cx="1114425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lnSpc>
                <a:spcPct val="115000"/>
              </a:lnSpc>
              <a:spcBef>
                <a:spcPct val="50000"/>
              </a:spcBef>
              <a:buClr>
                <a:srgbClr val="CBCBCB"/>
              </a:buClr>
            </a:pPr>
            <a:endParaRPr lang="en-US" b="0">
              <a:solidFill>
                <a:srgbClr val="0066CC"/>
              </a:solidFill>
            </a:endParaRP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5386388" y="3829050"/>
            <a:ext cx="44434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lnSpc>
                <a:spcPct val="115000"/>
              </a:lnSpc>
              <a:spcBef>
                <a:spcPct val="50000"/>
              </a:spcBef>
              <a:buClr>
                <a:srgbClr val="CBCBCB"/>
              </a:buClr>
            </a:pPr>
            <a:r>
              <a:rPr lang="en-US" sz="2000">
                <a:solidFill>
                  <a:srgbClr val="0066CC"/>
                </a:solidFill>
              </a:rPr>
              <a:t>Very Long Baseline Array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241126" y="6214220"/>
            <a:ext cx="5157788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400" i="1" dirty="0">
                <a:solidFill>
                  <a:schemeClr val="bg2">
                    <a:lumMod val="90000"/>
                  </a:schemeClr>
                </a:solidFill>
              </a:rPr>
              <a:t>The MOJAVE Program is supported under NASA Fermi </a:t>
            </a:r>
            <a:r>
              <a:rPr lang="en-US" sz="1400" i="1" dirty="0" smtClean="0">
                <a:solidFill>
                  <a:schemeClr val="bg2">
                    <a:lumMod val="90000"/>
                  </a:schemeClr>
                </a:solidFill>
              </a:rPr>
              <a:t>Grant </a:t>
            </a:r>
            <a:r>
              <a:rPr lang="en-US" sz="1400" dirty="0" smtClean="0">
                <a:solidFill>
                  <a:schemeClr val="bg2">
                    <a:lumMod val="90000"/>
                  </a:schemeClr>
                </a:solidFill>
              </a:rPr>
              <a:t>NNX12A087G</a:t>
            </a:r>
            <a:endParaRPr lang="en-US" sz="1400" i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51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94333" y="5293291"/>
            <a:ext cx="7848210" cy="174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Gill Sans MT" pitchFamily="34" charset="0"/>
              <a:cs typeface="Calibri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rgbClr val="AAB8E2">
                    <a:lumMod val="50000"/>
                  </a:srgbClr>
                </a:solidFill>
                <a:latin typeface="Gill Sans MT" pitchFamily="34" charset="0"/>
                <a:cs typeface="Calibri" pitchFamily="34" charset="0"/>
              </a:rPr>
              <a:t>Lower VLBI brightness temp. and variability of </a:t>
            </a:r>
            <a:r>
              <a:rPr lang="en-US" sz="2000" b="1" dirty="0">
                <a:solidFill>
                  <a:srgbClr val="AAB8E2">
                    <a:lumMod val="50000"/>
                  </a:srgbClr>
                </a:solidFill>
                <a:latin typeface="Gill Sans MT" pitchFamily="34" charset="0"/>
                <a:cs typeface="Calibri" pitchFamily="34" charset="0"/>
              </a:rPr>
              <a:t>HSP radio cores </a:t>
            </a:r>
            <a:r>
              <a:rPr lang="en-US" sz="2000" b="1" dirty="0" smtClean="0">
                <a:solidFill>
                  <a:srgbClr val="AAB8E2">
                    <a:lumMod val="50000"/>
                  </a:srgbClr>
                </a:solidFill>
                <a:latin typeface="Gill Sans MT" pitchFamily="34" charset="0"/>
                <a:cs typeface="Calibri" pitchFamily="34" charset="0"/>
              </a:rPr>
              <a:t>are indicative of </a:t>
            </a:r>
            <a:r>
              <a:rPr lang="en-US" sz="2000" b="1" dirty="0" smtClean="0">
                <a:solidFill>
                  <a:srgbClr val="FF0000"/>
                </a:solidFill>
                <a:latin typeface="Gill Sans MT" pitchFamily="34" charset="0"/>
                <a:cs typeface="Calibri" pitchFamily="34" charset="0"/>
              </a:rPr>
              <a:t>low</a:t>
            </a:r>
            <a:r>
              <a:rPr lang="en-US" sz="2000" b="1" dirty="0" smtClean="0">
                <a:solidFill>
                  <a:srgbClr val="C00000"/>
                </a:solidFill>
                <a:latin typeface="Gill Sans MT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ill Sans MT" pitchFamily="34" charset="0"/>
                <a:cs typeface="Calibri" pitchFamily="34" charset="0"/>
              </a:rPr>
              <a:t>radio relativistic </a:t>
            </a:r>
            <a:r>
              <a:rPr lang="en-US" sz="2000" b="1" dirty="0">
                <a:solidFill>
                  <a:srgbClr val="FF0000"/>
                </a:solidFill>
                <a:latin typeface="Gill Sans MT" pitchFamily="34" charset="0"/>
                <a:cs typeface="Calibri" pitchFamily="34" charset="0"/>
              </a:rPr>
              <a:t>beaming factors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  <a:defRPr/>
            </a:pPr>
            <a:endParaRPr 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  <a:defRPr/>
            </a:pPr>
            <a:endParaRPr 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  <a:defRPr/>
            </a:pPr>
            <a:endParaRPr lang="en-US" sz="1800" b="1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FFCC"/>
              </a:buClr>
              <a:buSzPct val="80000"/>
              <a:buFont typeface="Wingdings 3" pitchFamily="18" charset="2"/>
              <a:buNone/>
              <a:defRPr/>
            </a:pPr>
            <a:endParaRPr lang="en-US" sz="1800" b="1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03638" y="2272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dirty="0" smtClean="0"/>
              <a:t>Relativistic Beaming Levels</a:t>
            </a:r>
            <a:endParaRPr lang="en-US" dirty="0"/>
          </a:p>
        </p:txBody>
      </p:sp>
      <p:pic>
        <p:nvPicPr>
          <p:cNvPr id="7" name="Picture 486" descr="http://www.physics.purdue.edu/~mlister/t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5" b="3729"/>
          <a:stretch/>
        </p:blipFill>
        <p:spPr bwMode="auto">
          <a:xfrm>
            <a:off x="2196692" y="988515"/>
            <a:ext cx="6665472" cy="474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7119" y="1269911"/>
                <a:ext cx="2376869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B</m:t>
                          </m:r>
                          <m: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obs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US" b="0" i="0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B</m:t>
                          </m:r>
                          <m: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9" y="1269911"/>
                <a:ext cx="2376869" cy="4778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2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86384" cy="1143000"/>
          </a:xfrm>
        </p:spPr>
        <p:txBody>
          <a:bodyPr/>
          <a:lstStyle/>
          <a:p>
            <a:r>
              <a:rPr lang="en-US" dirty="0" smtClean="0"/>
              <a:t>Ramifications of a Very Fast-</a:t>
            </a:r>
            <a:r>
              <a:rPr lang="en-US" dirty="0" err="1" smtClean="0"/>
              <a:t>TeV</a:t>
            </a:r>
            <a:r>
              <a:rPr lang="en-US" dirty="0" smtClean="0"/>
              <a:t> Jet Spine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12734" y="1074737"/>
                <a:ext cx="9031265" cy="4724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 smtClean="0">
                    <a:cs typeface="Arial" panose="020B0604020202020204" pitchFamily="34" charset="0"/>
                  </a:rPr>
                  <a:t>Let’s assume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60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26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𝑇𝑒𝑉</m:t>
                        </m:r>
                      </m:sub>
                    </m:sSub>
                    <m:r>
                      <a:rPr lang="en-US" sz="26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&gt;100</m:t>
                    </m:r>
                  </m:oMath>
                </a14:m>
                <a:r>
                  <a:rPr lang="en-US" sz="2600" i="1" dirty="0" smtClean="0">
                    <a:latin typeface="Cambria Math"/>
                    <a:cs typeface="Arial" panose="020B0604020202020204" pitchFamily="34" charset="0"/>
                  </a:rPr>
                  <a:t> , </a:t>
                </a:r>
                <a:r>
                  <a:rPr lang="en-US" sz="2600" dirty="0" smtClean="0">
                    <a:cs typeface="Arial" panose="020B0604020202020204" pitchFamily="34" charset="0"/>
                  </a:rPr>
                  <a:t>which impli</a:t>
                </a:r>
                <a:r>
                  <a:rPr lang="en-US" sz="2600" dirty="0" smtClean="0">
                    <a:latin typeface="Cambria Math"/>
                    <a:cs typeface="Arial" panose="020B0604020202020204" pitchFamily="34" charset="0"/>
                  </a:rPr>
                  <a:t>es</a:t>
                </a:r>
              </a:p>
              <a:p>
                <a:pPr marL="457200" lvl="1" indent="0">
                  <a:buNone/>
                </a:pPr>
                <a:r>
                  <a:rPr lang="en-US" sz="2600" dirty="0" smtClean="0"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600" dirty="0" smtClean="0">
                    <a:cs typeface="Arial" panose="020B0604020202020204" pitchFamily="34" charset="0"/>
                  </a:rPr>
                  <a:t>viewing angle &lt; 0.6º         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 i="0" smtClean="0">
                            <a:latin typeface="Cambria Math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60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𝜃</m:t>
                        </m:r>
                      </m:e>
                    </m:func>
                    <m:sSup>
                      <m:sSupPr>
                        <m:ctrlPr>
                          <a:rPr lang="en-US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  <a:cs typeface="Arial" panose="020B0604020202020204" pitchFamily="34" charset="0"/>
                          </a:rPr>
                          <m:t>&lt;1/</m:t>
                        </m:r>
                        <m:r>
                          <a:rPr lang="en-US" sz="26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26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)</m:t>
                        </m:r>
                      </m:e>
                      <m:sup/>
                    </m:sSup>
                  </m:oMath>
                </a14:m>
                <a:endParaRPr lang="en-US" sz="2600" dirty="0" smtClean="0">
                  <a:cs typeface="Arial" panose="020B0604020202020204" pitchFamily="34" charset="0"/>
                </a:endParaRPr>
              </a:p>
              <a:p>
                <a:pPr lvl="1">
                  <a:buFont typeface="Wingdings"/>
                  <a:buChar char="à"/>
                </a:pPr>
                <a:r>
                  <a:rPr lang="en-US" sz="2600" dirty="0" smtClean="0">
                    <a:cs typeface="Arial" panose="020B0604020202020204" pitchFamily="34" charset="0"/>
                  </a:rPr>
                  <a:t> Lorentz factor &gt; 50           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60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Γ</m:t>
                    </m:r>
                    <m:r>
                      <a:rPr lang="en-US" sz="26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26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𝛿</m:t>
                    </m:r>
                    <m:r>
                      <a:rPr lang="en-US" sz="26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/2)</m:t>
                    </m:r>
                  </m:oMath>
                </a14:m>
                <a:endParaRPr lang="en-US" sz="2600" b="0" dirty="0" smtClean="0">
                  <a:ea typeface="Cambria Math"/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600" dirty="0" smtClean="0"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cs typeface="Arial" panose="020B0604020202020204" pitchFamily="34" charset="0"/>
                  </a:rPr>
                  <a:t>Large </a:t>
                </a:r>
                <a:r>
                  <a:rPr lang="en-US" sz="2600" dirty="0">
                    <a:cs typeface="Arial" panose="020B0604020202020204" pitchFamily="34" charset="0"/>
                  </a:rPr>
                  <a:t>f</a:t>
                </a:r>
                <a:r>
                  <a:rPr lang="en-US" sz="2600" dirty="0" smtClean="0">
                    <a:cs typeface="Arial" panose="020B0604020202020204" pitchFamily="34" charset="0"/>
                  </a:rPr>
                  <a:t>lux-limited </a:t>
                </a:r>
                <a:r>
                  <a:rPr lang="en-US" sz="2600" dirty="0">
                    <a:cs typeface="Arial" panose="020B0604020202020204" pitchFamily="34" charset="0"/>
                  </a:rPr>
                  <a:t>jet surveys will always include some jets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600" i="1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Γ</m:t>
                    </m:r>
                    <m:r>
                      <a:rPr lang="en-US" sz="2600" i="1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~ </m:t>
                    </m:r>
                    <m:sSub>
                      <m:sSubPr>
                        <m:ctrlPr>
                          <a:rPr lang="en-US" sz="26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6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26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600" dirty="0">
                    <a:cs typeface="Arial" panose="020B0604020202020204" pitchFamily="34" charset="0"/>
                  </a:rPr>
                  <a:t> </a:t>
                </a:r>
                <a:r>
                  <a:rPr lang="en-US" sz="2600" dirty="0" smtClean="0">
                    <a:cs typeface="Arial" panose="020B0604020202020204" pitchFamily="34" charset="0"/>
                  </a:rPr>
                  <a:t>(Lister et al. 1997),  so fast spine model implies: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600" dirty="0" err="1" smtClean="0">
                    <a:solidFill>
                      <a:srgbClr val="006600"/>
                    </a:solidFill>
                    <a:cs typeface="Arial" panose="020B0604020202020204" pitchFamily="34" charset="0"/>
                  </a:rPr>
                  <a:t>TeV</a:t>
                </a:r>
                <a:r>
                  <a:rPr lang="en-US" sz="2600" dirty="0" smtClean="0">
                    <a:solidFill>
                      <a:srgbClr val="006600"/>
                    </a:solidFill>
                    <a:cs typeface="Arial" panose="020B0604020202020204" pitchFamily="34" charset="0"/>
                  </a:rPr>
                  <a:t> emitting region is </a:t>
                </a:r>
                <a:r>
                  <a:rPr lang="en-US" sz="2600" u="sng" dirty="0" smtClean="0">
                    <a:solidFill>
                      <a:srgbClr val="006600"/>
                    </a:solidFill>
                    <a:cs typeface="Arial" panose="020B0604020202020204" pitchFamily="34" charset="0"/>
                  </a:rPr>
                  <a:t>much faster than all known radio jets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B</a:t>
                </a:r>
                <a:r>
                  <a:rPr lang="en-US" sz="2600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right </a:t>
                </a:r>
                <a:r>
                  <a:rPr lang="en-US" sz="2600" dirty="0" err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TeV</a:t>
                </a:r>
                <a:r>
                  <a:rPr lang="en-US" sz="2600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jet population is heavily orientation biased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rgbClr val="7030A0"/>
                    </a:solidFill>
                    <a:cs typeface="Arial" panose="020B0604020202020204" pitchFamily="34" charset="0"/>
                  </a:rPr>
                  <a:t>Parent </a:t>
                </a:r>
                <a:r>
                  <a:rPr lang="en-US" sz="2600" dirty="0" err="1" smtClean="0">
                    <a:solidFill>
                      <a:srgbClr val="7030A0"/>
                    </a:solidFill>
                    <a:cs typeface="Arial" panose="020B0604020202020204" pitchFamily="34" charset="0"/>
                  </a:rPr>
                  <a:t>TeV</a:t>
                </a:r>
                <a:r>
                  <a:rPr lang="en-US" sz="2600" dirty="0" smtClean="0">
                    <a:solidFill>
                      <a:srgbClr val="7030A0"/>
                    </a:solidFill>
                    <a:cs typeface="Arial" panose="020B0604020202020204" pitchFamily="34" charset="0"/>
                  </a:rPr>
                  <a:t> jet population must be very large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600" dirty="0" err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TeV</a:t>
                </a:r>
                <a:r>
                  <a:rPr lang="en-US" sz="26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-emitting jet region has to be </a:t>
                </a:r>
                <a:r>
                  <a:rPr lang="en-US" sz="2600" u="sng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intrinsically radio weak</a:t>
                </a:r>
              </a:p>
              <a:p>
                <a:pPr marL="0" indent="0">
                  <a:buNone/>
                </a:pPr>
                <a:endParaRPr lang="en-US" sz="2600" dirty="0">
                  <a:cs typeface="Arial" panose="020B0604020202020204" pitchFamily="34" charset="0"/>
                </a:endParaRPr>
              </a:p>
              <a:p>
                <a:endParaRPr lang="en-US" sz="2800" dirty="0" smtClean="0">
                  <a:latin typeface="Comic Sans MS" pitchFamily="66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dirty="0" smtClean="0">
                  <a:latin typeface="Comic Sans MS" pitchFamily="66" charset="0"/>
                </a:endParaRPr>
              </a:p>
              <a:p>
                <a:endParaRPr lang="en-US" dirty="0" smtClean="0">
                  <a:latin typeface="Comic Sans MS" pitchFamily="66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34" y="1074737"/>
                <a:ext cx="9031265" cy="4724814"/>
              </a:xfrm>
              <a:prstGeom prst="rect">
                <a:avLst/>
              </a:prstGeom>
              <a:blipFill rotWithShape="1">
                <a:blip r:embed="rId2"/>
                <a:stretch>
                  <a:fillRect l="-1012" t="-2065" r="-14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47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26000" r="27999" b="12401"/>
          <a:stretch/>
        </p:blipFill>
        <p:spPr bwMode="auto">
          <a:xfrm>
            <a:off x="1356865" y="213229"/>
            <a:ext cx="6430297" cy="50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45220" y="5403389"/>
            <a:ext cx="8574066" cy="102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solidFill>
                  <a:srgbClr val="C00000"/>
                </a:solidFill>
                <a:cs typeface="Arial" panose="020B0604020202020204" pitchFamily="34" charset="0"/>
              </a:rPr>
              <a:t>“Sometimes the fast spine is invisible since it is beamed away from you”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lang="en-US" sz="2600" dirty="0" smtClean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works only if jet viewing angle &gt; 10º or spine </a:t>
            </a:r>
            <a:r>
              <a:rPr lang="el-GR" sz="2600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δ</a:t>
            </a:r>
            <a:r>
              <a:rPr lang="en-US" sz="2600" baseline="-25000" dirty="0" smtClean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&gt;&gt; 100</a:t>
            </a:r>
            <a:endParaRPr lang="en-US" sz="260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cs typeface="Arial" panose="020B0604020202020204" pitchFamily="34" charset="0"/>
            </a:endParaRPr>
          </a:p>
          <a:p>
            <a:endParaRPr lang="en-US" sz="2800" dirty="0" smtClean="0"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99303" y="3723879"/>
            <a:ext cx="5869858" cy="100289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8024642">
            <a:off x="1899405" y="4584110"/>
            <a:ext cx="1297858" cy="349327"/>
          </a:xfrm>
          <a:prstGeom prst="right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16439" y="4946101"/>
            <a:ext cx="1762699" cy="402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l-G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Γ</a:t>
            </a:r>
            <a:r>
              <a:rPr lang="en-US" sz="20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spine</a:t>
            </a:r>
            <a:endParaRPr lang="en-US" sz="2000" baseline="-25000" dirty="0" smtClean="0">
              <a:solidFill>
                <a:schemeClr val="tx1">
                  <a:lumMod val="85000"/>
                  <a:lumOff val="15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57" y="2062012"/>
            <a:ext cx="98344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δ</a:t>
            </a:r>
            <a:r>
              <a:rPr lang="en-US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spine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 </a:t>
            </a: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δ</a:t>
            </a:r>
            <a:r>
              <a:rPr lang="en-US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sheath</a:t>
            </a:r>
            <a:endParaRPr lang="en-US" baseline="-25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</a:pPr>
            <a:endParaRPr lang="en-US" sz="2000" baseline="-25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</a:pPr>
            <a:endParaRPr lang="en-US" sz="2000" baseline="-25000" dirty="0" smtClean="0">
              <a:solidFill>
                <a:schemeClr val="tx1">
                  <a:lumMod val="85000"/>
                  <a:lumOff val="15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38130" y="2511846"/>
            <a:ext cx="72711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7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Jets of HSPs in Fast Spine Scenario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 bwMode="auto">
              <a:xfrm>
                <a:off x="457200" y="1074446"/>
                <a:ext cx="8444429" cy="5398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rgbClr val="000099"/>
                    </a:solidFill>
                    <a:latin typeface="Gill Sans MT" pitchFamily="34" charset="0"/>
                    <a:ea typeface="ＭＳ Ｐゴシック" pitchFamily="48" charset="-128"/>
                    <a:cs typeface="Gill San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endParaRPr lang="en-US" sz="3600" dirty="0" smtClean="0"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8000" dirty="0" smtClean="0">
                    <a:cs typeface="Arial" panose="020B0604020202020204" pitchFamily="34" charset="0"/>
                  </a:rPr>
                  <a:t>Pc-scale radio jets have intrinsic opening angles ~ 1°to 2°(</a:t>
                </a:r>
                <a:r>
                  <a:rPr lang="en-US" sz="8000" dirty="0" err="1" smtClean="0">
                    <a:cs typeface="Arial" panose="020B0604020202020204" pitchFamily="34" charset="0"/>
                  </a:rPr>
                  <a:t>Pushkarev</a:t>
                </a:r>
                <a:r>
                  <a:rPr lang="en-US" sz="8000" dirty="0" smtClean="0">
                    <a:cs typeface="Arial" panose="020B0604020202020204" pitchFamily="34" charset="0"/>
                  </a:rPr>
                  <a:t> et al., </a:t>
                </a:r>
                <a:r>
                  <a:rPr lang="en-US" sz="8000" dirty="0" err="1" smtClean="0">
                    <a:cs typeface="Arial" panose="020B0604020202020204" pitchFamily="34" charset="0"/>
                  </a:rPr>
                  <a:t>arXiv</a:t>
                </a:r>
                <a:r>
                  <a:rPr lang="en-US" sz="8000" dirty="0">
                    <a:cs typeface="Arial" panose="020B0604020202020204" pitchFamily="34" charset="0"/>
                  </a:rPr>
                  <a:t> </a:t>
                </a:r>
                <a:r>
                  <a:rPr lang="en-US" sz="8000" dirty="0" smtClean="0">
                    <a:cs typeface="Arial" panose="020B0604020202020204" pitchFamily="34" charset="0"/>
                  </a:rPr>
                  <a:t>1205.0659).</a:t>
                </a:r>
                <a:endParaRPr lang="en-US" sz="8000" dirty="0">
                  <a:cs typeface="Arial" panose="020B0604020202020204" pitchFamily="34" charset="0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8000" dirty="0">
                    <a:cs typeface="Arial" panose="020B0604020202020204" pitchFamily="34" charset="0"/>
                  </a:rPr>
                  <a:t>r</a:t>
                </a:r>
                <a:r>
                  <a:rPr lang="en-US" sz="8000" dirty="0" smtClean="0">
                    <a:cs typeface="Arial" panose="020B0604020202020204" pitchFamily="34" charset="0"/>
                  </a:rPr>
                  <a:t>adio jet viewing angle of an HSP would have to be </a:t>
                </a:r>
                <a14:m>
                  <m:oMath xmlns:m="http://schemas.openxmlformats.org/officeDocument/2006/math">
                    <m:r>
                      <a:rPr lang="en-US" sz="8000" i="1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≲</m:t>
                    </m:r>
                  </m:oMath>
                </a14:m>
                <a:r>
                  <a:rPr lang="en-US" sz="8000" dirty="0" smtClean="0">
                    <a:cs typeface="Arial" panose="020B0604020202020204" pitchFamily="34" charset="0"/>
                  </a:rPr>
                  <a:t> 3°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8000" dirty="0" smtClean="0">
                    <a:cs typeface="Arial" panose="020B0604020202020204" pitchFamily="34" charset="0"/>
                  </a:rPr>
                  <a:t>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800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800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8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  <m:r>
                      <a:rPr lang="en-US" sz="80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≲</m:t>
                    </m:r>
                    <m:sSub>
                      <m:sSubPr>
                        <m:ctrlPr>
                          <a:rPr lang="en-US" sz="800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8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  <m:r>
                      <a:rPr lang="en-US" sz="80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/2 </m:t>
                    </m:r>
                  </m:oMath>
                </a14:m>
                <a:r>
                  <a:rPr lang="en-US" sz="8000" dirty="0" smtClean="0">
                    <a:cs typeface="Arial" panose="020B0604020202020204" pitchFamily="34" charset="0"/>
                  </a:rPr>
                  <a:t>(well inside 1/</a:t>
                </a:r>
                <a:r>
                  <a:rPr lang="el-GR" sz="8000" dirty="0">
                    <a:ea typeface="Cambria Math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8000" dirty="0" smtClean="0">
                    <a:cs typeface="Arial" panose="020B0604020202020204" pitchFamily="34" charset="0"/>
                  </a:rPr>
                  <a:t> cone)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8000" dirty="0" smtClean="0"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8000" dirty="0" smtClean="0">
                    <a:cs typeface="Arial" panose="020B0604020202020204" pitchFamily="34" charset="0"/>
                  </a:rPr>
                  <a:t>VLBI core brightness temperatures, one-sided morphology, and radio variability all indicate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800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8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3 </m:t>
                        </m:r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≲</m:t>
                        </m:r>
                        <m:r>
                          <a:rPr lang="en-US" sz="8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8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  <m:r>
                      <a:rPr lang="en-US" sz="8000" i="1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≲</m:t>
                    </m:r>
                    <m:r>
                      <a:rPr lang="en-US" sz="80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8000" dirty="0" smtClean="0">
                    <a:cs typeface="Arial" panose="020B0604020202020204" pitchFamily="34" charset="0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8000" dirty="0"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8000" dirty="0" smtClean="0">
                    <a:cs typeface="Arial" panose="020B0604020202020204" pitchFamily="34" charset="0"/>
                  </a:rPr>
                  <a:t>Radio jets of HSP AGNs would therefore have</a:t>
                </a:r>
                <a14:m>
                  <m:oMath xmlns:m="http://schemas.openxmlformats.org/officeDocument/2006/math">
                    <m:r>
                      <a:rPr lang="en-US" sz="8000" b="0" i="0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lang="en-US" sz="8000" b="0" i="0" dirty="0" smtClean="0">
                  <a:latin typeface="Cambria Math"/>
                  <a:ea typeface="Cambria Math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8000" b="0" dirty="0" smtClean="0">
                    <a:ea typeface="Cambria Math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8000" b="0" i="0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l-GR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8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 1.5</m:t>
                        </m:r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≲</m:t>
                        </m:r>
                        <m:r>
                          <m:rPr>
                            <m:sty m:val="p"/>
                          </m:rPr>
                          <a:rPr lang="el-GR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  <m:r>
                      <a:rPr lang="en-US" sz="80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en-US" sz="8000" i="1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≲</m:t>
                    </m:r>
                    <m:r>
                      <a:rPr lang="en-US" sz="80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8000" dirty="0" smtClean="0">
                    <a:cs typeface="Arial" panose="020B0604020202020204" pitchFamily="34" charset="0"/>
                  </a:rPr>
                  <a:t>  and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8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8000" b="0" i="1" baseline="30000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21</m:t>
                        </m:r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≲</m:t>
                        </m:r>
                        <m:r>
                          <a:rPr lang="en-US" sz="8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800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  <m:r>
                      <a:rPr lang="en-US" sz="8000" i="1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≲</m:t>
                    </m:r>
                    <m:r>
                      <a:rPr lang="en-US" sz="80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10</m:t>
                    </m:r>
                    <m:r>
                      <a:rPr lang="en-US" sz="8000" b="0" i="1" baseline="30000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24</m:t>
                    </m:r>
                    <m:r>
                      <a:rPr lang="en-US" sz="8000" b="0" i="0" baseline="30000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  </m:t>
                    </m:r>
                  </m:oMath>
                </a14:m>
                <a:r>
                  <a:rPr lang="en-US" sz="8000" dirty="0" smtClean="0">
                    <a:cs typeface="Arial" panose="020B0604020202020204" pitchFamily="34" charset="0"/>
                  </a:rPr>
                  <a:t>  W Hz</a:t>
                </a:r>
                <a:r>
                  <a:rPr lang="en-US" sz="8000" baseline="30000" dirty="0" smtClean="0">
                    <a:cs typeface="Arial" panose="020B0604020202020204" pitchFamily="34" charset="0"/>
                  </a:rPr>
                  <a:t>-1     </a:t>
                </a:r>
                <a:r>
                  <a:rPr lang="en-US" sz="8000" dirty="0" smtClean="0">
                    <a:cs typeface="Arial" panose="020B0604020202020204" pitchFamily="34" charset="0"/>
                  </a:rPr>
                  <a:t>(</a:t>
                </a:r>
                <a:r>
                  <a:rPr lang="en-US" sz="8000" dirty="0" err="1" smtClean="0">
                    <a:cs typeface="Arial" panose="020B0604020202020204" pitchFamily="34" charset="0"/>
                  </a:rPr>
                  <a:t>unbeamed</a:t>
                </a:r>
                <a:r>
                  <a:rPr lang="en-US" sz="8000" dirty="0" smtClean="0">
                    <a:cs typeface="Arial" panose="020B0604020202020204" pitchFamily="34" charset="0"/>
                  </a:rPr>
                  <a:t>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8000" dirty="0"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8000" dirty="0" smtClean="0">
                    <a:cs typeface="Arial" panose="020B0604020202020204" pitchFamily="34" charset="0"/>
                  </a:rPr>
                  <a:t>This puts them at the </a:t>
                </a:r>
                <a:r>
                  <a:rPr lang="en-US" sz="8000" u="sng" dirty="0" smtClean="0">
                    <a:cs typeface="Arial" panose="020B0604020202020204" pitchFamily="34" charset="0"/>
                  </a:rPr>
                  <a:t>very low end </a:t>
                </a:r>
                <a:r>
                  <a:rPr lang="en-US" sz="8000" dirty="0" smtClean="0">
                    <a:cs typeface="Arial" panose="020B0604020202020204" pitchFamily="34" charset="0"/>
                  </a:rPr>
                  <a:t>of the intrinsic luminosity range for blazar jets.</a:t>
                </a:r>
              </a:p>
              <a:p>
                <a:pPr marL="0" indent="0">
                  <a:buNone/>
                </a:pPr>
                <a:r>
                  <a:rPr lang="en-US" sz="8000" dirty="0" smtClean="0">
                    <a:cs typeface="Arial" panose="020B0604020202020204" pitchFamily="34" charset="0"/>
                  </a:rPr>
                  <a:t>		</a:t>
                </a:r>
                <a:r>
                  <a:rPr lang="en-US" sz="8000" dirty="0" smtClean="0"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8000" dirty="0" err="1">
                    <a:cs typeface="Arial" panose="020B0604020202020204" pitchFamily="34" charset="0"/>
                    <a:sym typeface="Wingdings" panose="05000000000000000000" pitchFamily="2" charset="2"/>
                  </a:rPr>
                  <a:t>k</a:t>
                </a:r>
                <a:r>
                  <a:rPr lang="en-US" sz="8000" dirty="0" err="1" smtClean="0">
                    <a:cs typeface="Arial" panose="020B0604020202020204" pitchFamily="34" charset="0"/>
                  </a:rPr>
                  <a:t>pc</a:t>
                </a:r>
                <a:r>
                  <a:rPr lang="en-US" sz="8000" dirty="0" smtClean="0">
                    <a:cs typeface="Arial" panose="020B0604020202020204" pitchFamily="34" charset="0"/>
                  </a:rPr>
                  <a:t>-scale radio emission should be weak &amp; foreshortened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3200" dirty="0"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600" dirty="0" smtClean="0"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600" dirty="0" smtClean="0"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cs typeface="Arial" panose="020B0604020202020204" pitchFamily="34" charset="0"/>
                </a:endParaRPr>
              </a:p>
              <a:p>
                <a:endParaRPr lang="en-US" sz="2800" dirty="0" smtClean="0">
                  <a:latin typeface="Comic Sans MS" pitchFamily="66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dirty="0" smtClean="0">
                  <a:latin typeface="Comic Sans MS" pitchFamily="66" charset="0"/>
                </a:endParaRPr>
              </a:p>
              <a:p>
                <a:endParaRPr lang="en-US" dirty="0" smtClean="0">
                  <a:latin typeface="Comic Sans MS" pitchFamily="66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1074446"/>
                <a:ext cx="8444429" cy="5398718"/>
              </a:xfrm>
              <a:prstGeom prst="rect">
                <a:avLst/>
              </a:prstGeom>
              <a:blipFill rotWithShape="1">
                <a:blip r:embed="rId2"/>
                <a:stretch>
                  <a:fillRect l="-578" r="-11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3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695" y="274638"/>
            <a:ext cx="8695236" cy="1143000"/>
          </a:xfrm>
        </p:spPr>
        <p:txBody>
          <a:bodyPr/>
          <a:lstStyle/>
          <a:p>
            <a:r>
              <a:rPr lang="en-US" dirty="0" smtClean="0"/>
              <a:t>MOJAVE </a:t>
            </a:r>
            <a:r>
              <a:rPr lang="en-US" dirty="0" err="1" smtClean="0"/>
              <a:t>Kpc</a:t>
            </a:r>
            <a:r>
              <a:rPr lang="en-US" dirty="0" smtClean="0"/>
              <a:t>-Imaging Campaigns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7695" y="1229103"/>
            <a:ext cx="4109589" cy="507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VLA imaging of 300 MOJAVE AGN in A and B configurations at 1.4 and 5 GHz (Ethan Stanley, Ph.D.  thesis)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LOFAR imaging of MOJAVE 1.5 Jy sample (Jonas </a:t>
            </a:r>
            <a:r>
              <a:rPr lang="en-US" dirty="0" err="1" smtClean="0">
                <a:cs typeface="Arial" panose="020B0604020202020204" pitchFamily="34" charset="0"/>
              </a:rPr>
              <a:t>Trüstedt</a:t>
            </a:r>
            <a:r>
              <a:rPr lang="en-US" dirty="0" smtClean="0">
                <a:cs typeface="Arial" panose="020B0604020202020204" pitchFamily="34" charset="0"/>
              </a:rPr>
              <a:t>,  Ph.D. thesis)</a:t>
            </a:r>
          </a:p>
          <a:p>
            <a:pPr lvl="1"/>
            <a:r>
              <a:rPr lang="en-US" dirty="0" smtClean="0">
                <a:cs typeface="Arial" panose="020B0604020202020204" pitchFamily="34" charset="0"/>
              </a:rPr>
              <a:t>using international baselines to achieve 1 </a:t>
            </a:r>
            <a:r>
              <a:rPr lang="en-US" dirty="0" err="1" smtClean="0">
                <a:cs typeface="Arial" panose="020B0604020202020204" pitchFamily="34" charset="0"/>
              </a:rPr>
              <a:t>arcsec</a:t>
            </a:r>
            <a:r>
              <a:rPr lang="en-US" dirty="0" smtClean="0">
                <a:cs typeface="Arial" panose="020B0604020202020204" pitchFamily="34" charset="0"/>
              </a:rPr>
              <a:t> resolution at 140 MHz</a:t>
            </a:r>
          </a:p>
          <a:p>
            <a:pPr lvl="1"/>
            <a:r>
              <a:rPr lang="en-US" dirty="0" smtClean="0">
                <a:cs typeface="Arial" panose="020B0604020202020204" pitchFamily="34" charset="0"/>
              </a:rPr>
              <a:t>610 MHz GMRT observations have also been proposed</a:t>
            </a:r>
          </a:p>
          <a:p>
            <a:pPr marL="457200" lvl="1" indent="0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9" t="19366" r="22225" b="7819"/>
          <a:stretch/>
        </p:blipFill>
        <p:spPr bwMode="auto">
          <a:xfrm>
            <a:off x="4885898" y="1417638"/>
            <a:ext cx="4067033" cy="346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6400" y="4880657"/>
            <a:ext cx="3152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Gill Sans MT" pitchFamily="34" charset="0"/>
                <a:cs typeface="Gill Sans" pitchFamily="17" charset="0"/>
              </a:rPr>
              <a:t>LOFAR image of giant radio halo of ISP BL Lac 1807+698 courtesy Jonas </a:t>
            </a:r>
            <a:r>
              <a:rPr lang="en-US" sz="2000" dirty="0" err="1" smtClean="0">
                <a:solidFill>
                  <a:schemeClr val="tx2"/>
                </a:solidFill>
                <a:latin typeface="Gill Sans MT" pitchFamily="34" charset="0"/>
                <a:cs typeface="Gill Sans" pitchFamily="17" charset="0"/>
              </a:rPr>
              <a:t>Tr</a:t>
            </a:r>
            <a:r>
              <a:rPr lang="el-GR" sz="2000" dirty="0" smtClean="0">
                <a:solidFill>
                  <a:schemeClr val="tx2"/>
                </a:solidFill>
                <a:latin typeface="Calibri"/>
                <a:cs typeface="Gill Sans" pitchFamily="17" charset="0"/>
              </a:rPr>
              <a:t>ϋ</a:t>
            </a:r>
            <a:r>
              <a:rPr lang="en-US" sz="2000" dirty="0" err="1" smtClean="0">
                <a:solidFill>
                  <a:schemeClr val="tx2"/>
                </a:solidFill>
                <a:latin typeface="Gill Sans MT" pitchFamily="34" charset="0"/>
                <a:cs typeface="Gill Sans" pitchFamily="17" charset="0"/>
              </a:rPr>
              <a:t>stedt</a:t>
            </a:r>
            <a:r>
              <a:rPr lang="en-US" sz="2000" dirty="0" smtClean="0">
                <a:solidFill>
                  <a:schemeClr val="tx2"/>
                </a:solidFill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564283" y="3871238"/>
            <a:ext cx="1277656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91402" y="4009023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LAS = 240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kpc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3600" dirty="0" smtClean="0">
                    <a:solidFill>
                      <a:srgbClr val="000099"/>
                    </a:solidFill>
                    <a:cs typeface="Gill Sans" pitchFamily="17" charset="0"/>
                  </a:rPr>
                  <a:t>Deprojected size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99"/>
                        </a:solidFill>
                        <a:latin typeface="Cambria Math"/>
                        <a:ea typeface="Cambria Math"/>
                        <a:cs typeface="Gill Sans" pitchFamily="17" charset="0"/>
                      </a:rPr>
                      <m:t>≥</m:t>
                    </m:r>
                    <m:r>
                      <a:rPr lang="en-US" sz="3600" b="0" i="1">
                        <a:solidFill>
                          <a:srgbClr val="000099"/>
                        </a:solidFill>
                        <a:latin typeface="Cambria Math"/>
                        <a:ea typeface="Cambria Math"/>
                        <a:cs typeface="Gill Sans" pitchFamily="17" charset="0"/>
                      </a:rPr>
                      <m:t> </m:t>
                    </m:r>
                    <m:r>
                      <a:rPr lang="en-US" sz="3600" b="0" i="1">
                        <a:solidFill>
                          <a:srgbClr val="000099"/>
                        </a:solidFill>
                        <a:latin typeface="Cambria Math"/>
                        <a:ea typeface="Cambria Math"/>
                        <a:cs typeface="Gill Sans" pitchFamily="17" charset="0"/>
                      </a:rPr>
                      <m:t>𝛿</m:t>
                    </m:r>
                    <m:r>
                      <a:rPr lang="en-US" sz="3600" b="0" i="1">
                        <a:solidFill>
                          <a:srgbClr val="000099"/>
                        </a:solidFill>
                        <a:latin typeface="Cambria Math"/>
                        <a:ea typeface="Cambria Math"/>
                        <a:cs typeface="Gill Sans" pitchFamily="17" charset="0"/>
                      </a:rPr>
                      <m:t> · </m:t>
                    </m:r>
                    <m:r>
                      <a:rPr lang="en-US" sz="3600" b="0" i="1">
                        <a:solidFill>
                          <a:srgbClr val="000099"/>
                        </a:solidFill>
                        <a:latin typeface="Cambria Math"/>
                        <a:ea typeface="Cambria Math"/>
                        <a:cs typeface="Gill Sans" pitchFamily="17" charset="0"/>
                      </a:rPr>
                      <m:t>𝐿𝐴𝑆</m:t>
                    </m:r>
                  </m:oMath>
                </a14:m>
                <a:r>
                  <a:rPr lang="en-US" sz="3600" dirty="0">
                    <a:solidFill>
                      <a:srgbClr val="000099"/>
                    </a:solidFill>
                    <a:cs typeface="Gill Sans" pitchFamily="17" charset="0"/>
                  </a:rPr>
                  <a:t> </a:t>
                </a:r>
                <a:br>
                  <a:rPr lang="en-US" sz="3600" dirty="0">
                    <a:solidFill>
                      <a:srgbClr val="000099"/>
                    </a:solidFill>
                    <a:cs typeface="Gill Sans" pitchFamily="17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222" t="-7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356425" y="958937"/>
            <a:ext cx="4198871" cy="3639537"/>
            <a:chOff x="5356425" y="569208"/>
            <a:chExt cx="4198871" cy="3639537"/>
          </a:xfrm>
        </p:grpSpPr>
        <p:pic>
          <p:nvPicPr>
            <p:cNvPr id="3074" name="Picture 2" descr="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425" y="938516"/>
              <a:ext cx="3406488" cy="3270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6726477" y="2379945"/>
              <a:ext cx="1478071" cy="7640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891403" y="3181608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LAS = 90 </a:t>
              </a: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kpc</a:t>
              </a:r>
              <a:endPara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50296" y="569208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Mrk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 421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7189" y="971616"/>
            <a:ext cx="4609236" cy="3783433"/>
            <a:chOff x="794402" y="625727"/>
            <a:chExt cx="4609236" cy="3783433"/>
          </a:xfrm>
        </p:grpSpPr>
        <p:pic>
          <p:nvPicPr>
            <p:cNvPr id="3076" name="Picture 4" descr="ma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93"/>
            <a:stretch/>
          </p:blipFill>
          <p:spPr bwMode="auto">
            <a:xfrm>
              <a:off x="794402" y="825782"/>
              <a:ext cx="3695700" cy="358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793304" y="1553227"/>
              <a:ext cx="1002082" cy="106424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886206" y="3613593"/>
              <a:ext cx="16983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LAS = 50 </a:t>
              </a: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kpc</a:t>
              </a:r>
              <a:endPara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98638" y="625727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Mrk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 501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07475" y="5019361"/>
                <a:ext cx="4080114" cy="552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Deprojected size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/>
                        <a:ea typeface="Cambria Math"/>
                        <a:cs typeface="Gill Sans" pitchFamily="17" charset="0"/>
                      </a:rPr>
                      <m:t>≥ </m:t>
                    </m:r>
                  </m:oMath>
                </a14:m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500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  <a:cs typeface="Gill Sans" pitchFamily="17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baseline="-25000" dirty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</a:t>
                </a:r>
                <a:r>
                  <a:rPr lang="en-US" sz="2000" dirty="0" err="1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kpc</a:t>
                </a: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75" y="5019361"/>
                <a:ext cx="4080114" cy="552972"/>
              </a:xfrm>
              <a:prstGeom prst="rect">
                <a:avLst/>
              </a:prstGeom>
              <a:blipFill rotWithShape="1">
                <a:blip r:embed="rId5"/>
                <a:stretch>
                  <a:fillRect l="-1493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219694" y="5029820"/>
                <a:ext cx="4080114" cy="552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dirty="0" err="1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Deprojected</a:t>
                </a: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size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99"/>
                        </a:solidFill>
                        <a:latin typeface="Cambria Math"/>
                        <a:ea typeface="Cambria Math"/>
                        <a:cs typeface="Gill Sans" pitchFamily="17" charset="0"/>
                      </a:rPr>
                      <m:t>≥ </m:t>
                    </m:r>
                  </m:oMath>
                </a14:m>
                <a:r>
                  <a:rPr lang="en-US" sz="2000" dirty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</a:t>
                </a: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900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00099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  <a:cs typeface="Gill Sans" pitchFamily="17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baseline="-25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</a:t>
                </a:r>
                <a:r>
                  <a:rPr lang="en-US" sz="2000" dirty="0" err="1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k</a:t>
                </a:r>
                <a:r>
                  <a:rPr lang="en-US" sz="2000" dirty="0" err="1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pc</a:t>
                </a: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694" y="5029820"/>
                <a:ext cx="4080114" cy="552972"/>
              </a:xfrm>
              <a:prstGeom prst="rect">
                <a:avLst/>
              </a:prstGeom>
              <a:blipFill rotWithShape="1">
                <a:blip r:embed="rId6"/>
                <a:stretch>
                  <a:fillRect l="-1493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820761" y="5649238"/>
            <a:ext cx="7782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C00000"/>
                </a:solidFill>
                <a:latin typeface="Gill Sans MT" panose="020B0502020104020203" pitchFamily="34" charset="0"/>
                <a:cs typeface="Gill Sans" pitchFamily="17" charset="0"/>
              </a:rPr>
              <a:t>&gt;500 </a:t>
            </a:r>
            <a:r>
              <a:rPr lang="en-US" sz="2000" dirty="0" err="1" smtClean="0">
                <a:solidFill>
                  <a:srgbClr val="C00000"/>
                </a:solidFill>
                <a:latin typeface="Gill Sans MT" panose="020B0502020104020203" pitchFamily="34" charset="0"/>
                <a:cs typeface="Gill Sans" pitchFamily="17" charset="0"/>
              </a:rPr>
              <a:t>kpc</a:t>
            </a:r>
            <a:r>
              <a:rPr lang="en-US" sz="2000" dirty="0" smtClean="0">
                <a:solidFill>
                  <a:srgbClr val="C00000"/>
                </a:solidFill>
                <a:latin typeface="Gill Sans MT" panose="020B0502020104020203" pitchFamily="34" charset="0"/>
                <a:cs typeface="Gill Sans" pitchFamily="17" charset="0"/>
              </a:rPr>
              <a:t> is considered a ‘giant’ radio galaxy (see</a:t>
            </a:r>
            <a:r>
              <a:rPr lang="en-US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Gill Sans MT" panose="020B0502020104020203" pitchFamily="34" charset="0"/>
              </a:rPr>
              <a:t>Machalski</a:t>
            </a:r>
            <a:r>
              <a:rPr lang="en-US" sz="20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 et al. </a:t>
            </a:r>
            <a:r>
              <a:rPr lang="en-US" sz="2000" dirty="0" err="1" smtClean="0">
                <a:solidFill>
                  <a:srgbClr val="C00000"/>
                </a:solidFill>
                <a:latin typeface="Gill Sans MT" panose="020B0502020104020203" pitchFamily="34" charset="0"/>
              </a:rPr>
              <a:t>ApJ</a:t>
            </a:r>
            <a:r>
              <a:rPr lang="en-US" sz="20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 679, 149 and poster upstairs)</a:t>
            </a:r>
            <a:endParaRPr lang="en-US" sz="20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99965" y="4548370"/>
            <a:ext cx="270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err="1" smtClean="0">
                <a:latin typeface="Gill Sans MT" pitchFamily="34" charset="0"/>
                <a:cs typeface="Gill Sans" pitchFamily="17" charset="0"/>
              </a:rPr>
              <a:t>Machalski</a:t>
            </a: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 &amp; Condon 1985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3903" y="4585441"/>
            <a:ext cx="270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err="1" smtClean="0">
                <a:latin typeface="Gill Sans MT" pitchFamily="34" charset="0"/>
                <a:cs typeface="Gill Sans" pitchFamily="17" charset="0"/>
              </a:rPr>
              <a:t>Cassaro</a:t>
            </a: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 et al. 1999</a:t>
            </a:r>
          </a:p>
        </p:txBody>
      </p:sp>
    </p:spTree>
    <p:extLst>
      <p:ext uri="{BB962C8B-B14F-4D97-AF65-F5344CB8AC3E}">
        <p14:creationId xmlns:p14="http://schemas.microsoft.com/office/powerpoint/2010/main" val="26072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5387" y="2480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99" y="1106424"/>
            <a:ext cx="8642959" cy="521176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MOJAVE program has revealed important aspects of AGN jets: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most powerful blazar jets have a wide range of Lorentz factors up to </a:t>
            </a:r>
            <a:r>
              <a:rPr lang="en-US" dirty="0" smtClean="0"/>
              <a:t>~</a:t>
            </a:r>
            <a:r>
              <a:rPr lang="en-US" dirty="0"/>
              <a:t>5</a:t>
            </a:r>
            <a:r>
              <a:rPr lang="en-US" dirty="0" smtClean="0"/>
              <a:t>0,  while typical AGN </a:t>
            </a:r>
            <a:r>
              <a:rPr lang="en-US" dirty="0"/>
              <a:t>jets </a:t>
            </a:r>
            <a:r>
              <a:rPr lang="en-US" dirty="0" smtClean="0"/>
              <a:t>have Lorentz factors of ~a few.</a:t>
            </a:r>
          </a:p>
          <a:p>
            <a:pPr lvl="1"/>
            <a:r>
              <a:rPr lang="en-US" dirty="0" smtClean="0"/>
              <a:t>jet features are speed up within ~50 pc of the jet base where jet is still collimating,  and decelerate further out</a:t>
            </a:r>
          </a:p>
          <a:p>
            <a:pPr lvl="1"/>
            <a:r>
              <a:rPr lang="en-US" dirty="0" smtClean="0"/>
              <a:t>at any given time, only a small portion of a broader pc-scale conical outflow is highly energized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ym typeface="Wingdings" panose="05000000000000000000" pitchFamily="2" charset="2"/>
              </a:rPr>
              <a:t>be careful interpreting single-epoch images</a:t>
            </a:r>
            <a:endParaRPr lang="en-US" i="1" dirty="0" smtClean="0"/>
          </a:p>
          <a:p>
            <a:pPr lvl="1"/>
            <a:r>
              <a:rPr lang="en-US" dirty="0" smtClean="0"/>
              <a:t>a very fast-spine interpretation for </a:t>
            </a:r>
            <a:r>
              <a:rPr lang="en-US" dirty="0" err="1" smtClean="0"/>
              <a:t>TeV</a:t>
            </a:r>
            <a:r>
              <a:rPr lang="en-US" dirty="0" smtClean="0"/>
              <a:t> HSPs would imply that they have very weak and slow radio jets at implausibly small viewing angles. </a:t>
            </a:r>
          </a:p>
          <a:p>
            <a:endParaRPr lang="en-US" dirty="0"/>
          </a:p>
          <a:p>
            <a:r>
              <a:rPr lang="en-US" b="1" dirty="0" smtClean="0"/>
              <a:t>MOJAVE VLA and LOFAR campaigns are also investigating </a:t>
            </a:r>
            <a:r>
              <a:rPr lang="en-US" b="1" dirty="0" err="1" smtClean="0"/>
              <a:t>kpc</a:t>
            </a:r>
            <a:r>
              <a:rPr lang="en-US" b="1" dirty="0" smtClean="0"/>
              <a:t>-jet morphology and trends between pc-scale properties and jet power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74452" y="5958581"/>
            <a:ext cx="60254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www.astro.purdue.edu/MOJAVE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8137" y="2935951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3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hysics.purdue.edu/~mlister/0946+006_sepvs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64" y="693949"/>
            <a:ext cx="5698614" cy="41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992" y="174430"/>
            <a:ext cx="8461332" cy="1143000"/>
          </a:xfrm>
        </p:spPr>
        <p:txBody>
          <a:bodyPr/>
          <a:lstStyle/>
          <a:p>
            <a:r>
              <a:rPr lang="en-US" dirty="0" smtClean="0"/>
              <a:t>Superluminal Narrow-Lined </a:t>
            </a:r>
            <a:r>
              <a:rPr lang="en-US" dirty="0" err="1" smtClean="0"/>
              <a:t>Seyfert</a:t>
            </a:r>
            <a:r>
              <a:rPr lang="en-US" dirty="0" smtClean="0"/>
              <a:t> I Jets</a:t>
            </a:r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221269" y="4957176"/>
            <a:ext cx="4922729" cy="19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3 of 4 NLSY1 in MOJAVE  have </a:t>
            </a:r>
            <a:r>
              <a:rPr lang="en-US" sz="2000" dirty="0" err="1" smtClean="0">
                <a:solidFill>
                  <a:srgbClr val="330099"/>
                </a:solidFill>
                <a:latin typeface="Calibri"/>
                <a:cs typeface="Arial" pitchFamily="34" charset="0"/>
              </a:rPr>
              <a:t>v</a:t>
            </a:r>
            <a:r>
              <a:rPr lang="en-US" sz="2000" baseline="-25000" dirty="0" err="1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app</a:t>
            </a:r>
            <a:r>
              <a:rPr lang="en-US" sz="2000" dirty="0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 &gt; 6 c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P</a:t>
            </a:r>
            <a:r>
              <a:rPr lang="en-US" sz="2000" dirty="0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c-scale radio jets similar to </a:t>
            </a:r>
            <a:r>
              <a:rPr lang="en-US" sz="2000" dirty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L</a:t>
            </a:r>
            <a:r>
              <a:rPr lang="en-US" sz="2000" dirty="0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SP BL Lacs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Low detection #s may indicate young jets (Foschini et al. 2014) </a:t>
            </a:r>
            <a:endParaRPr lang="en-US" sz="1400" dirty="0">
              <a:solidFill>
                <a:srgbClr val="330099"/>
              </a:solidFill>
              <a:latin typeface="Arial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  <a:defRPr/>
            </a:pPr>
            <a:endParaRPr lang="en-US" sz="1800" b="1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FFCC"/>
              </a:buClr>
              <a:buSzPct val="80000"/>
              <a:buFont typeface="Wingdings 3" pitchFamily="18" charset="2"/>
              <a:buNone/>
              <a:defRPr/>
            </a:pPr>
            <a:endParaRPr lang="en-US" sz="1800" b="1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9629" y="2455101"/>
            <a:ext cx="3106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6600"/>
                </a:solidFill>
                <a:latin typeface="Gill Sans MT" pitchFamily="34" charset="0"/>
                <a:cs typeface="Gill Sans" pitchFamily="17" charset="0"/>
              </a:rPr>
              <a:t>v</a:t>
            </a:r>
            <a:r>
              <a:rPr lang="en-US" sz="2000" dirty="0" smtClean="0">
                <a:solidFill>
                  <a:srgbClr val="006600"/>
                </a:solidFill>
                <a:latin typeface="Gill Sans MT" pitchFamily="34" charset="0"/>
                <a:cs typeface="Gill Sans" pitchFamily="17" charset="0"/>
              </a:rPr>
              <a:t>/c = 11 </a:t>
            </a:r>
            <a:r>
              <a:rPr lang="en-US" sz="2000" dirty="0" smtClean="0">
                <a:solidFill>
                  <a:srgbClr val="006600"/>
                </a:solidFill>
                <a:latin typeface="Calibri"/>
                <a:cs typeface="Gill Sans" pitchFamily="17" charset="0"/>
              </a:rPr>
              <a:t>± 2 </a:t>
            </a:r>
            <a:endParaRPr lang="en-US" sz="2000" dirty="0" smtClean="0">
              <a:solidFill>
                <a:srgbClr val="006600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4100" name="Picture 4" descr="http://www.cv.nrao.edu/2cmVLBA/data/0321+340/2013_07_08/0321+340.u.2013_07_08.icn_col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7" y="4373700"/>
            <a:ext cx="1903220" cy="20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5819786"/>
            <a:ext cx="1420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1H 0323+342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32042" y="1190727"/>
            <a:ext cx="3515006" cy="275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NLSY1 have high low black hole mass and near-</a:t>
            </a:r>
            <a:r>
              <a:rPr lang="en-US" sz="2000" dirty="0" err="1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Eddington</a:t>
            </a:r>
            <a:r>
              <a:rPr lang="en-US" sz="2000" dirty="0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 accretion rate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330099"/>
              </a:solidFill>
              <a:latin typeface="Gill Sans MT" pitchFamily="34" charset="0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330099"/>
                </a:solidFill>
                <a:latin typeface="Gill Sans MT" pitchFamily="34" charset="0"/>
                <a:cs typeface="Arial" pitchFamily="34" charset="0"/>
              </a:rPr>
              <a:t>Rare sub-population (&lt; 7%) are radio loud, and a scarcer few are </a:t>
            </a:r>
            <a:r>
              <a:rPr lang="el-GR" sz="2000" dirty="0" smtClean="0">
                <a:solidFill>
                  <a:srgbClr val="330099"/>
                </a:solidFill>
                <a:latin typeface="Calibri"/>
                <a:cs typeface="Arial" pitchFamily="34" charset="0"/>
              </a:rPr>
              <a:t>γ</a:t>
            </a:r>
            <a:r>
              <a:rPr lang="en-US" sz="2000" dirty="0" smtClean="0">
                <a:solidFill>
                  <a:srgbClr val="330099"/>
                </a:solidFill>
                <a:latin typeface="Gill Sans MT" panose="020B0502020104020203" pitchFamily="34" charset="0"/>
                <a:cs typeface="Arial" pitchFamily="34" charset="0"/>
              </a:rPr>
              <a:t>-ray loud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330099"/>
              </a:solidFill>
              <a:latin typeface="Gill Sans MT" panose="020B0502020104020203" pitchFamily="34" charset="0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330099"/>
                </a:solidFill>
                <a:latin typeface="Gill Sans MT" panose="020B0502020104020203" pitchFamily="34" charset="0"/>
                <a:cs typeface="Arial" pitchFamily="34" charset="0"/>
              </a:rPr>
              <a:t>Likely hosted in spirals</a:t>
            </a:r>
            <a:endParaRPr lang="en-US" sz="1400" dirty="0">
              <a:solidFill>
                <a:srgbClr val="330099"/>
              </a:solidFill>
              <a:latin typeface="Gill Sans MT" panose="020B0502020104020203" pitchFamily="34" charset="0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  <a:defRPr/>
            </a:pPr>
            <a:endParaRPr lang="en-US" sz="1800" b="1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 pitchFamily="34" charset="0"/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00FFCC"/>
              </a:buClr>
              <a:buSzPct val="80000"/>
              <a:buFont typeface="Wingdings 3" pitchFamily="18" charset="2"/>
              <a:buNone/>
              <a:defRPr/>
            </a:pPr>
            <a:endParaRPr lang="en-US" sz="1800" b="1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2" name="Picture 8" descr="http://www.cv.nrao.edu/2cmVLBA/data/0846+513/2013_01_21/0846+513.u.2013_01_21.icn_col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87" y="4406430"/>
            <a:ext cx="1872844" cy="20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706501" y="5714413"/>
            <a:ext cx="1338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0846+513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Trackable</a:t>
            </a:r>
            <a:r>
              <a:rPr lang="en-US" dirty="0" smtClean="0"/>
              <a:t> features in jets of </a:t>
            </a:r>
            <a:r>
              <a:rPr lang="en-US" dirty="0" err="1" smtClean="0"/>
              <a:t>TeV</a:t>
            </a:r>
            <a:r>
              <a:rPr lang="en-US" dirty="0" smtClean="0"/>
              <a:t> AGN?</a:t>
            </a:r>
            <a:endParaRPr lang="en-US" dirty="0"/>
          </a:p>
        </p:txBody>
      </p:sp>
      <p:pic>
        <p:nvPicPr>
          <p:cNvPr id="5" name="1011+496.po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324" y="889347"/>
            <a:ext cx="6599912" cy="52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8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MOJAVE VLBA</a:t>
            </a:r>
            <a:r>
              <a:rPr lang="en-US" baseline="0" dirty="0" smtClean="0">
                <a:solidFill>
                  <a:srgbClr val="C00000"/>
                </a:solidFill>
              </a:rPr>
              <a:t> Program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181600" cy="4804354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Regular observations of radio-bright AGN</a:t>
            </a:r>
          </a:p>
          <a:p>
            <a:pPr lvl="1"/>
            <a:r>
              <a:rPr lang="en-US" sz="2400" dirty="0" smtClean="0"/>
              <a:t>VLBA Key Science project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400" dirty="0" smtClean="0"/>
              <a:t>24 hour observing session every month</a:t>
            </a:r>
          </a:p>
          <a:p>
            <a:pPr lvl="1"/>
            <a:r>
              <a:rPr lang="en-US" sz="2400" dirty="0" smtClean="0"/>
              <a:t>cadences tailored to individual jets</a:t>
            </a:r>
          </a:p>
          <a:p>
            <a:pPr lvl="1"/>
            <a:endParaRPr lang="en-US" sz="2400" dirty="0" smtClean="0"/>
          </a:p>
          <a:p>
            <a:r>
              <a:rPr lang="en-US" sz="2400" dirty="0" err="1" smtClean="0"/>
              <a:t>Milliarcsec</a:t>
            </a:r>
            <a:r>
              <a:rPr lang="en-US" sz="2400" dirty="0" smtClean="0"/>
              <a:t>-resolution images </a:t>
            </a:r>
            <a:r>
              <a:rPr lang="en-US" sz="2400" dirty="0"/>
              <a:t>at 15 GHz</a:t>
            </a:r>
          </a:p>
          <a:p>
            <a:pPr lvl="1"/>
            <a:r>
              <a:rPr lang="en-US" sz="2400" dirty="0" smtClean="0"/>
              <a:t>continuous </a:t>
            </a:r>
            <a:r>
              <a:rPr lang="en-US" sz="2400" dirty="0"/>
              <a:t>time baselines on many sources back to 1994</a:t>
            </a:r>
          </a:p>
          <a:p>
            <a:pPr lvl="1"/>
            <a:r>
              <a:rPr lang="en-US" sz="2400" dirty="0" smtClean="0"/>
              <a:t>full </a:t>
            </a:r>
            <a:r>
              <a:rPr lang="en-US" sz="2400" dirty="0"/>
              <a:t>polarization since 2002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38799" y="5441540"/>
            <a:ext cx="3387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9366">
              <a:spcBef>
                <a:spcPct val="50000"/>
              </a:spcBef>
            </a:pPr>
            <a:r>
              <a:rPr lang="en-US" sz="1800" dirty="0" smtClean="0"/>
              <a:t>Blazar 0003-066 at 15 GHz</a:t>
            </a:r>
            <a:endParaRPr lang="en-US" sz="1800" dirty="0"/>
          </a:p>
          <a:p>
            <a:pPr defTabSz="829366">
              <a:spcBef>
                <a:spcPct val="50000"/>
              </a:spcBef>
            </a:pPr>
            <a:r>
              <a:rPr lang="en-US" sz="1600" dirty="0"/>
              <a:t>Colors: fractional linear polarization</a:t>
            </a:r>
          </a:p>
        </p:txBody>
      </p:sp>
      <p:pic>
        <p:nvPicPr>
          <p:cNvPr id="4098" name="Picture 2" descr="2 cm VLBA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287" y="1524000"/>
            <a:ext cx="3579928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8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Trackable</a:t>
            </a:r>
            <a:r>
              <a:rPr lang="en-US" dirty="0" smtClean="0"/>
              <a:t> features in jets of  </a:t>
            </a:r>
            <a:r>
              <a:rPr lang="en-US" dirty="0" err="1" smtClean="0"/>
              <a:t>TeV</a:t>
            </a:r>
            <a:r>
              <a:rPr lang="en-US" dirty="0" smtClean="0"/>
              <a:t> AGN?</a:t>
            </a:r>
            <a:endParaRPr lang="en-US" dirty="0"/>
          </a:p>
        </p:txBody>
      </p:sp>
      <p:pic>
        <p:nvPicPr>
          <p:cNvPr id="6146" name="Picture 2" descr="http://www.physics.purdue.edu/~mlister/1011+496_sepvs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2" y="982989"/>
            <a:ext cx="72771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9632" y="2628668"/>
            <a:ext cx="494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et motion is  &lt; 60 </a:t>
            </a:r>
            <a:r>
              <a:rPr lang="el-GR" dirty="0" smtClean="0">
                <a:solidFill>
                  <a:srgbClr val="000099"/>
                </a:solidFill>
                <a:latin typeface="Calibri"/>
                <a:cs typeface="Gill Sans" pitchFamily="17" charset="0"/>
              </a:rPr>
              <a:t>μ</a:t>
            </a:r>
            <a:r>
              <a:rPr lang="en-US" dirty="0" smtClean="0">
                <a:solidFill>
                  <a:srgbClr val="000099"/>
                </a:solidFill>
                <a:latin typeface="Calibri"/>
                <a:cs typeface="Gill Sans" pitchFamily="17" charset="0"/>
              </a:rPr>
              <a:t>as/y ( 0.8 c )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7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Jet Power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5188" y="1601004"/>
            <a:ext cx="4264925" cy="457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Arial" panose="020B0604020202020204" pitchFamily="34" charset="0"/>
              </a:rPr>
              <a:t>MOJAVE VLA campaign in 2007 revealed trend between apparent speed and extended lobe emission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Are the kinetic powers of high and low-spectral peaked BL Lacs consistent with the predictions of the unified model?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What are the implications for the Doppler beaming crisis? </a:t>
            </a:r>
          </a:p>
          <a:p>
            <a:endParaRPr lang="en-US" dirty="0" smtClean="0"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9" t="21781" r="8294" b="27488"/>
          <a:stretch/>
        </p:blipFill>
        <p:spPr bwMode="auto">
          <a:xfrm>
            <a:off x="4490113" y="1601004"/>
            <a:ext cx="4319587" cy="370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4737" y="5328193"/>
            <a:ext cx="33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Kharb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2010,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ApJ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710,  764</a:t>
            </a:r>
          </a:p>
        </p:txBody>
      </p:sp>
    </p:spTree>
    <p:extLst>
      <p:ext uri="{BB962C8B-B14F-4D97-AF65-F5344CB8AC3E}">
        <p14:creationId xmlns:p14="http://schemas.microsoft.com/office/powerpoint/2010/main" val="331474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0" dirty="0" smtClean="0">
                <a:solidFill>
                  <a:srgbClr val="FF0000"/>
                </a:solidFill>
                <a:effectLst/>
                <a:latin typeface="Gill Sans MT" pitchFamily="34" charset="0"/>
                <a:cs typeface="Calibri" pitchFamily="34" charset="0"/>
              </a:rPr>
              <a:t>Blazar Flavors: Quasars and BL Lacs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-46038" y="1295400"/>
            <a:ext cx="4770438" cy="2117725"/>
          </a:xfrm>
        </p:spPr>
        <p:txBody>
          <a:bodyPr/>
          <a:lstStyle/>
          <a:p>
            <a:pPr marL="0" indent="0" eaLnBrk="1" hangingPunct="1">
              <a:buClr>
                <a:srgbClr val="FFFF00"/>
              </a:buClr>
              <a:buNone/>
            </a:pPr>
            <a:r>
              <a:rPr lang="en-US" sz="3200" b="0" dirty="0" smtClean="0">
                <a:solidFill>
                  <a:srgbClr val="FFFF00"/>
                </a:solidFill>
                <a:latin typeface="Gill Sans MT" pitchFamily="34" charset="0"/>
                <a:cs typeface="Calibri" pitchFamily="34" charset="0"/>
              </a:rPr>
              <a:t>Quasars:</a:t>
            </a:r>
          </a:p>
          <a:p>
            <a:pPr lvl="1" eaLnBrk="1" hangingPunct="1"/>
            <a:r>
              <a:rPr lang="en-US" sz="2400" b="0" dirty="0" smtClean="0">
                <a:solidFill>
                  <a:srgbClr val="FFFF00"/>
                </a:solidFill>
                <a:latin typeface="Gill Sans MT" pitchFamily="34" charset="0"/>
                <a:cs typeface="Calibri" pitchFamily="34" charset="0"/>
              </a:rPr>
              <a:t>broad optical emission lines</a:t>
            </a:r>
          </a:p>
          <a:p>
            <a:pPr lvl="1" eaLnBrk="1" hangingPunct="1"/>
            <a:r>
              <a:rPr lang="en-US" sz="2400" b="0" dirty="0" smtClean="0">
                <a:solidFill>
                  <a:srgbClr val="FFFF00"/>
                </a:solidFill>
                <a:latin typeface="Gill Sans MT" pitchFamily="34" charset="0"/>
                <a:cs typeface="Calibri" pitchFamily="34" charset="0"/>
              </a:rPr>
              <a:t>high power jets seen end-on</a:t>
            </a:r>
          </a:p>
          <a:p>
            <a:pPr lvl="1" eaLnBrk="1" hangingPunct="1"/>
            <a:r>
              <a:rPr lang="en-US" sz="2400" b="0" dirty="0">
                <a:solidFill>
                  <a:srgbClr val="FFFF00"/>
                </a:solidFill>
                <a:latin typeface="Gill Sans MT" pitchFamily="34" charset="0"/>
                <a:cs typeface="Calibri" pitchFamily="34" charset="0"/>
              </a:rPr>
              <a:t>s</a:t>
            </a:r>
            <a:r>
              <a:rPr lang="en-US" sz="2400" b="0" dirty="0" smtClean="0">
                <a:solidFill>
                  <a:srgbClr val="FFFF00"/>
                </a:solidFill>
                <a:latin typeface="Gill Sans MT" pitchFamily="34" charset="0"/>
                <a:cs typeface="Calibri" pitchFamily="34" charset="0"/>
              </a:rPr>
              <a:t>ynchrotron peak in infrared</a:t>
            </a:r>
          </a:p>
        </p:txBody>
      </p:sp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00150"/>
            <a:ext cx="31734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705225"/>
            <a:ext cx="43434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4" name="Content Placeholder 2"/>
          <p:cNvSpPr txBox="1">
            <a:spLocks/>
          </p:cNvSpPr>
          <p:nvPr/>
        </p:nvSpPr>
        <p:spPr bwMode="auto">
          <a:xfrm>
            <a:off x="4724400" y="3886200"/>
            <a:ext cx="44196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defTabSz="914400" eaLnBrk="1" hangingPunct="1">
              <a:spcBef>
                <a:spcPct val="20000"/>
              </a:spcBef>
              <a:buSzPct val="80000"/>
            </a:pPr>
            <a:r>
              <a:rPr lang="en-US" b="0" dirty="0">
                <a:solidFill>
                  <a:srgbClr val="00CCFF">
                    <a:lumMod val="20000"/>
                    <a:lumOff val="80000"/>
                  </a:srgbClr>
                </a:solidFill>
                <a:latin typeface="Gill Sans MT" pitchFamily="34" charset="0"/>
                <a:ea typeface="+mn-ea"/>
                <a:cs typeface="Calibri" pitchFamily="34" charset="0"/>
              </a:rPr>
              <a:t>BL </a:t>
            </a:r>
            <a:r>
              <a:rPr lang="en-US" b="0" dirty="0" err="1" smtClean="0">
                <a:solidFill>
                  <a:srgbClr val="00CCFF">
                    <a:lumMod val="20000"/>
                    <a:lumOff val="80000"/>
                  </a:srgbClr>
                </a:solidFill>
                <a:latin typeface="Gill Sans MT" pitchFamily="34" charset="0"/>
                <a:ea typeface="+mn-ea"/>
                <a:cs typeface="Calibri" pitchFamily="34" charset="0"/>
              </a:rPr>
              <a:t>Lacertae</a:t>
            </a:r>
            <a:r>
              <a:rPr lang="en-US" b="0" dirty="0" smtClean="0">
                <a:solidFill>
                  <a:srgbClr val="00CCFF">
                    <a:lumMod val="20000"/>
                    <a:lumOff val="80000"/>
                  </a:srgbClr>
                </a:solidFill>
                <a:latin typeface="Gill Sans MT" pitchFamily="34" charset="0"/>
                <a:ea typeface="+mn-ea"/>
                <a:cs typeface="Calibri" pitchFamily="34" charset="0"/>
              </a:rPr>
              <a:t> objects</a:t>
            </a:r>
            <a:r>
              <a:rPr lang="en-US" b="0" dirty="0">
                <a:solidFill>
                  <a:srgbClr val="00CCFF">
                    <a:lumMod val="20000"/>
                    <a:lumOff val="80000"/>
                  </a:srgbClr>
                </a:solidFill>
                <a:latin typeface="Gill Sans MT" pitchFamily="34" charset="0"/>
                <a:ea typeface="+mn-ea"/>
                <a:cs typeface="Calibri" pitchFamily="34" charset="0"/>
              </a:rPr>
              <a:t>: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sz="2400" b="0" dirty="0">
                <a:solidFill>
                  <a:srgbClr val="FFFFFF"/>
                </a:solidFill>
                <a:latin typeface="Gill Sans MT" pitchFamily="34" charset="0"/>
                <a:ea typeface="+mn-ea"/>
                <a:cs typeface="Calibri" pitchFamily="34" charset="0"/>
              </a:rPr>
              <a:t>weak/absent broad emission lines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sz="2400" b="0" dirty="0">
                <a:solidFill>
                  <a:srgbClr val="FFFFFF"/>
                </a:solidFill>
                <a:latin typeface="Gill Sans MT" pitchFamily="34" charset="0"/>
                <a:ea typeface="+mn-ea"/>
                <a:cs typeface="Calibri" pitchFamily="34" charset="0"/>
              </a:rPr>
              <a:t>low power jets seen end-on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sz="2400" b="0" dirty="0">
                <a:solidFill>
                  <a:srgbClr val="FFFFFF"/>
                </a:solidFill>
                <a:latin typeface="Gill Sans MT" pitchFamily="34" charset="0"/>
                <a:ea typeface="+mn-ea"/>
                <a:cs typeface="Calibri" pitchFamily="34" charset="0"/>
              </a:rPr>
              <a:t>s</a:t>
            </a:r>
            <a:r>
              <a:rPr lang="en-US" sz="2400" b="0" dirty="0" smtClean="0">
                <a:solidFill>
                  <a:srgbClr val="FFFFFF"/>
                </a:solidFill>
                <a:latin typeface="Gill Sans MT" pitchFamily="34" charset="0"/>
                <a:ea typeface="+mn-ea"/>
                <a:cs typeface="Calibri" pitchFamily="34" charset="0"/>
              </a:rPr>
              <a:t>ynchrotron peaks range from infrared to optical/UV</a:t>
            </a:r>
            <a:endParaRPr lang="en-US" sz="2400" b="0" dirty="0">
              <a:solidFill>
                <a:srgbClr val="FFFFFF"/>
              </a:solidFill>
              <a:latin typeface="Gill Sans MT" pitchFamily="34" charset="0"/>
              <a:ea typeface="+mn-ea"/>
              <a:cs typeface="Calibri" pitchFamily="34" charset="0"/>
            </a:endParaRPr>
          </a:p>
        </p:txBody>
      </p:sp>
      <p:sp>
        <p:nvSpPr>
          <p:cNvPr id="73735" name="TextBox 2"/>
          <p:cNvSpPr txBox="1">
            <a:spLocks noChangeArrowheads="1"/>
          </p:cNvSpPr>
          <p:nvPr/>
        </p:nvSpPr>
        <p:spPr bwMode="auto">
          <a:xfrm>
            <a:off x="-381000" y="3819525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en-US" dirty="0">
                <a:solidFill>
                  <a:srgbClr val="FFFF00"/>
                </a:solidFill>
                <a:ea typeface="+mn-ea"/>
              </a:rPr>
              <a:t>FR II jet</a:t>
            </a:r>
          </a:p>
        </p:txBody>
      </p:sp>
      <p:sp>
        <p:nvSpPr>
          <p:cNvPr id="73736" name="TextBox 8"/>
          <p:cNvSpPr txBox="1">
            <a:spLocks noChangeArrowheads="1"/>
          </p:cNvSpPr>
          <p:nvPr/>
        </p:nvSpPr>
        <p:spPr bwMode="auto">
          <a:xfrm>
            <a:off x="6705600" y="120015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en-US">
                <a:solidFill>
                  <a:srgbClr val="FFFFFF"/>
                </a:solidFill>
                <a:ea typeface="+mn-ea"/>
              </a:rPr>
              <a:t>FR I jet</a:t>
            </a:r>
          </a:p>
        </p:txBody>
      </p:sp>
      <p:sp>
        <p:nvSpPr>
          <p:cNvPr id="73737" name="TextBox 3"/>
          <p:cNvSpPr txBox="1">
            <a:spLocks noChangeArrowheads="1"/>
          </p:cNvSpPr>
          <p:nvPr/>
        </p:nvSpPr>
        <p:spPr bwMode="auto">
          <a:xfrm>
            <a:off x="1905000" y="62484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defTabSz="914400" eaLnBrk="1" hangingPunct="1">
              <a:spcBef>
                <a:spcPct val="20000"/>
              </a:spcBef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  <a:ea typeface="+mn-ea"/>
              </a:rPr>
              <a:t>Palma et al. </a:t>
            </a:r>
          </a:p>
        </p:txBody>
      </p:sp>
      <p:sp>
        <p:nvSpPr>
          <p:cNvPr id="73738" name="TextBox 10"/>
          <p:cNvSpPr txBox="1">
            <a:spLocks noChangeArrowheads="1"/>
          </p:cNvSpPr>
          <p:nvPr/>
        </p:nvSpPr>
        <p:spPr bwMode="auto">
          <a:xfrm>
            <a:off x="6629400" y="3581400"/>
            <a:ext cx="251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defTabSz="914400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FFFFFF">
                    <a:lumMod val="95000"/>
                  </a:srgbClr>
                </a:solidFill>
                <a:ea typeface="+mn-ea"/>
              </a:rPr>
              <a:t>AUI/NRAO </a:t>
            </a:r>
            <a:endParaRPr lang="en-US" sz="1800" dirty="0">
              <a:solidFill>
                <a:srgbClr val="FFFFFF">
                  <a:lumMod val="95000"/>
                </a:srgbClr>
              </a:solidFill>
              <a:ea typeface="+mn-ea"/>
            </a:endParaRPr>
          </a:p>
        </p:txBody>
      </p:sp>
      <p:sp>
        <p:nvSpPr>
          <p:cNvPr id="73739" name="Down Arrow 2"/>
          <p:cNvSpPr>
            <a:spLocks noChangeArrowheads="1"/>
          </p:cNvSpPr>
          <p:nvPr/>
        </p:nvSpPr>
        <p:spPr bwMode="auto">
          <a:xfrm>
            <a:off x="2078038" y="3167856"/>
            <a:ext cx="228600" cy="533400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 defTabSz="914400">
              <a:spcBef>
                <a:spcPct val="20000"/>
              </a:spcBef>
              <a:buFontTx/>
              <a:buChar char="•"/>
            </a:pPr>
            <a:endParaRPr lang="en-US" sz="2800" b="1">
              <a:solidFill>
                <a:srgbClr val="FFFF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3741" name="TextBox 3"/>
          <p:cNvSpPr txBox="1">
            <a:spLocks noChangeArrowheads="1"/>
          </p:cNvSpPr>
          <p:nvPr/>
        </p:nvSpPr>
        <p:spPr bwMode="auto">
          <a:xfrm>
            <a:off x="6629400" y="2328863"/>
            <a:ext cx="823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en-US" sz="1200">
                <a:solidFill>
                  <a:srgbClr val="FFFFFF"/>
                </a:solidFill>
                <a:ea typeface="+mn-ea"/>
              </a:rPr>
              <a:t>AGN</a:t>
            </a:r>
            <a:endParaRPr lang="en-US" sz="1100">
              <a:solidFill>
                <a:srgbClr val="FFFFFF"/>
              </a:solidFill>
              <a:ea typeface="+mn-ea"/>
            </a:endParaRPr>
          </a:p>
        </p:txBody>
      </p:sp>
      <p:sp>
        <p:nvSpPr>
          <p:cNvPr id="73742" name="TextBox 13"/>
          <p:cNvSpPr txBox="1">
            <a:spLocks noChangeArrowheads="1"/>
          </p:cNvSpPr>
          <p:nvPr/>
        </p:nvSpPr>
        <p:spPr bwMode="auto">
          <a:xfrm>
            <a:off x="1752600" y="5181600"/>
            <a:ext cx="823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en-US" sz="1200">
                <a:solidFill>
                  <a:srgbClr val="FFFFFF"/>
                </a:solidFill>
                <a:ea typeface="+mn-ea"/>
              </a:rPr>
              <a:t>AGN</a:t>
            </a:r>
            <a:endParaRPr lang="en-US" sz="1100">
              <a:solidFill>
                <a:srgbClr val="FFFFFF"/>
              </a:solidFill>
              <a:ea typeface="+mn-ea"/>
            </a:endParaRPr>
          </a:p>
        </p:txBody>
      </p:sp>
      <p:sp>
        <p:nvSpPr>
          <p:cNvPr id="73743" name="TextBox 14"/>
          <p:cNvSpPr txBox="1">
            <a:spLocks noChangeArrowheads="1"/>
          </p:cNvSpPr>
          <p:nvPr/>
        </p:nvSpPr>
        <p:spPr bwMode="auto">
          <a:xfrm>
            <a:off x="3611563" y="4891088"/>
            <a:ext cx="82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en-US" sz="1200" dirty="0">
                <a:solidFill>
                  <a:srgbClr val="FFFFFF"/>
                </a:solidFill>
                <a:ea typeface="+mn-ea"/>
              </a:rPr>
              <a:t>Hotspot</a:t>
            </a:r>
            <a:endParaRPr lang="en-US" sz="11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73744" name="TextBox 15"/>
          <p:cNvSpPr txBox="1">
            <a:spLocks noChangeArrowheads="1"/>
          </p:cNvSpPr>
          <p:nvPr/>
        </p:nvSpPr>
        <p:spPr bwMode="auto">
          <a:xfrm>
            <a:off x="166688" y="5791200"/>
            <a:ext cx="823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en-US" sz="1200">
                <a:solidFill>
                  <a:srgbClr val="FFFFFF"/>
                </a:solidFill>
                <a:ea typeface="+mn-ea"/>
              </a:rPr>
              <a:t>Hotspot</a:t>
            </a:r>
            <a:endParaRPr lang="en-US" sz="1100">
              <a:solidFill>
                <a:srgbClr val="FFFFFF"/>
              </a:solidFill>
              <a:ea typeface="+mn-ea"/>
            </a:endParaRPr>
          </a:p>
        </p:txBody>
      </p:sp>
      <p:sp>
        <p:nvSpPr>
          <p:cNvPr id="73745" name="TextBox 8"/>
          <p:cNvSpPr txBox="1">
            <a:spLocks noChangeArrowheads="1"/>
          </p:cNvSpPr>
          <p:nvPr/>
        </p:nvSpPr>
        <p:spPr bwMode="auto">
          <a:xfrm>
            <a:off x="6705600" y="1533525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en-US" sz="2400">
                <a:solidFill>
                  <a:srgbClr val="FFFFFF"/>
                </a:solidFill>
                <a:ea typeface="+mn-ea"/>
              </a:rPr>
              <a:t>(low power)</a:t>
            </a:r>
          </a:p>
        </p:txBody>
      </p:sp>
      <p:sp>
        <p:nvSpPr>
          <p:cNvPr id="73746" name="TextBox 8"/>
          <p:cNvSpPr txBox="1">
            <a:spLocks noChangeArrowheads="1"/>
          </p:cNvSpPr>
          <p:nvPr/>
        </p:nvSpPr>
        <p:spPr bwMode="auto">
          <a:xfrm>
            <a:off x="-152400" y="41910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FF00"/>
                </a:solidFill>
                <a:ea typeface="+mn-ea"/>
              </a:rPr>
              <a:t>(high power)</a:t>
            </a:r>
          </a:p>
        </p:txBody>
      </p:sp>
      <p:sp>
        <p:nvSpPr>
          <p:cNvPr id="20" name="Down Arrow 2"/>
          <p:cNvSpPr>
            <a:spLocks noChangeArrowheads="1"/>
          </p:cNvSpPr>
          <p:nvPr/>
        </p:nvSpPr>
        <p:spPr bwMode="auto">
          <a:xfrm rot="10800000">
            <a:off x="6836569" y="3484959"/>
            <a:ext cx="204787" cy="440532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 defTabSz="914400">
              <a:spcBef>
                <a:spcPct val="20000"/>
              </a:spcBef>
              <a:buFontTx/>
              <a:buChar char="•"/>
            </a:pPr>
            <a:endParaRPr lang="en-US" sz="2800" b="1">
              <a:solidFill>
                <a:srgbClr val="FFFF00"/>
              </a:solidFill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724400" y="1251346"/>
            <a:ext cx="0" cy="5366942"/>
          </a:xfrm>
          <a:prstGeom prst="line">
            <a:avLst/>
          </a:prstGeom>
          <a:solidFill>
            <a:schemeClr val="hlink"/>
          </a:solidFill>
          <a:ln w="254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6358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BL Lac Paradigm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Lower jet power implies low accretion rate onto black hole:</a:t>
            </a:r>
          </a:p>
          <a:p>
            <a:pPr lvl="1">
              <a:buFont typeface="Wingdings" pitchFamily="2" charset="2"/>
              <a:buChar char="à"/>
            </a:pPr>
            <a:r>
              <a:rPr lang="en-US" sz="2400" dirty="0"/>
              <a:t> inflow radiates inefficiently,  thus no optically thick accretion disk or broad line region </a:t>
            </a:r>
            <a:endParaRPr lang="en-US" sz="2800" dirty="0"/>
          </a:p>
          <a:p>
            <a:pPr lvl="1">
              <a:buFont typeface="Wingdings" pitchFamily="2" charset="2"/>
              <a:buChar char="à"/>
            </a:pPr>
            <a:endParaRPr lang="en-US" sz="2800" dirty="0"/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</a:rPr>
              <a:t>No broad line photons are available for external Compton scattering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à"/>
            </a:pPr>
            <a:r>
              <a:rPr lang="en-US" sz="2400" dirty="0">
                <a:solidFill>
                  <a:prstClr val="black"/>
                </a:solidFill>
                <a:sym typeface="Wingdings" pitchFamily="2" charset="2"/>
              </a:rPr>
              <a:t> less Compton cooling of synchrotron electrons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à"/>
            </a:pPr>
            <a:r>
              <a:rPr lang="en-US" sz="2400" dirty="0">
                <a:solidFill>
                  <a:prstClr val="black"/>
                </a:solidFill>
                <a:sym typeface="Wingdings" pitchFamily="2" charset="2"/>
              </a:rPr>
              <a:t> synchrotron can peak up to optical/UV regime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53BF-BE14-433F-A3B0-6DEA60C13F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NRAO-AOC, March 6,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ej.iop.org/images/0004-637X/798/2/134/Full/apj505001f8_l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38" y="1048603"/>
            <a:ext cx="5715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0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Krakow, 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9888" y="274638"/>
            <a:ext cx="8648452" cy="1143000"/>
          </a:xfrm>
        </p:spPr>
        <p:txBody>
          <a:bodyPr/>
          <a:lstStyle/>
          <a:p>
            <a:r>
              <a:rPr lang="en-US" dirty="0" smtClean="0"/>
              <a:t>Are these trends solely due to jet bending?</a:t>
            </a:r>
            <a:endParaRPr lang="en-US" dirty="0"/>
          </a:p>
        </p:txBody>
      </p:sp>
      <p:pic>
        <p:nvPicPr>
          <p:cNvPr id="6" name="Picture 2" descr="http://ej.iop.org/images/0004-637X/798/2/134/Full/apj505001f4_l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585649" y="1003434"/>
            <a:ext cx="4114799" cy="26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67999" y="1003434"/>
            <a:ext cx="4404001" cy="335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smtClean="0"/>
              <a:t>Predictions: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ym typeface="Symbol"/>
              </a:rPr>
              <a:t>no inward/outward acceleration trend expected with distance</a:t>
            </a:r>
            <a:endParaRPr lang="en-US" sz="2600" dirty="0"/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/>
              <a:t>parallel accelerations should be ~60% magnitude of </a:t>
            </a:r>
            <a:r>
              <a:rPr lang="en-US" sz="3000" dirty="0">
                <a:sym typeface="Symbol"/>
              </a:rPr>
              <a:t> accelerations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 smtClean="0"/>
              <a:t>features with large parallel accelerations should also show large perpendicular accelerations</a:t>
            </a:r>
          </a:p>
          <a:p>
            <a:endParaRPr lang="en-US" sz="3000" dirty="0" smtClean="0"/>
          </a:p>
          <a:p>
            <a:endParaRPr lang="en-US" sz="30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8469" y="4353636"/>
            <a:ext cx="4219758" cy="185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/>
              <a:t>Most features have a </a:t>
            </a:r>
            <a:r>
              <a:rPr lang="en-US" sz="2100" b="1" dirty="0" smtClean="0"/>
              <a:t>high</a:t>
            </a:r>
            <a:r>
              <a:rPr lang="en-US" sz="2100" dirty="0" smtClean="0"/>
              <a:t> || /</a:t>
            </a:r>
            <a:r>
              <a:rPr lang="en-US" sz="2400" dirty="0" smtClean="0">
                <a:sym typeface="Symbol"/>
              </a:rPr>
              <a:t> </a:t>
            </a:r>
            <a:r>
              <a:rPr lang="en-US" sz="2400" dirty="0">
                <a:sym typeface="Symbol"/>
              </a:rPr>
              <a:t> </a:t>
            </a:r>
            <a:r>
              <a:rPr lang="en-US" sz="2100" dirty="0" smtClean="0"/>
              <a:t>acceleration </a:t>
            </a:r>
            <a:r>
              <a:rPr lang="en-US" sz="2100" dirty="0"/>
              <a:t>ratio</a:t>
            </a:r>
            <a:r>
              <a:rPr lang="en-US" sz="2100" dirty="0" smtClean="0"/>
              <a:t>.</a:t>
            </a:r>
          </a:p>
          <a:p>
            <a:endParaRPr lang="en-US" sz="2100" dirty="0" smtClean="0"/>
          </a:p>
          <a:p>
            <a:r>
              <a:rPr lang="en-US" sz="2100" dirty="0" smtClean="0"/>
              <a:t>Speed increase/decrease trend is more evident in these features.</a:t>
            </a:r>
            <a:endParaRPr lang="en-US" sz="2100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9" name="Picture 2" descr="http://ej.iop.org/images/0004-637X/798/2/134/Full/apj505001f4_l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572000" y="3768285"/>
            <a:ext cx="4114799" cy="26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20424" y="1409948"/>
            <a:ext cx="1555846" cy="1444163"/>
            <a:chOff x="1520424" y="1409948"/>
            <a:chExt cx="1555846" cy="1444163"/>
          </a:xfrm>
        </p:grpSpPr>
        <p:sp>
          <p:nvSpPr>
            <p:cNvPr id="5" name="Multiply 4"/>
            <p:cNvSpPr/>
            <p:nvPr/>
          </p:nvSpPr>
          <p:spPr>
            <a:xfrm>
              <a:off x="1520424" y="1409948"/>
              <a:ext cx="1555845" cy="697765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1520425" y="2156346"/>
              <a:ext cx="1555845" cy="697765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12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smtClean="0"/>
              <a:t>Acceleration Down the Jet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37994" y="5062619"/>
            <a:ext cx="8806430" cy="163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Features tend to speed up near the core, and slow down at ~ 100 pc (</a:t>
            </a:r>
            <a:r>
              <a:rPr lang="en-US" sz="3000" dirty="0" err="1" smtClean="0"/>
              <a:t>deprojected</a:t>
            </a:r>
            <a:r>
              <a:rPr lang="en-US" sz="3000" dirty="0" smtClean="0"/>
              <a:t>) farther downstream.</a:t>
            </a:r>
            <a:endParaRPr lang="en-US" sz="2600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7" name="Picture 2" descr="http://ej.iop.org/images/0004-637X/798/2/134/Full/apj505001f3_l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74"/>
          <a:stretch/>
        </p:blipFill>
        <p:spPr bwMode="auto">
          <a:xfrm>
            <a:off x="249888" y="849128"/>
            <a:ext cx="8436912" cy="385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05414" y="1417638"/>
            <a:ext cx="171681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Outward  parallel accelerations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0656" y="3506155"/>
            <a:ext cx="16599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Inward  parallel accelerations</a:t>
            </a:r>
          </a:p>
        </p:txBody>
      </p:sp>
    </p:spTree>
    <p:extLst>
      <p:ext uri="{BB962C8B-B14F-4D97-AF65-F5344CB8AC3E}">
        <p14:creationId xmlns:p14="http://schemas.microsoft.com/office/powerpoint/2010/main" val="15923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NRAO-AOC, March 6,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the observed motions reflect the underlying jet flow?</a:t>
            </a:r>
            <a:endParaRPr lang="en-US" dirty="0"/>
          </a:p>
        </p:txBody>
      </p:sp>
      <p:pic>
        <p:nvPicPr>
          <p:cNvPr id="14338" name="Picture 2" descr="http://ej.iop.org/images/0004-637X/798/2/134/Full/apj505001f12_l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86937" y="1523346"/>
            <a:ext cx="4874526" cy="358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4025" y="5206009"/>
            <a:ext cx="8366076" cy="121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Any intrinsic shock speeds are added relativistically to the flow speed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Broad statistical trends in MOJAVE jets are impossible to reproduce with a random collection of inward &amp; outward moving shocks.</a:t>
            </a:r>
          </a:p>
          <a:p>
            <a:endParaRPr lang="en-US" sz="3000" dirty="0" smtClean="0"/>
          </a:p>
          <a:p>
            <a:endParaRPr lang="en-US" sz="3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656999" y="1924330"/>
            <a:ext cx="37258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Red: inward acceleration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Blue: outward acceleration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latin typeface="Gill Sans MT" pitchFamily="34" charset="0"/>
                <a:cs typeface="Gill Sans" pitchFamily="17" charset="0"/>
              </a:rPr>
              <a:t>Black: no significant acceleration</a:t>
            </a:r>
          </a:p>
        </p:txBody>
      </p:sp>
    </p:spTree>
    <p:extLst>
      <p:ext uri="{BB962C8B-B14F-4D97-AF65-F5344CB8AC3E}">
        <p14:creationId xmlns:p14="http://schemas.microsoft.com/office/powerpoint/2010/main" val="315762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27971"/>
            <a:ext cx="8229600" cy="1249363"/>
          </a:xfrm>
        </p:spPr>
        <p:txBody>
          <a:bodyPr>
            <a:normAutofit/>
          </a:bodyPr>
          <a:lstStyle/>
          <a:p>
            <a:r>
              <a:rPr lang="en-US" dirty="0" smtClean="0"/>
              <a:t>In most cases a constant acceleration model provides a good fit to the observed motions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000" t="34814" r="11539" b="10485"/>
          <a:stretch/>
        </p:blipFill>
        <p:spPr>
          <a:xfrm>
            <a:off x="1461671" y="198437"/>
            <a:ext cx="5853529" cy="2838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00" t="24290" r="23333" b="14969"/>
          <a:stretch/>
        </p:blipFill>
        <p:spPr>
          <a:xfrm>
            <a:off x="1372980" y="2795051"/>
            <a:ext cx="5942220" cy="28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965216"/>
            <a:ext cx="8686800" cy="911573"/>
          </a:xfrm>
        </p:spPr>
        <p:txBody>
          <a:bodyPr>
            <a:normAutofit/>
          </a:bodyPr>
          <a:lstStyle/>
          <a:p>
            <a:r>
              <a:rPr lang="en-US" dirty="0" smtClean="0"/>
              <a:t>Some of the best-sampled features, however,  show </a:t>
            </a:r>
            <a:r>
              <a:rPr lang="en-US" u="sng" dirty="0" smtClean="0"/>
              <a:t>variable</a:t>
            </a:r>
            <a:r>
              <a:rPr lang="en-US" dirty="0" smtClean="0"/>
              <a:t> acceleration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51" t="17530" r="25511" b="4465"/>
          <a:stretch/>
        </p:blipFill>
        <p:spPr>
          <a:xfrm>
            <a:off x="1676400" y="228600"/>
            <a:ext cx="6136844" cy="573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4" t="26711" r="30584" b="20993"/>
          <a:stretch/>
        </p:blipFill>
        <p:spPr bwMode="auto">
          <a:xfrm>
            <a:off x="280800" y="1379955"/>
            <a:ext cx="4948036" cy="41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35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dirty="0" smtClean="0"/>
              <a:t>Investigating</a:t>
            </a:r>
            <a:r>
              <a:rPr lang="en-US" i="1" dirty="0" smtClean="0"/>
              <a:t> Fermi</a:t>
            </a:r>
            <a:r>
              <a:rPr lang="en-US" dirty="0" smtClean="0"/>
              <a:t> blazar jets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30843" y="1252538"/>
            <a:ext cx="4311557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smtClean="0"/>
              <a:t>Fermi</a:t>
            </a:r>
            <a:r>
              <a:rPr lang="en-US" sz="2800" dirty="0" smtClean="0"/>
              <a:t> is an excellent AGN survey instrument:</a:t>
            </a:r>
          </a:p>
          <a:p>
            <a:pPr lvl="1"/>
            <a:r>
              <a:rPr lang="en-US" sz="2800" dirty="0" smtClean="0"/>
              <a:t>broadband coverage, sees jet flux only,  no contamination from host galaxy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r>
              <a:rPr lang="en-US" sz="2800" dirty="0"/>
              <a:t>Quasars </a:t>
            </a:r>
            <a:r>
              <a:rPr lang="en-US" sz="2800" dirty="0" smtClean="0">
                <a:solidFill>
                  <a:srgbClr val="990033"/>
                </a:solidFill>
              </a:rPr>
              <a:t>(red points) </a:t>
            </a:r>
            <a:r>
              <a:rPr lang="en-US" sz="2800" dirty="0" smtClean="0"/>
              <a:t>have low-spectral peaked SEDs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IC scattering of broad line region photons quenches high energy electron </a:t>
            </a:r>
            <a:r>
              <a:rPr lang="en-US" sz="2800" dirty="0" smtClean="0"/>
              <a:t>population in the jet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Highest spectral peaked </a:t>
            </a:r>
            <a:r>
              <a:rPr lang="en-US" sz="2800" dirty="0" smtClean="0"/>
              <a:t>(HSP) jets are of the less </a:t>
            </a:r>
            <a:r>
              <a:rPr lang="en-US" sz="2800" dirty="0"/>
              <a:t>powerful BL </a:t>
            </a:r>
            <a:r>
              <a:rPr lang="en-US" sz="2800" dirty="0" smtClean="0"/>
              <a:t>Lac class (no broad line region)</a:t>
            </a:r>
            <a:endParaRPr lang="en-US" sz="2800" dirty="0"/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19199" y="1992871"/>
            <a:ext cx="1148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HSP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267203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3902633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ISP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14" y="1545847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</a:rPr>
              <a:t>X-ray</a:t>
            </a:r>
            <a:endParaRPr lang="en-US" sz="2800" b="1" dirty="0">
              <a:solidFill>
                <a:srgbClr val="0066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6140" y="5105400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Radio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916048" y="5544859"/>
            <a:ext cx="3251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Fermi LAT </a:t>
            </a:r>
            <a:r>
              <a:rPr lang="en-US" sz="1400" dirty="0" err="1" smtClean="0"/>
              <a:t>Collab</a:t>
            </a:r>
            <a:r>
              <a:rPr lang="en-US" sz="1400" dirty="0" smtClean="0"/>
              <a:t>, 2012, </a:t>
            </a:r>
            <a:r>
              <a:rPr lang="en-US" sz="1400" dirty="0" err="1" smtClean="0"/>
              <a:t>ApJ</a:t>
            </a:r>
            <a:r>
              <a:rPr lang="en-US" sz="1400" dirty="0" smtClean="0"/>
              <a:t>  743, 171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2464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91" y="273985"/>
            <a:ext cx="8229600" cy="4525963"/>
          </a:xfrm>
        </p:spPr>
        <p:txBody>
          <a:bodyPr/>
          <a:lstStyle/>
          <a:p>
            <a:r>
              <a:rPr lang="en-US" sz="2400" dirty="0" smtClean="0"/>
              <a:t>50% of jets show no trend/changes in position angle with time</a:t>
            </a:r>
          </a:p>
          <a:p>
            <a:endParaRPr lang="en-US" sz="2400" dirty="0" smtClean="0"/>
          </a:p>
          <a:p>
            <a:r>
              <a:rPr lang="en-US" sz="2400" dirty="0"/>
              <a:t>4</a:t>
            </a:r>
            <a:r>
              <a:rPr lang="en-US" sz="2400" dirty="0" smtClean="0"/>
              <a:t>3% show monotonic swings in position angle</a:t>
            </a:r>
          </a:p>
          <a:p>
            <a:pPr lvl="1"/>
            <a:r>
              <a:rPr lang="en-US" sz="2400" dirty="0" smtClean="0"/>
              <a:t>Typically 1 to 3 degrees per year</a:t>
            </a:r>
          </a:p>
          <a:p>
            <a:pPr lvl="1"/>
            <a:r>
              <a:rPr lang="en-US" sz="2400" dirty="0" smtClean="0"/>
              <a:t>Fastest case: quasar NRAO 150  (9.8 ± 1 degrees per y!) </a:t>
            </a:r>
            <a:endParaRPr lang="en-US" sz="2400" dirty="0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92243" y="2743200"/>
            <a:ext cx="8285162" cy="1847850"/>
            <a:chOff x="1410632" y="30621260"/>
            <a:chExt cx="8285819" cy="18484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0" t="18889" r="34125" b="12000"/>
            <a:stretch>
              <a:fillRect/>
            </a:stretch>
          </p:blipFill>
          <p:spPr bwMode="auto">
            <a:xfrm>
              <a:off x="1410632" y="30640427"/>
              <a:ext cx="2566736" cy="1810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8" t="20000" r="33751" b="10445"/>
            <a:stretch>
              <a:fillRect/>
            </a:stretch>
          </p:blipFill>
          <p:spPr bwMode="auto">
            <a:xfrm>
              <a:off x="4243788" y="30621260"/>
              <a:ext cx="2622042" cy="1848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" t="10001" r="29250" b="9334"/>
            <a:stretch>
              <a:fillRect/>
            </a:stretch>
          </p:blipFill>
          <p:spPr bwMode="auto">
            <a:xfrm>
              <a:off x="7115175" y="30659360"/>
              <a:ext cx="2581276" cy="180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4358" t="49709" r="13093" b="22077"/>
          <a:stretch/>
        </p:blipFill>
        <p:spPr>
          <a:xfrm>
            <a:off x="346135" y="4559365"/>
            <a:ext cx="8339943" cy="1824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399" y="4955026"/>
            <a:ext cx="106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NRAO 150</a:t>
            </a:r>
          </a:p>
        </p:txBody>
      </p:sp>
    </p:spTree>
    <p:extLst>
      <p:ext uri="{BB962C8B-B14F-4D97-AF65-F5344CB8AC3E}">
        <p14:creationId xmlns:p14="http://schemas.microsoft.com/office/powerpoint/2010/main" val="29848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44142" r="46737" b="21528"/>
          <a:stretch/>
        </p:blipFill>
        <p:spPr bwMode="auto">
          <a:xfrm>
            <a:off x="2008503" y="2924821"/>
            <a:ext cx="6801130" cy="344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NRAO-AOC, March 6,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839832"/>
            <a:ext cx="4989396" cy="238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Many of the features move on complex curved trajectories and most are accelerating (non-ballistic)</a:t>
            </a:r>
            <a:endParaRPr lang="en-US" sz="30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1162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dirty="0" smtClean="0"/>
              <a:t>Jet Accelerations</a:t>
            </a:r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568744" y="3566450"/>
            <a:ext cx="193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</a:rPr>
              <a:t> Trajectory on sky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3" t="45927" r="25941" b="19933"/>
          <a:stretch/>
        </p:blipFill>
        <p:spPr bwMode="auto">
          <a:xfrm>
            <a:off x="5495639" y="74460"/>
            <a:ext cx="3400566" cy="34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71715" y="630984"/>
            <a:ext cx="18637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</a:rPr>
              <a:t>Distance vs. time</a:t>
            </a:r>
          </a:p>
          <a:p>
            <a:pPr algn="ctr" defTabSz="9144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</a:rPr>
              <a:t>(world line)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NRAO-AOC, March 6,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MHD Plasma Waves in BL </a:t>
            </a:r>
            <a:r>
              <a:rPr lang="en-US" sz="3200" dirty="0" err="1" smtClean="0">
                <a:solidFill>
                  <a:srgbClr val="FFFF00"/>
                </a:solidFill>
              </a:rPr>
              <a:t>Lacertae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99CCFF"/>
                </a:solidFill>
              </a:rPr>
              <a:t>M. Cohen et al.  </a:t>
            </a:r>
            <a:r>
              <a:rPr lang="en-US" sz="2400" dirty="0" err="1" smtClean="0">
                <a:solidFill>
                  <a:srgbClr val="99CCFF"/>
                </a:solidFill>
              </a:rPr>
              <a:t>ApJ</a:t>
            </a:r>
            <a:r>
              <a:rPr lang="en-US" sz="2400" dirty="0" smtClean="0">
                <a:solidFill>
                  <a:srgbClr val="99CCFF"/>
                </a:solidFill>
              </a:rPr>
              <a:t>, 2014, 2015</a:t>
            </a:r>
            <a:endParaRPr lang="en-US" sz="2800" dirty="0">
              <a:solidFill>
                <a:srgbClr val="99CCFF"/>
              </a:solidFill>
            </a:endParaRPr>
          </a:p>
        </p:txBody>
      </p:sp>
      <p:pic>
        <p:nvPicPr>
          <p:cNvPr id="7" name="dualplotne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410" y="1002314"/>
            <a:ext cx="6777677" cy="54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53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9662" y="1046184"/>
            <a:ext cx="7200900" cy="5238750"/>
            <a:chOff x="919662" y="933450"/>
            <a:chExt cx="7200900" cy="5238750"/>
          </a:xfrm>
        </p:grpSpPr>
        <p:pic>
          <p:nvPicPr>
            <p:cNvPr id="2050" name="Picture 2" descr="http://www.physics.purdue.edu/~mlister/betalumdistLA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662" y="933450"/>
              <a:ext cx="7200900" cy="523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 rot="18946576">
              <a:off x="5612172" y="3476430"/>
              <a:ext cx="1837481" cy="2148872"/>
            </a:xfrm>
            <a:prstGeom prst="ellipse">
              <a:avLst/>
            </a:prstGeom>
            <a:solidFill>
              <a:schemeClr val="accent1">
                <a:alpha val="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3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smtClean="0"/>
              <a:t>Jet Speed vs. Luminosity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4555" y="1050878"/>
            <a:ext cx="7528818" cy="5041182"/>
            <a:chOff x="995879" y="957938"/>
            <a:chExt cx="6969253" cy="46744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883" t="13686" r="34454" b="10123"/>
            <a:stretch/>
          </p:blipFill>
          <p:spPr>
            <a:xfrm>
              <a:off x="1585408" y="957938"/>
              <a:ext cx="6248400" cy="448828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-410030" y="2579613"/>
              <a:ext cx="364281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Max. Fractional Linear Polarization</a:t>
              </a:r>
              <a:endParaRPr lang="en-US" sz="2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81200" y="5170695"/>
              <a:ext cx="598393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Mean Projected Distance from Core [pc]</a:t>
              </a:r>
              <a:endParaRPr lang="en-US" sz="2400" dirty="0"/>
            </a:p>
          </p:txBody>
        </p:sp>
      </p:grp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Evolution of Magnetic Field Order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7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04" y="5488675"/>
            <a:ext cx="8458200" cy="106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 examples of fast, low-synchrotron luminosity features.</a:t>
            </a:r>
          </a:p>
          <a:p>
            <a:r>
              <a:rPr lang="en-US" sz="2400" dirty="0" smtClean="0"/>
              <a:t>Only the most luminous jets can attain high Lorentz factors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739" t="18035" r="18840" b="5958"/>
          <a:stretch/>
        </p:blipFill>
        <p:spPr>
          <a:xfrm>
            <a:off x="795580" y="76200"/>
            <a:ext cx="7307449" cy="5257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60359" y="1752600"/>
            <a:ext cx="203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= </a:t>
            </a:r>
            <a:r>
              <a:rPr lang="en-US" sz="2000" b="1" dirty="0" smtClean="0">
                <a:solidFill>
                  <a:srgbClr val="FF0000"/>
                </a:solidFill>
              </a:rPr>
              <a:t>30,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L = 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23 </a:t>
            </a:r>
            <a:r>
              <a:rPr lang="en-US" sz="2000" b="1" dirty="0" smtClean="0">
                <a:solidFill>
                  <a:srgbClr val="FF0000"/>
                </a:solidFill>
              </a:rPr>
              <a:t>W Hz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-1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75147"/>
            <a:ext cx="3657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99CCFF"/>
                </a:solidFill>
                <a:effectLst/>
              </a:rPr>
              <a:t>Quasar 3C279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07" y="901283"/>
            <a:ext cx="3236537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0" dirty="0" smtClean="0">
                <a:solidFill>
                  <a:schemeClr val="bg1"/>
                </a:solidFill>
              </a:rPr>
              <a:t>z = 0.54</a:t>
            </a:r>
          </a:p>
          <a:p>
            <a:pPr eaLnBrk="1" hangingPunct="1">
              <a:lnSpc>
                <a:spcPct val="90000"/>
              </a:lnSpc>
            </a:pPr>
            <a:endParaRPr lang="en-US" sz="2000" b="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Very b</a:t>
            </a:r>
            <a:r>
              <a:rPr lang="en-US" sz="2000" b="0" dirty="0" smtClean="0">
                <a:solidFill>
                  <a:schemeClr val="bg1"/>
                </a:solidFill>
              </a:rPr>
              <a:t>right jet feature emerged in early 1980s</a:t>
            </a:r>
          </a:p>
          <a:p>
            <a:pPr eaLnBrk="1" hangingPunct="1">
              <a:lnSpc>
                <a:spcPct val="90000"/>
              </a:lnSpc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0" dirty="0" smtClean="0">
                <a:solidFill>
                  <a:schemeClr val="bg1"/>
                </a:solidFill>
              </a:rPr>
              <a:t>In early 1998: feature brightened and accelerated from 8c to 13c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0" dirty="0" smtClean="0">
                <a:solidFill>
                  <a:schemeClr val="bg1"/>
                </a:solidFill>
              </a:rPr>
              <a:t>New motion vector is in the direction of the </a:t>
            </a:r>
            <a:r>
              <a:rPr lang="en-US" sz="2000" b="0" dirty="0" err="1" smtClean="0">
                <a:solidFill>
                  <a:schemeClr val="bg1"/>
                </a:solidFill>
              </a:rPr>
              <a:t>kpc</a:t>
            </a:r>
            <a:r>
              <a:rPr lang="en-US" sz="2000" b="0" dirty="0" smtClean="0">
                <a:solidFill>
                  <a:schemeClr val="bg1"/>
                </a:solidFill>
              </a:rPr>
              <a:t>-scale jet. </a:t>
            </a:r>
          </a:p>
          <a:p>
            <a:pPr eaLnBrk="1" hangingPunct="1">
              <a:lnSpc>
                <a:spcPct val="90000"/>
              </a:lnSpc>
            </a:pPr>
            <a:endParaRPr lang="en-US" sz="2000" b="0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 smtClean="0"/>
          </a:p>
          <a:p>
            <a:pPr lvl="1" eaLnBrk="1" hangingPunct="1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pic>
        <p:nvPicPr>
          <p:cNvPr id="309252" name="1253-055.i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44" y="9525"/>
            <a:ext cx="65182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486401" y="5151718"/>
            <a:ext cx="3714750" cy="38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rgbClr val="CBCBCB"/>
              </a:buClr>
            </a:pPr>
            <a:r>
              <a:rPr lang="en-US" sz="1800" b="0" dirty="0" smtClean="0">
                <a:solidFill>
                  <a:srgbClr val="FFFFFF"/>
                </a:solidFill>
              </a:rPr>
              <a:t>MOJAVE Time Lapse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3803" y="4866566"/>
            <a:ext cx="644108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Jet is undergoing collimation due to a sudden change in external gas pressure in the host galaxy (Homan et al. 2003)</a:t>
            </a:r>
          </a:p>
          <a:p>
            <a:pPr lvl="1" eaLnBrk="1" hangingPunct="1">
              <a:lnSpc>
                <a:spcPct val="90000"/>
              </a:lnSpc>
            </a:pPr>
            <a:endParaRPr lang="en-US" sz="1600" dirty="0" smtClean="0"/>
          </a:p>
          <a:p>
            <a:pPr lvl="1" eaLnBrk="1" hangingPunct="1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5177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0" fill="hold"/>
                                        <p:tgtEl>
                                          <p:spTgt spid="309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925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9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9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5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57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9" y="305111"/>
            <a:ext cx="7940261" cy="582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8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0" y="11049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Linear</a:t>
            </a:r>
            <a:r>
              <a:rPr lang="en-US" dirty="0" smtClean="0"/>
              <a:t> (I) </a:t>
            </a:r>
            <a:r>
              <a:rPr lang="en-US" dirty="0" smtClean="0">
                <a:solidFill>
                  <a:srgbClr val="006600"/>
                </a:solidFill>
              </a:rPr>
              <a:t>and</a:t>
            </a:r>
            <a:r>
              <a:rPr lang="en-US" dirty="0" smtClean="0"/>
              <a:t> c</a:t>
            </a:r>
            <a:r>
              <a:rPr lang="en-US" dirty="0" smtClean="0">
                <a:solidFill>
                  <a:srgbClr val="006600"/>
                </a:solidFill>
              </a:rPr>
              <a:t>ircular</a:t>
            </a:r>
            <a:r>
              <a:rPr lang="en-US" dirty="0" smtClean="0"/>
              <a:t> (II) </a:t>
            </a:r>
            <a:r>
              <a:rPr lang="en-US" dirty="0" smtClean="0">
                <a:solidFill>
                  <a:srgbClr val="006600"/>
                </a:solidFill>
              </a:rPr>
              <a:t>polarization</a:t>
            </a:r>
          </a:p>
          <a:p>
            <a:r>
              <a:rPr lang="en-US" dirty="0" err="1" smtClean="0">
                <a:solidFill>
                  <a:srgbClr val="006600"/>
                </a:solidFill>
              </a:rPr>
              <a:t>Kiloparsec</a:t>
            </a:r>
            <a:r>
              <a:rPr lang="en-US" dirty="0" smtClean="0">
                <a:solidFill>
                  <a:srgbClr val="006600"/>
                </a:solidFill>
              </a:rPr>
              <a:t> radio </a:t>
            </a:r>
            <a:r>
              <a:rPr lang="en-US" dirty="0" smtClean="0"/>
              <a:t>(III, </a:t>
            </a:r>
            <a:r>
              <a:rPr lang="en-US" dirty="0" err="1" smtClean="0"/>
              <a:t>Kharb</a:t>
            </a:r>
            <a:r>
              <a:rPr lang="en-US" dirty="0" smtClean="0"/>
              <a:t> et al. 2010) </a:t>
            </a:r>
            <a:r>
              <a:rPr lang="en-US" dirty="0" smtClean="0">
                <a:solidFill>
                  <a:srgbClr val="006600"/>
                </a:solidFill>
              </a:rPr>
              <a:t>and X-ray </a:t>
            </a:r>
            <a:r>
              <a:rPr lang="en-US" dirty="0" smtClean="0"/>
              <a:t>(Hogan et al. 2011) </a:t>
            </a:r>
            <a:endParaRPr lang="en-US" dirty="0" smtClean="0">
              <a:solidFill>
                <a:srgbClr val="006600"/>
              </a:solidFill>
            </a:endParaRPr>
          </a:p>
          <a:p>
            <a:r>
              <a:rPr lang="en-US" dirty="0" smtClean="0">
                <a:solidFill>
                  <a:srgbClr val="006600"/>
                </a:solidFill>
              </a:rPr>
              <a:t>Parent population and luminosity function </a:t>
            </a:r>
            <a:r>
              <a:rPr lang="en-US" dirty="0" smtClean="0"/>
              <a:t>(IV)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Faraday rotation measure</a:t>
            </a:r>
            <a:r>
              <a:rPr lang="en-US" dirty="0" smtClean="0"/>
              <a:t> (VII) and </a:t>
            </a:r>
            <a:r>
              <a:rPr lang="en-US" dirty="0" smtClean="0">
                <a:solidFill>
                  <a:srgbClr val="006600"/>
                </a:solidFill>
              </a:rPr>
              <a:t>spectral index maps </a:t>
            </a:r>
            <a:r>
              <a:rPr lang="en-US" dirty="0" smtClean="0"/>
              <a:t>(XI)</a:t>
            </a:r>
          </a:p>
          <a:p>
            <a:r>
              <a:rPr lang="en-US" dirty="0">
                <a:solidFill>
                  <a:srgbClr val="006600"/>
                </a:solidFill>
              </a:rPr>
              <a:t>N</a:t>
            </a:r>
            <a:r>
              <a:rPr lang="en-US" dirty="0" smtClean="0">
                <a:solidFill>
                  <a:srgbClr val="006600"/>
                </a:solidFill>
              </a:rPr>
              <a:t>uclear opacity and magnetic fields </a:t>
            </a:r>
            <a:r>
              <a:rPr lang="en-US" dirty="0" smtClean="0"/>
              <a:t>(IX)</a:t>
            </a:r>
          </a:p>
          <a:p>
            <a:r>
              <a:rPr lang="en-US" dirty="0">
                <a:solidFill>
                  <a:srgbClr val="006600"/>
                </a:solidFill>
              </a:rPr>
              <a:t>M</a:t>
            </a:r>
            <a:r>
              <a:rPr lang="en-US" dirty="0" smtClean="0">
                <a:solidFill>
                  <a:srgbClr val="006600"/>
                </a:solidFill>
              </a:rPr>
              <a:t>orphology and compactness </a:t>
            </a:r>
            <a:r>
              <a:rPr lang="en-US" dirty="0" smtClean="0"/>
              <a:t>(I,V, Homan et al. 2005)</a:t>
            </a:r>
          </a:p>
          <a:p>
            <a:r>
              <a:rPr lang="en-US" dirty="0">
                <a:solidFill>
                  <a:srgbClr val="006600"/>
                </a:solidFill>
              </a:rPr>
              <a:t>K</a:t>
            </a:r>
            <a:r>
              <a:rPr lang="en-US" dirty="0" smtClean="0">
                <a:solidFill>
                  <a:srgbClr val="006600"/>
                </a:solidFill>
              </a:rPr>
              <a:t>inematics</a:t>
            </a:r>
            <a:r>
              <a:rPr lang="en-US" dirty="0" smtClean="0"/>
              <a:t> (V, VI, VII, X, XI)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Optical properties </a:t>
            </a:r>
            <a:r>
              <a:rPr lang="en-US" dirty="0" smtClean="0"/>
              <a:t>(</a:t>
            </a:r>
            <a:r>
              <a:rPr lang="en-US" dirty="0" err="1" smtClean="0"/>
              <a:t>Torrealba</a:t>
            </a:r>
            <a:r>
              <a:rPr lang="en-US" dirty="0" smtClean="0"/>
              <a:t> et al. 2012,; </a:t>
            </a:r>
            <a:r>
              <a:rPr lang="en-US" dirty="0" err="1" smtClean="0"/>
              <a:t>Arshakian</a:t>
            </a:r>
            <a:r>
              <a:rPr lang="en-US" dirty="0" smtClean="0"/>
              <a:t> et al. 2010, 2012)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Gamma-ray properties </a:t>
            </a:r>
            <a:r>
              <a:rPr lang="en-US" dirty="0" smtClean="0"/>
              <a:t>(Lister et al. 2009, 2011, </a:t>
            </a:r>
            <a:r>
              <a:rPr lang="en-US" dirty="0" err="1" smtClean="0"/>
              <a:t>Pushkarev</a:t>
            </a:r>
            <a:r>
              <a:rPr lang="en-US" dirty="0" smtClean="0"/>
              <a:t> et al. 2010,  </a:t>
            </a:r>
            <a:r>
              <a:rPr lang="en-US" dirty="0" err="1" smtClean="0"/>
              <a:t>Savolainen</a:t>
            </a:r>
            <a:r>
              <a:rPr lang="en-US" dirty="0" smtClean="0"/>
              <a:t> et al. 2010, </a:t>
            </a:r>
            <a:r>
              <a:rPr lang="en-US" dirty="0" err="1" smtClean="0"/>
              <a:t>Kovalev</a:t>
            </a:r>
            <a:r>
              <a:rPr lang="en-US" dirty="0" smtClean="0"/>
              <a:t> et al. 2009)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Roman numerals refer to MOJAVE paper series, full list  at</a:t>
            </a:r>
          </a:p>
          <a:p>
            <a:pPr marL="0" indent="0">
              <a:buNone/>
            </a:pPr>
            <a:r>
              <a:rPr lang="en-US" b="1" dirty="0"/>
              <a:t>http://</a:t>
            </a:r>
            <a:r>
              <a:rPr lang="en-US" b="1" dirty="0" smtClean="0"/>
              <a:t>www.astro.purdue.edu/MOJAVE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883780" y="3317137"/>
            <a:ext cx="3456208" cy="388306"/>
          </a:xfrm>
          <a:prstGeom prst="ellipse">
            <a:avLst/>
          </a:prstGeom>
          <a:solidFill>
            <a:srgbClr val="FF0000">
              <a:alpha val="1000"/>
            </a:srgbClr>
          </a:solidFill>
          <a:ln>
            <a:noFill/>
          </a:ln>
          <a:effectLst>
            <a:glow rad="127000">
              <a:schemeClr val="accent1">
                <a:alpha val="17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 April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69876"/>
            <a:ext cx="8229600" cy="1143000"/>
          </a:xfrm>
        </p:spPr>
        <p:txBody>
          <a:bodyPr/>
          <a:lstStyle/>
          <a:p>
            <a:r>
              <a:rPr lang="en-US" dirty="0" smtClean="0"/>
              <a:t>MOJAVE Studies of AGN Jets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5638800"/>
            <a:ext cx="8675427" cy="71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BL Lacs and radio galaxies show clear trend of increasing speed down the jet.</a:t>
            </a:r>
          </a:p>
          <a:p>
            <a:r>
              <a:rPr lang="en-US" dirty="0" smtClean="0"/>
              <a:t>Situation unclear for quasars, but we can </a:t>
            </a:r>
            <a:r>
              <a:rPr lang="en-US" u="sng" dirty="0" smtClean="0"/>
              <a:t>directly measure the accelerations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66" t="17241" r="17565" b="5172"/>
          <a:stretch/>
        </p:blipFill>
        <p:spPr>
          <a:xfrm>
            <a:off x="457200" y="114301"/>
            <a:ext cx="7748693" cy="54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6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MOJAVE AGN Monitoring Samples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09598" y="946244"/>
            <a:ext cx="794072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1.5 </a:t>
            </a:r>
            <a:r>
              <a:rPr lang="en-US" sz="2000" b="1" dirty="0" err="1" smtClean="0">
                <a:solidFill>
                  <a:srgbClr val="FF0000"/>
                </a:solidFill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Jy</a:t>
            </a:r>
            <a:r>
              <a:rPr lang="en-US" sz="2000" b="1" dirty="0" smtClean="0">
                <a:solidFill>
                  <a:srgbClr val="FF0000"/>
                </a:solidFill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 </a:t>
            </a:r>
          </a:p>
          <a:p>
            <a:pPr lvl="1">
              <a:defRPr/>
            </a:pPr>
            <a:r>
              <a:rPr lang="en-US" sz="2000" dirty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ll AGN above </a:t>
            </a:r>
            <a:r>
              <a:rPr lang="el-GR" sz="2000" dirty="0">
                <a:cs typeface="Calibri"/>
              </a:rPr>
              <a:t>δ</a:t>
            </a:r>
            <a:r>
              <a:rPr lang="en-US" sz="2000" dirty="0">
                <a:latin typeface="Gill Sans MT" pitchFamily="34" charset="0"/>
              </a:rPr>
              <a:t> =</a:t>
            </a:r>
            <a:r>
              <a:rPr lang="en-US" sz="2000" dirty="0" smtClean="0">
                <a:latin typeface="Gill Sans MT" pitchFamily="34" charset="0"/>
              </a:rPr>
              <a:t> </a:t>
            </a:r>
            <a:r>
              <a:rPr lang="en-US" sz="2000" dirty="0">
                <a:latin typeface="Gill Sans MT" pitchFamily="34" charset="0"/>
              </a:rPr>
              <a:t>-</a:t>
            </a:r>
            <a:r>
              <a:rPr lang="en-US" sz="2000" dirty="0" smtClean="0">
                <a:latin typeface="Gill Sans MT" pitchFamily="34" charset="0"/>
              </a:rPr>
              <a:t>30</a:t>
            </a:r>
            <a:r>
              <a:rPr lang="en-US" sz="2000" dirty="0" smtClean="0">
                <a:latin typeface="Gill Sans MT" pitchFamily="34" charset="0"/>
                <a:sym typeface="Symbol"/>
              </a:rPr>
              <a:t> 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known to have exceeded 1.5 Jy in 15 GHz VLBA flux density (1994.0  - 2010.0;  Lister et al. 2013, AJ 146, 120).</a:t>
            </a:r>
            <a:endParaRPr lang="en-US" sz="2000" dirty="0">
              <a:latin typeface="Gill Sans MT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  <a:defRPr/>
            </a:pPr>
            <a:endParaRPr lang="en-US" sz="2000" dirty="0">
              <a:solidFill>
                <a:schemeClr val="accent2"/>
              </a:solidFill>
              <a:latin typeface="Gill Sans MT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Low-luminosity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: </a:t>
            </a:r>
          </a:p>
          <a:p>
            <a:pPr>
              <a:defRPr/>
            </a:pPr>
            <a:r>
              <a:rPr lang="en-US" sz="2000" dirty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	r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epresentative sample of 43  AGN with 15 GHz luminosity below 10</a:t>
            </a:r>
            <a:r>
              <a:rPr lang="en-US" sz="2000" baseline="30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26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 	W Hz</a:t>
            </a:r>
            <a:r>
              <a:rPr lang="en-US" sz="2000" baseline="30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-1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selected  from the Radio Fundamental Catalog 	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http://astrogeo.org/rfc/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</a:p>
          <a:p>
            <a:pPr marL="514350" indent="-514350">
              <a:buFont typeface="+mj-lt"/>
              <a:buAutoNum type="romanUcPeriod"/>
              <a:defRPr/>
            </a:pPr>
            <a:endParaRPr lang="en-US" sz="2000" dirty="0" smtClean="0">
              <a:solidFill>
                <a:srgbClr val="7030A0"/>
              </a:solidFill>
              <a:latin typeface="Gill Sans MT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1FM </a:t>
            </a:r>
            <a:r>
              <a:rPr lang="el-GR" sz="2000" b="1" dirty="0">
                <a:solidFill>
                  <a:srgbClr val="7030A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γ</a:t>
            </a:r>
            <a:r>
              <a:rPr lang="en-US" sz="2000" b="1" dirty="0" smtClean="0">
                <a:solidFill>
                  <a:srgbClr val="7030A0"/>
                </a:solidFill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-ray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: </a:t>
            </a:r>
          </a:p>
          <a:p>
            <a:pPr lvl="1">
              <a:defRPr/>
            </a:pPr>
            <a:r>
              <a:rPr lang="en-US" sz="2000" dirty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omplete </a:t>
            </a:r>
            <a:r>
              <a:rPr lang="en-US" sz="2000" i="1" dirty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Fermi</a:t>
            </a:r>
            <a:r>
              <a:rPr lang="en-US" sz="2000" dirty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-selected AGN sample above 100 MeV (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Lister et </a:t>
            </a:r>
            <a:r>
              <a:rPr lang="en-US" sz="2000" dirty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al. 2011, 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ApJ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742,27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).</a:t>
            </a:r>
          </a:p>
          <a:p>
            <a:pPr marL="514350" indent="-514350">
              <a:buFont typeface="+mj-lt"/>
              <a:buAutoNum type="romanUcPeriod"/>
              <a:defRPr/>
            </a:pPr>
            <a:endParaRPr lang="en-US" sz="2000" dirty="0">
              <a:latin typeface="Gill Sans MT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Hard Spectrum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: </a:t>
            </a:r>
          </a:p>
          <a:p>
            <a:pPr lvl="1">
              <a:defRPr/>
            </a:pP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representative sample of hard 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Symbol"/>
              </a:rPr>
              <a:t>-ray </a:t>
            </a:r>
            <a:r>
              <a:rPr lang="en-US" sz="2000" dirty="0" smtClean="0">
                <a:latin typeface="Gill Sans MT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spectrum, radio bright AGN from Fermi 2-year catalog</a:t>
            </a:r>
          </a:p>
          <a:p>
            <a:pPr>
              <a:defRPr/>
            </a:pPr>
            <a:endParaRPr lang="en-US" sz="1100" b="1" dirty="0">
              <a:solidFill>
                <a:schemeClr val="accent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endParaRPr lang="en-US" sz="1500" b="1" dirty="0">
              <a:solidFill>
                <a:schemeClr val="accent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  <a:defRPr/>
            </a:pPr>
            <a:endParaRPr lang="en-US" sz="2000" b="1" dirty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96" y="76203"/>
            <a:ext cx="8229600" cy="1143000"/>
          </a:xfrm>
        </p:spPr>
        <p:txBody>
          <a:bodyPr/>
          <a:lstStyle/>
          <a:p>
            <a:r>
              <a:rPr lang="en-US" dirty="0" smtClean="0"/>
              <a:t>Kinematic 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003" y="4191000"/>
            <a:ext cx="8485994" cy="19050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b="1" dirty="0" smtClean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400050" lvl="1" indent="0">
              <a:buNone/>
              <a:defRPr/>
            </a:pPr>
            <a:r>
              <a:rPr lang="en-US" sz="1700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	</a:t>
            </a:r>
            <a:endParaRPr lang="en-US" sz="2000" b="1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2" r="7195"/>
          <a:stretch>
            <a:fillRect/>
          </a:stretch>
        </p:blipFill>
        <p:spPr bwMode="auto">
          <a:xfrm>
            <a:off x="4544206" y="771204"/>
            <a:ext cx="4371194" cy="326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physics.purdue.edu/~mlister/paper/sepvstime/1828+487_sepvs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9" y="877566"/>
            <a:ext cx="417599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7998" y="4032913"/>
            <a:ext cx="9112480" cy="335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en-US" sz="23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Two-dimensional </a:t>
            </a:r>
            <a:r>
              <a:rPr lang="en-US" sz="2300" dirty="0">
                <a:ea typeface="Arial Unicode MS" panose="020B0604020202020204" pitchFamily="34" charset="-128"/>
                <a:cs typeface="Arial" panose="020B0604020202020204" pitchFamily="34" charset="0"/>
              </a:rPr>
              <a:t>sky vector motion fits </a:t>
            </a:r>
            <a:r>
              <a:rPr lang="en-US" sz="23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made to </a:t>
            </a:r>
            <a:r>
              <a:rPr lang="en-US" sz="2300" dirty="0">
                <a:ea typeface="Arial Unicode MS" panose="020B0604020202020204" pitchFamily="34" charset="-128"/>
                <a:cs typeface="Arial" panose="020B0604020202020204" pitchFamily="34" charset="0"/>
              </a:rPr>
              <a:t>887 bright features in 200 </a:t>
            </a:r>
            <a:r>
              <a:rPr lang="en-US" sz="23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different AGN jets.</a:t>
            </a:r>
            <a:endParaRPr lang="en-US" sz="230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857250" lvl="1" indent="-457200">
              <a:buFont typeface="Arial" pitchFamily="34" charset="0"/>
              <a:buChar char="•"/>
              <a:defRPr/>
            </a:pPr>
            <a:r>
              <a:rPr lang="en-US" sz="2300" dirty="0">
                <a:ea typeface="Arial Unicode MS" panose="020B0604020202020204" pitchFamily="34" charset="-128"/>
                <a:cs typeface="Arial" panose="020B0604020202020204" pitchFamily="34" charset="0"/>
              </a:rPr>
              <a:t>all </a:t>
            </a:r>
            <a:r>
              <a:rPr lang="en-US" sz="23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features tracked over at </a:t>
            </a:r>
            <a:r>
              <a:rPr lang="en-US" sz="2300" dirty="0">
                <a:ea typeface="Arial Unicode MS" panose="020B0604020202020204" pitchFamily="34" charset="-128"/>
                <a:cs typeface="Arial" panose="020B0604020202020204" pitchFamily="34" charset="0"/>
              </a:rPr>
              <a:t>least </a:t>
            </a:r>
            <a:r>
              <a:rPr lang="en-US" sz="23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five </a:t>
            </a:r>
            <a:r>
              <a:rPr lang="en-US" sz="2300" dirty="0">
                <a:ea typeface="Arial Unicode MS" panose="020B0604020202020204" pitchFamily="34" charset="-128"/>
                <a:cs typeface="Arial" panose="020B0604020202020204" pitchFamily="34" charset="0"/>
              </a:rPr>
              <a:t>VLBA epochs</a:t>
            </a:r>
          </a:p>
          <a:p>
            <a:pPr marL="857250" lvl="1" indent="-457200">
              <a:buFont typeface="Arial" pitchFamily="34" charset="0"/>
              <a:buChar char="•"/>
              <a:defRPr/>
            </a:pPr>
            <a:r>
              <a:rPr lang="en-US" sz="2300" dirty="0">
                <a:ea typeface="Arial Unicode MS" panose="020B0604020202020204" pitchFamily="34" charset="-128"/>
                <a:cs typeface="Arial" panose="020B0604020202020204" pitchFamily="34" charset="0"/>
              </a:rPr>
              <a:t>many tracked for more than 10 </a:t>
            </a:r>
            <a:r>
              <a:rPr lang="en-US" sz="23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years</a:t>
            </a:r>
          </a:p>
          <a:p>
            <a:pPr marL="857250" lvl="1" indent="-457200">
              <a:buFont typeface="Arial" pitchFamily="34" charset="0"/>
              <a:buChar char="•"/>
              <a:defRPr/>
            </a:pPr>
            <a:r>
              <a:rPr lang="en-US" sz="23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optically thick jet ‘core’ used as a stationary reference point</a:t>
            </a:r>
            <a:endParaRPr lang="en-US" sz="3000" dirty="0" smtClean="0"/>
          </a:p>
          <a:p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13344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physics.purdue.edu/~mlister/1222+216f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9" t="29252" r="8157" b="17432"/>
          <a:stretch/>
        </p:blipFill>
        <p:spPr bwMode="auto">
          <a:xfrm>
            <a:off x="3520368" y="1402540"/>
            <a:ext cx="5418182" cy="40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hysics.purdue.edu/~mlister/1222+216f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22704" r="63750" b="6377"/>
          <a:stretch/>
        </p:blipFill>
        <p:spPr bwMode="auto">
          <a:xfrm>
            <a:off x="371474" y="1524000"/>
            <a:ext cx="280679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3810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itchFamily="34" charset="0"/>
                <a:cs typeface="Arial" panose="020B0604020202020204" pitchFamily="34" charset="0"/>
              </a:rPr>
              <a:t>Inner jet position angle changes are primarily driven by the emergence of new bright features</a:t>
            </a:r>
            <a:endParaRPr lang="en-US" sz="2800" dirty="0">
              <a:latin typeface="Gill Sans MT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6200" y="5446827"/>
            <a:ext cx="4419600" cy="132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Initial sky position angle of new jet features in the quasar 1222+216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57200"/>
            <a:ext cx="8536675" cy="4525963"/>
          </a:xfrm>
        </p:spPr>
        <p:txBody>
          <a:bodyPr/>
          <a:lstStyle/>
          <a:p>
            <a:r>
              <a:rPr lang="en-US" sz="2400" dirty="0" smtClean="0"/>
              <a:t>Sinusoid-like jet position angle variations seen in 20% of jets</a:t>
            </a:r>
          </a:p>
          <a:p>
            <a:r>
              <a:rPr lang="en-US" sz="2400" dirty="0" smtClean="0"/>
              <a:t>Variations are too slow (decade-long) to claim periodicity (yet!)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29999" r="19749" b="16223"/>
          <a:stretch>
            <a:fillRect/>
          </a:stretch>
        </p:blipFill>
        <p:spPr bwMode="auto">
          <a:xfrm>
            <a:off x="342106" y="1754188"/>
            <a:ext cx="8459788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4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63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t="25733" r="27250" b="10533"/>
          <a:stretch/>
        </p:blipFill>
        <p:spPr bwMode="auto">
          <a:xfrm>
            <a:off x="1342632" y="426720"/>
            <a:ext cx="668774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1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5838F790-6959-4AAE-98E3-EED17A7A085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64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of Non-Radial Features</a:t>
            </a:r>
            <a:endParaRPr lang="en-US" dirty="0"/>
          </a:p>
        </p:txBody>
      </p:sp>
      <p:pic>
        <p:nvPicPr>
          <p:cNvPr id="11266" name="Picture 2" descr="http://ej.iop.org/images/0004-637X/798/2/134/Full/apj505001f9_l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0" b="48211"/>
          <a:stretch/>
        </p:blipFill>
        <p:spPr bwMode="auto">
          <a:xfrm>
            <a:off x="4691280" y="2168038"/>
            <a:ext cx="4245771" cy="42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21674" y="3589361"/>
            <a:ext cx="3542736" cy="2835095"/>
            <a:chOff x="239774" y="3032923"/>
            <a:chExt cx="4230806" cy="3391533"/>
          </a:xfrm>
        </p:grpSpPr>
        <p:pic>
          <p:nvPicPr>
            <p:cNvPr id="7" name="Picture 2" descr="http://www.cv.nrao.edu/2cmVLBA/data/0827+243/2005_01_06/0827+243.u.2005_01_06.icn_colo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5" t="20826" r="17223" b="43629"/>
            <a:stretch/>
          </p:blipFill>
          <p:spPr bwMode="auto">
            <a:xfrm>
              <a:off x="239774" y="3032923"/>
              <a:ext cx="4230806" cy="3391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1151353" y="4120400"/>
              <a:ext cx="1864556" cy="1083546"/>
            </a:xfrm>
            <a:prstGeom prst="straightConnector1">
              <a:avLst/>
            </a:prstGeom>
            <a:ln>
              <a:solidFill>
                <a:srgbClr val="8CC7EA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1351245" y="4120400"/>
              <a:ext cx="1664671" cy="260175"/>
            </a:xfrm>
            <a:prstGeom prst="straightConnector1">
              <a:avLst/>
            </a:prstGeom>
            <a:ln>
              <a:solidFill>
                <a:srgbClr val="FFFF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99428" y="3356653"/>
              <a:ext cx="2728912" cy="77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FFFF00"/>
                  </a:solidFill>
                  <a:latin typeface="Gill Sans MT" pitchFamily="34" charset="0"/>
                  <a:cs typeface="Gill Sans" pitchFamily="17" charset="0"/>
                </a:rPr>
                <a:t>Proper motion vector direction (</a:t>
              </a:r>
              <a:r>
                <a:rPr lang="en-US" sz="1800" dirty="0" smtClean="0">
                  <a:solidFill>
                    <a:srgbClr val="FFFF00"/>
                  </a:solidFill>
                  <a:latin typeface="Gill Sans MT" pitchFamily="34" charset="0"/>
                  <a:cs typeface="Gill Sans" pitchFamily="17" charset="0"/>
                  <a:sym typeface="Symbol"/>
                </a:rPr>
                <a:t>)</a:t>
              </a:r>
              <a:endParaRPr lang="en-US" sz="1800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5847" y="5264131"/>
              <a:ext cx="3086663" cy="77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8CC7EA"/>
                  </a:solidFill>
                  <a:latin typeface="Gill Sans MT" pitchFamily="34" charset="0"/>
                  <a:cs typeface="Gill Sans" pitchFamily="17" charset="0"/>
                </a:rPr>
                <a:t>Mean position angle of jet feature over time  (&lt;</a:t>
              </a:r>
              <a:r>
                <a:rPr lang="en-US" sz="1800" dirty="0" smtClean="0">
                  <a:solidFill>
                    <a:srgbClr val="8CC7EA"/>
                  </a:solidFill>
                  <a:latin typeface="Gill Sans MT" pitchFamily="34" charset="0"/>
                  <a:cs typeface="Gill Sans" pitchFamily="17" charset="0"/>
                  <a:sym typeface="Symbol"/>
                </a:rPr>
                <a:t>&gt;)</a:t>
              </a:r>
              <a:endParaRPr lang="en-US" sz="1800" dirty="0" smtClean="0">
                <a:solidFill>
                  <a:srgbClr val="8CC7EA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2830" y="1100957"/>
            <a:ext cx="8814221" cy="15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Define a main jet axis direction based on stacked-epoch images.</a:t>
            </a:r>
          </a:p>
          <a:p>
            <a:r>
              <a:rPr lang="en-US" sz="2400" dirty="0" smtClean="0"/>
              <a:t>Most off-axis features have accelerations that are steering them back towards the jet axis.</a:t>
            </a:r>
            <a:endParaRPr lang="en-US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48305" y="2495590"/>
            <a:ext cx="4286100" cy="15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We are seeing jet collimation at scales up to 50 pc</a:t>
            </a:r>
            <a:endParaRPr lang="en-US" sz="3000" dirty="0" smtClean="0">
              <a:solidFill>
                <a:srgbClr val="FF0000"/>
              </a:solidFill>
            </a:endParaRPr>
          </a:p>
          <a:p>
            <a:endParaRPr lang="en-US" sz="30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5472752" y="2168038"/>
            <a:ext cx="1665027" cy="1691939"/>
          </a:xfrm>
          <a:prstGeom prst="rect">
            <a:avLst/>
          </a:prstGeom>
          <a:solidFill>
            <a:srgbClr val="66CCFF">
              <a:alpha val="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38305" y="3821559"/>
            <a:ext cx="1665027" cy="1691939"/>
          </a:xfrm>
          <a:prstGeom prst="rect">
            <a:avLst/>
          </a:prstGeom>
          <a:solidFill>
            <a:srgbClr val="66CCFF">
              <a:alpha val="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946317" y="4217159"/>
            <a:ext cx="573686" cy="734146"/>
          </a:xfrm>
          <a:prstGeom prst="straightConnector1">
            <a:avLst/>
          </a:prstGeom>
          <a:ln>
            <a:solidFill>
              <a:srgbClr val="92D05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74072" y="4843132"/>
            <a:ext cx="1040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jetPA</a:t>
            </a:r>
            <a:endParaRPr lang="en-US" sz="2000" dirty="0" smtClean="0">
              <a:solidFill>
                <a:schemeClr val="accent3">
                  <a:lumMod val="40000"/>
                  <a:lumOff val="6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498" y="4753550"/>
            <a:ext cx="1510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Acceleration</a:t>
            </a:r>
            <a:endParaRPr lang="en-US" sz="1100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94507" y="4753550"/>
            <a:ext cx="134484" cy="459895"/>
          </a:xfrm>
          <a:prstGeom prst="straightConnector1">
            <a:avLst/>
          </a:prstGeom>
          <a:ln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5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05219" y="1076021"/>
            <a:ext cx="7424382" cy="5161006"/>
            <a:chOff x="228600" y="471343"/>
            <a:chExt cx="8661664" cy="58494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4037" t="12156" r="20152" b="8832"/>
            <a:stretch/>
          </p:blipFill>
          <p:spPr>
            <a:xfrm>
              <a:off x="228600" y="471343"/>
              <a:ext cx="8661664" cy="584943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19350" y="1033708"/>
              <a:ext cx="652510" cy="224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9860" y="942511"/>
              <a:ext cx="1035185" cy="395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Prior</a:t>
              </a:r>
              <a:endParaRPr lang="en-US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dirty="0"/>
              <a:t>C</a:t>
            </a:r>
            <a:r>
              <a:rPr lang="en-US" dirty="0" smtClean="0"/>
              <a:t>overage of radio/</a:t>
            </a:r>
            <a:r>
              <a:rPr lang="el-GR" dirty="0" smtClean="0">
                <a:latin typeface="Calibri"/>
              </a:rPr>
              <a:t>γ</a:t>
            </a:r>
            <a:r>
              <a:rPr lang="en-US" dirty="0" smtClean="0">
                <a:latin typeface="Calibri"/>
              </a:rPr>
              <a:t>-</a:t>
            </a:r>
            <a:r>
              <a:rPr lang="en-US" dirty="0" smtClean="0"/>
              <a:t>ray flux plane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050060" y="4967581"/>
            <a:ext cx="4275074" cy="388306"/>
          </a:xfrm>
          <a:prstGeom prst="ellipse">
            <a:avLst/>
          </a:prstGeom>
          <a:solidFill>
            <a:srgbClr val="FF0000">
              <a:alpha val="17000"/>
            </a:srgbClr>
          </a:solidFill>
          <a:ln>
            <a:noFill/>
          </a:ln>
          <a:effectLst>
            <a:glow rad="127000">
              <a:schemeClr val="accent1">
                <a:alpha val="17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8509" y="1230126"/>
            <a:ext cx="1013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6600"/>
                </a:solidFill>
                <a:latin typeface="Calibri"/>
              </a:rPr>
              <a:t>γ</a:t>
            </a:r>
            <a:r>
              <a:rPr lang="en-US" sz="2800" b="1" dirty="0" smtClean="0">
                <a:solidFill>
                  <a:srgbClr val="006600"/>
                </a:solidFill>
              </a:rPr>
              <a:t>-ray</a:t>
            </a:r>
            <a:endParaRPr lang="en-US" sz="2800" b="1" dirty="0">
              <a:solidFill>
                <a:srgbClr val="0066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9549" y="5713807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Radio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6439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11783" y="1242004"/>
            <a:ext cx="3635957" cy="3645780"/>
            <a:chOff x="2181224" y="252412"/>
            <a:chExt cx="4829175" cy="4872036"/>
          </a:xfrm>
        </p:grpSpPr>
        <p:pic>
          <p:nvPicPr>
            <p:cNvPr id="5122" name="Picture 2" descr="http://www.physics.purdue.edu/~mlister/talk/1652+398nonradial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9350" r="18540" b="7480"/>
            <a:stretch/>
          </p:blipFill>
          <p:spPr bwMode="auto">
            <a:xfrm>
              <a:off x="2181224" y="252412"/>
              <a:ext cx="4829175" cy="487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590800" y="838200"/>
              <a:ext cx="10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Mrk</a:t>
              </a:r>
              <a:r>
                <a:rPr lang="en-US" dirty="0" smtClean="0">
                  <a:solidFill>
                    <a:srgbClr val="000000"/>
                  </a:solidFill>
                </a:rPr>
                <a:t> 501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95599" y="4419600"/>
              <a:ext cx="1841688" cy="3869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203 </a:t>
              </a:r>
              <a:r>
                <a:rPr lang="en-US" sz="1600" dirty="0" smtClean="0">
                  <a:solidFill>
                    <a:srgbClr val="000000"/>
                  </a:solidFill>
                  <a:cs typeface="Times New Roman"/>
                </a:rPr>
                <a:t>± 18 </a:t>
              </a:r>
              <a:r>
                <a:rPr lang="el-GR" sz="1600" dirty="0" smtClean="0">
                  <a:solidFill>
                    <a:srgbClr val="000000"/>
                  </a:solidFill>
                  <a:cs typeface="Calibri"/>
                </a:rPr>
                <a:t>μ</a:t>
              </a:r>
              <a:r>
                <a:rPr lang="en-US" sz="1600" dirty="0" smtClean="0">
                  <a:solidFill>
                    <a:srgbClr val="000000"/>
                  </a:solidFill>
                  <a:cs typeface="Calibri"/>
                </a:rPr>
                <a:t>as/y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5400" y="3657600"/>
              <a:ext cx="1841688" cy="3869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106 </a:t>
              </a:r>
              <a:r>
                <a:rPr lang="en-US" sz="1600" dirty="0" smtClean="0">
                  <a:solidFill>
                    <a:srgbClr val="000000"/>
                  </a:solidFill>
                  <a:cs typeface="Times New Roman"/>
                </a:rPr>
                <a:t>± 20 </a:t>
              </a:r>
              <a:r>
                <a:rPr lang="el-GR" sz="1600" dirty="0" smtClean="0">
                  <a:solidFill>
                    <a:srgbClr val="000000"/>
                  </a:solidFill>
                  <a:cs typeface="Calibri"/>
                </a:rPr>
                <a:t>μ</a:t>
              </a:r>
              <a:r>
                <a:rPr lang="en-US" sz="1600" dirty="0" smtClean="0">
                  <a:solidFill>
                    <a:srgbClr val="000000"/>
                  </a:solidFill>
                  <a:cs typeface="Calibri"/>
                </a:rPr>
                <a:t>as/y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259492" y="274638"/>
            <a:ext cx="8683908" cy="63976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en-US" sz="3300" dirty="0" smtClean="0">
                <a:solidFill>
                  <a:srgbClr val="C00000"/>
                </a:solidFill>
                <a:effectLst/>
                <a:latin typeface="Gill Sans MT" pitchFamily="34" charset="0"/>
                <a:cs typeface="Calibri" pitchFamily="34" charset="0"/>
              </a:rPr>
              <a:t>Most Recent MOJAVE Kinematics Analysis</a:t>
            </a:r>
          </a:p>
          <a:p>
            <a:pPr algn="ctr"/>
            <a:endParaRPr lang="en-US" b="0" dirty="0">
              <a:solidFill>
                <a:srgbClr val="0066CC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9886" y="1242004"/>
            <a:ext cx="4535177" cy="38099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3" pitchFamily="18" charset="2"/>
              <a:buChar char="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CCFF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4366 VLBA epochs of 200 AGNs from 1994 Sept </a:t>
            </a:r>
            <a:r>
              <a:rPr lang="en-US" sz="2000" b="0" kern="0" dirty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2011 May. 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b="0" kern="0" dirty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Gaussian models fit to visibilities at each </a:t>
            </a: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epoch.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Image restoring beam: </a:t>
            </a:r>
          </a:p>
          <a:p>
            <a:pPr marL="0" indent="0">
              <a:spcAft>
                <a:spcPts val="600"/>
              </a:spcAft>
              <a:buClrTx/>
              <a:buNone/>
              <a:defRPr/>
            </a:pPr>
            <a:r>
              <a:rPr lang="en-US" sz="2000" b="0" kern="0" dirty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~0.5 to 1 mas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Image sensitivity: </a:t>
            </a:r>
          </a:p>
          <a:p>
            <a:pPr marL="0" indent="0">
              <a:spcAft>
                <a:spcPts val="600"/>
              </a:spcAft>
              <a:buClrTx/>
              <a:buNone/>
              <a:defRPr/>
            </a:pPr>
            <a:r>
              <a:rPr lang="en-US" sz="2000" b="0" kern="0" dirty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0.1 - 0.3 </a:t>
            </a:r>
            <a:r>
              <a:rPr lang="en-US" sz="2000" b="0" kern="0" dirty="0" err="1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mJy</a:t>
            </a: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/beam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Positional </a:t>
            </a:r>
            <a:r>
              <a:rPr lang="en-US" sz="2000" b="0" kern="0" dirty="0" err="1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rms</a:t>
            </a: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accuracy:</a:t>
            </a:r>
          </a:p>
          <a:p>
            <a:pPr marL="0" indent="0">
              <a:spcAft>
                <a:spcPts val="600"/>
              </a:spcAft>
              <a:buClrTx/>
              <a:buNone/>
              <a:defRPr/>
            </a:pPr>
            <a:r>
              <a:rPr lang="en-US" sz="2000" b="0" kern="0" dirty="0" smtClean="0">
                <a:latin typeface="Gill Sans M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 0.05 - 0.1 mas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348015" y="5654720"/>
            <a:ext cx="853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Gill Sans MT" pitchFamily="34" charset="0"/>
              </a:rPr>
              <a:t>Probing  jet kinematics and polarization in region 10-1000 pc (de-projected) from central engine.</a:t>
            </a:r>
            <a:endParaRPr lang="en-US" sz="2000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492879"/>
            <a:ext cx="8229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Krakow,  April 2015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48981" y="4826896"/>
            <a:ext cx="4339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Lister et al. 2013, AJ 146, 120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3412" y="5218133"/>
            <a:ext cx="4339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Homan et al. 2015,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ApJ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798,134</a:t>
            </a:r>
          </a:p>
        </p:txBody>
      </p:sp>
    </p:spTree>
    <p:extLst>
      <p:ext uri="{BB962C8B-B14F-4D97-AF65-F5344CB8AC3E}">
        <p14:creationId xmlns:p14="http://schemas.microsoft.com/office/powerpoint/2010/main" val="29873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7664" t="18248" r="8029" b="23358"/>
          <a:stretch/>
        </p:blipFill>
        <p:spPr>
          <a:xfrm>
            <a:off x="4207567" y="1242280"/>
            <a:ext cx="4936433" cy="472637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Krakow,  April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599" y="1290636"/>
            <a:ext cx="3974911" cy="50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</a:t>
            </a:r>
            <a:r>
              <a:rPr lang="en-US" sz="2400" dirty="0" smtClean="0"/>
              <a:t>eaked at low values</a:t>
            </a:r>
          </a:p>
          <a:p>
            <a:pPr lvl="1"/>
            <a:r>
              <a:rPr lang="en-US" dirty="0" smtClean="0"/>
              <a:t>only 2 jets with </a:t>
            </a:r>
            <a:r>
              <a:rPr lang="en-US" dirty="0" smtClean="0">
                <a:sym typeface="Symbol" panose="05050102010706020507" pitchFamily="18" charset="2"/>
              </a:rPr>
              <a:t></a:t>
            </a:r>
            <a:r>
              <a:rPr lang="en-US" baseline="-25000" dirty="0" smtClean="0"/>
              <a:t>app</a:t>
            </a:r>
            <a:r>
              <a:rPr lang="en-US" dirty="0" smtClean="0"/>
              <a:t> &gt; 30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high 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 jets are very rare in </a:t>
            </a:r>
            <a:r>
              <a:rPr lang="en-US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blazar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 parent population</a:t>
            </a:r>
          </a:p>
          <a:p>
            <a:pPr lvl="1"/>
            <a:endParaRPr lang="en-US" dirty="0" smtClean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2400" dirty="0" smtClean="0">
                <a:sym typeface="Symbol" panose="05050102010706020507" pitchFamily="18" charset="2"/>
              </a:rPr>
              <a:t>Lorentz factors of the most luminous/powerful jets range up to ~50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r>
              <a:rPr lang="en-US" sz="2400" dirty="0" smtClean="0">
                <a:sym typeface="Symbol" panose="05050102010706020507" pitchFamily="18" charset="2"/>
              </a:rPr>
              <a:t>The typical AGN jet is weak and has a Lorentz factor of only ~ a few</a:t>
            </a:r>
          </a:p>
          <a:p>
            <a:pPr lvl="1"/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charset="0"/>
              <a:buNone/>
            </a:pPr>
            <a:endParaRPr lang="en-US" dirty="0" smtClean="0">
              <a:sym typeface="Symbol" panose="05050102010706020507" pitchFamily="18" charset="2"/>
            </a:endParaRPr>
          </a:p>
          <a:p>
            <a:endParaRPr lang="en-US" sz="1800" dirty="0" smtClean="0"/>
          </a:p>
          <a:p>
            <a:pPr marL="457200" lvl="1" indent="0">
              <a:buFont typeface="Arial" charset="0"/>
              <a:buNone/>
            </a:pPr>
            <a:endParaRPr lang="en-US" sz="1400" dirty="0" smtClean="0">
              <a:latin typeface="Comic Sans MS" pitchFamily="66" charset="0"/>
            </a:endParaRPr>
          </a:p>
          <a:p>
            <a:endParaRPr lang="en-US" sz="1600" dirty="0">
              <a:latin typeface="Comic Sans MS" pitchFamily="66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2062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dirty="0" smtClean="0"/>
              <a:t>Overall Jet Speed Distribution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08478" y="5968652"/>
            <a:ext cx="4339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Lister et al. 2013, AJ 146, 120</a:t>
            </a:r>
          </a:p>
        </p:txBody>
      </p:sp>
    </p:spTree>
    <p:extLst>
      <p:ext uri="{BB962C8B-B14F-4D97-AF65-F5344CB8AC3E}">
        <p14:creationId xmlns:p14="http://schemas.microsoft.com/office/powerpoint/2010/main" val="34583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17219</TotalTime>
  <Words>3210</Words>
  <Application>Microsoft Office PowerPoint</Application>
  <PresentationFormat>On-screen Show (4:3)</PresentationFormat>
  <Paragraphs>566</Paragraphs>
  <Slides>64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Blank</vt:lpstr>
      <vt:lpstr>PowerPoint Presentation</vt:lpstr>
      <vt:lpstr>Outline</vt:lpstr>
      <vt:lpstr>MOJAVE Collaboration</vt:lpstr>
      <vt:lpstr>MOJAVE VLBA Program</vt:lpstr>
      <vt:lpstr>PowerPoint Presentation</vt:lpstr>
      <vt:lpstr>MOJAVE AGN Monitoring Samples</vt:lpstr>
      <vt:lpstr>PowerPoint Presentation</vt:lpstr>
      <vt:lpstr>PowerPoint Presentation</vt:lpstr>
      <vt:lpstr>PowerPoint Presentation</vt:lpstr>
      <vt:lpstr>Apparent Inward Motions</vt:lpstr>
      <vt:lpstr>Slow Pattern Speeds</vt:lpstr>
      <vt:lpstr>Speed Dispersion Within the Jet</vt:lpstr>
      <vt:lpstr>MOJAVE Jet Acceleration Study</vt:lpstr>
      <vt:lpstr>PowerPoint Presentation</vt:lpstr>
      <vt:lpstr>AGN Jets are Accelerating</vt:lpstr>
      <vt:lpstr>Evidence for changing Lorentz factors</vt:lpstr>
      <vt:lpstr>Rate of Jet Speed Changes</vt:lpstr>
      <vt:lpstr>Curved Motions</vt:lpstr>
      <vt:lpstr>MOJAVE Time Lapse: 20 yr of Quasar 0738+313 at z = 0.6</vt:lpstr>
      <vt:lpstr>Inner Jet Collimation</vt:lpstr>
      <vt:lpstr>Inner Jet Orientation Variations</vt:lpstr>
      <vt:lpstr>PowerPoint Presentation</vt:lpstr>
      <vt:lpstr>PowerPoint Presentation</vt:lpstr>
      <vt:lpstr>Statistical Trends</vt:lpstr>
      <vt:lpstr>PowerPoint Presentation</vt:lpstr>
      <vt:lpstr>Jet Speed vs. Cosmic Distance</vt:lpstr>
      <vt:lpstr>Radio Jet Luminosity vs. Cosmic Distance</vt:lpstr>
      <vt:lpstr>Jet Speed vs. Synchrotron Peak Frequency</vt:lpstr>
      <vt:lpstr>The HSP Doppler Beaming Crisis</vt:lpstr>
      <vt:lpstr>PowerPoint Presentation</vt:lpstr>
      <vt:lpstr>Ramifications of a Very Fast-TeV Jet Spine</vt:lpstr>
      <vt:lpstr>PowerPoint Presentation</vt:lpstr>
      <vt:lpstr>Radio Jets of HSPs in Fast Spine Scenario</vt:lpstr>
      <vt:lpstr>MOJAVE Kpc-Imaging Campaigns</vt:lpstr>
      <vt:lpstr>Deprojected size ≥ δ · LAS  </vt:lpstr>
      <vt:lpstr>Summary</vt:lpstr>
      <vt:lpstr>Backup slides </vt:lpstr>
      <vt:lpstr>Superluminal Narrow-Lined Seyfert I Jets</vt:lpstr>
      <vt:lpstr>Trackable features in jets of TeV AGN?</vt:lpstr>
      <vt:lpstr>Trackable features in jets of  TeV AGN?</vt:lpstr>
      <vt:lpstr>Extended Jet Power</vt:lpstr>
      <vt:lpstr>Blazar Flavors: Quasars and BL Lacs</vt:lpstr>
      <vt:lpstr>Current BL Lac Paradigm</vt:lpstr>
      <vt:lpstr>PowerPoint Presentation</vt:lpstr>
      <vt:lpstr>Are these trends solely due to jet bending?</vt:lpstr>
      <vt:lpstr>PowerPoint Presentation</vt:lpstr>
      <vt:lpstr>Do the observed motions reflect the underlying jet flow?</vt:lpstr>
      <vt:lpstr>PowerPoint Presentation</vt:lpstr>
      <vt:lpstr>PowerPoint Presentation</vt:lpstr>
      <vt:lpstr>PowerPoint Presentation</vt:lpstr>
      <vt:lpstr>PowerPoint Presentation</vt:lpstr>
      <vt:lpstr>MHD Plasma Waves in BL Lacertae M. Cohen et al.  ApJ, 2014, 2015</vt:lpstr>
      <vt:lpstr>PowerPoint Presentation</vt:lpstr>
      <vt:lpstr>Evolution of Magnetic Field Order</vt:lpstr>
      <vt:lpstr>PowerPoint Presentation</vt:lpstr>
      <vt:lpstr>Quasar 3C279</vt:lpstr>
      <vt:lpstr>PowerPoint Presentation</vt:lpstr>
      <vt:lpstr>MOJAVE Studies of AGN Jets</vt:lpstr>
      <vt:lpstr>PowerPoint Presentation</vt:lpstr>
      <vt:lpstr>Kinematic Fits</vt:lpstr>
      <vt:lpstr>PowerPoint Presentation</vt:lpstr>
      <vt:lpstr>PowerPoint Presentation</vt:lpstr>
      <vt:lpstr>PowerPoint Presentation</vt:lpstr>
      <vt:lpstr>Acceleration of Non-Radial Features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Long Baseline Interferometry</dc:title>
  <dc:creator>mlister</dc:creator>
  <cp:lastModifiedBy>blazar@email.com</cp:lastModifiedBy>
  <cp:revision>388</cp:revision>
  <dcterms:created xsi:type="dcterms:W3CDTF">2012-05-15T18:40:35Z</dcterms:created>
  <dcterms:modified xsi:type="dcterms:W3CDTF">2015-04-23T11:02:49Z</dcterms:modified>
</cp:coreProperties>
</file>