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24" r:id="rId3"/>
    <p:sldId id="398" r:id="rId4"/>
    <p:sldId id="410" r:id="rId5"/>
    <p:sldId id="411" r:id="rId6"/>
    <p:sldId id="480" r:id="rId7"/>
    <p:sldId id="481" r:id="rId8"/>
    <p:sldId id="509" r:id="rId9"/>
    <p:sldId id="483" r:id="rId10"/>
    <p:sldId id="488" r:id="rId11"/>
    <p:sldId id="473" r:id="rId12"/>
    <p:sldId id="475" r:id="rId13"/>
    <p:sldId id="499" r:id="rId14"/>
    <p:sldId id="510" r:id="rId15"/>
    <p:sldId id="505" r:id="rId16"/>
    <p:sldId id="506" r:id="rId17"/>
    <p:sldId id="507" r:id="rId18"/>
    <p:sldId id="508" r:id="rId19"/>
    <p:sldId id="451" r:id="rId20"/>
    <p:sldId id="452" r:id="rId21"/>
    <p:sldId id="453" r:id="rId22"/>
    <p:sldId id="456" r:id="rId23"/>
    <p:sldId id="457" r:id="rId24"/>
    <p:sldId id="458" r:id="rId25"/>
    <p:sldId id="459" r:id="rId26"/>
    <p:sldId id="503" r:id="rId27"/>
    <p:sldId id="501" r:id="rId28"/>
    <p:sldId id="502" r:id="rId29"/>
    <p:sldId id="26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  <a:srgbClr val="7BC333"/>
    <a:srgbClr val="88CE42"/>
    <a:srgbClr val="00FF00"/>
    <a:srgbClr val="B88C00"/>
    <a:srgbClr val="800000"/>
    <a:srgbClr val="FFFF66"/>
    <a:srgbClr val="FF6600"/>
    <a:srgbClr val="618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60"/>
  </p:normalViewPr>
  <p:slideViewPr>
    <p:cSldViewPr>
      <p:cViewPr varScale="1">
        <p:scale>
          <a:sx n="69" d="100"/>
          <a:sy n="69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58C-E08C-450E-A6EA-39745809AA2F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0E3D-509D-479E-A0BD-EA4C28717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5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25A65D-95C3-4D6A-AC9E-5E232E6973B9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0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60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0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9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4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8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8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8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8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2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6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8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6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4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14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47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9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70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8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9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1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5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D98B-94A6-4E4B-8E4F-ECAB81ED6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6214-EF36-4B17-99AC-1B4AD4EE4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ED30-6B1B-4DB5-AFEE-261D5BB4A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8BF06-FEF1-4633-B7C0-B741B929D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798ADC-519B-46C4-8D0C-6B688099F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EECF-C883-4FE2-8520-8195F9E0B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0AA-0951-4348-B3B7-89726DF6B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6C74-3265-443A-9806-8285C09C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496B-7DE7-4DB3-99C1-4F0F5F7A8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2844-A0CB-4C0F-88F8-8CA03E3D7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A0DE-764D-4BCF-8121-D124D9DE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BDB7-66BF-4B83-AC0A-54A42F74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0CEB-E3DD-40AC-BEA7-D3E7D0777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68F6D-F2F7-4DF3-97A4-AA1CC979C2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hyperlink" Target="../../../../../Program%20Files/TurningPoint/2003/Question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7.jpeg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U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0124"/>
            <a:ext cx="9144000" cy="421787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3600" b="1" u="sng" dirty="0" err="1" smtClean="0">
                <a:solidFill>
                  <a:schemeClr val="accent2"/>
                </a:solidFill>
              </a:rPr>
              <a:t>Multiwavelength</a:t>
            </a:r>
            <a:r>
              <a:rPr lang="en-US" sz="3600" b="1" u="sng" dirty="0" smtClean="0">
                <a:solidFill>
                  <a:schemeClr val="accent2"/>
                </a:solidFill>
              </a:rPr>
              <a:t> Polarization as a Diagnostic of Jet Physics</a:t>
            </a:r>
            <a:endParaRPr lang="en-US" sz="3600" b="1" u="sng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1295400"/>
            <a:ext cx="6553200" cy="18288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Markus </a:t>
            </a:r>
            <a:r>
              <a:rPr lang="en-US" i="1" dirty="0" err="1">
                <a:solidFill>
                  <a:srgbClr val="C00000"/>
                </a:solidFill>
              </a:rPr>
              <a:t>B</a:t>
            </a:r>
            <a:r>
              <a:rPr lang="en-US" i="1" dirty="0" err="1">
                <a:solidFill>
                  <a:srgbClr val="C00000"/>
                </a:solidFill>
                <a:cs typeface="Arial" charset="0"/>
              </a:rPr>
              <a:t>öttcher</a:t>
            </a:r>
            <a:endParaRPr lang="en-US" i="1" dirty="0">
              <a:solidFill>
                <a:srgbClr val="C00000"/>
              </a:solidFill>
              <a:cs typeface="Arial" charset="0"/>
            </a:endParaRPr>
          </a:p>
          <a:p>
            <a:r>
              <a:rPr lang="en-US" i="1" dirty="0" smtClean="0">
                <a:solidFill>
                  <a:srgbClr val="C00000"/>
                </a:solidFill>
                <a:cs typeface="Arial" charset="0"/>
              </a:rPr>
              <a:t>North-West University</a:t>
            </a:r>
          </a:p>
          <a:p>
            <a:r>
              <a:rPr lang="en-US" i="1" dirty="0" smtClean="0">
                <a:solidFill>
                  <a:srgbClr val="7BC333"/>
                </a:solidFill>
                <a:cs typeface="Arial" charset="0"/>
              </a:rPr>
              <a:t>Potchefstroom, South </a:t>
            </a:r>
            <a:r>
              <a:rPr lang="en-US" i="1" dirty="0" smtClean="0">
                <a:solidFill>
                  <a:srgbClr val="7BC333"/>
                </a:solidFill>
                <a:cs typeface="Arial" charset="0"/>
              </a:rPr>
              <a:t>Africa</a:t>
            </a:r>
            <a:endParaRPr lang="en-US" i="1" dirty="0">
              <a:solidFill>
                <a:srgbClr val="7BC333"/>
              </a:solidFill>
              <a:cs typeface="Arial" charset="0"/>
            </a:endParaRPr>
          </a:p>
        </p:txBody>
      </p:sp>
      <p:sp>
        <p:nvSpPr>
          <p:cNvPr id="205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6" name="Picture 7" descr="south_africa-lgfla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582738"/>
            <a:ext cx="1404644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4600" y="3200400"/>
            <a:ext cx="3962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i="1" dirty="0" smtClean="0">
                <a:solidFill>
                  <a:srgbClr val="002060"/>
                </a:solidFill>
              </a:rPr>
              <a:t>Most of this work done by: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cs typeface="Arial" charset="0"/>
              </a:rPr>
              <a:t>Haocheng</a:t>
            </a:r>
            <a:r>
              <a:rPr lang="en-US" sz="2800" b="1" dirty="0" smtClean="0">
                <a:solidFill>
                  <a:srgbClr val="002060"/>
                </a:solidFill>
                <a:cs typeface="Arial" charset="0"/>
              </a:rPr>
              <a:t> Zhang</a:t>
            </a:r>
            <a:r>
              <a:rPr lang="en-US" sz="2800" i="1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r>
              <a:rPr lang="en-US" sz="2000" i="1" dirty="0" smtClean="0">
                <a:solidFill>
                  <a:srgbClr val="002060"/>
                </a:solidFill>
                <a:cs typeface="Arial" charset="0"/>
              </a:rPr>
              <a:t>(Ohio University &amp; Los Alamos)</a:t>
            </a:r>
            <a:endParaRPr lang="en-US" sz="2000" i="1" dirty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05200"/>
            <a:ext cx="2426467" cy="304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906000" y="1981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239000" cy="1401763"/>
          </a:xfrm>
        </p:spPr>
        <p:txBody>
          <a:bodyPr/>
          <a:lstStyle/>
          <a:p>
            <a:pPr eaLnBrk="1" hangingPunct="1"/>
            <a:r>
              <a:rPr lang="en-US" altLang="zh-CN" u="sng" smtClean="0">
                <a:solidFill>
                  <a:srgbClr val="002060"/>
                </a:solidFill>
                <a:ea typeface="宋体" charset="-122"/>
              </a:rPr>
              <a:t>Gamma-Ray Polarimetry with Fermi-LAT</a:t>
            </a:r>
          </a:p>
        </p:txBody>
      </p:sp>
      <p:pic>
        <p:nvPicPr>
          <p:cNvPr id="19459" name="Picture 4" descr="Figure7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514600"/>
            <a:ext cx="6858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2520950" y="1524000"/>
            <a:ext cx="0" cy="1524000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2063750" y="2286000"/>
            <a:ext cx="457200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63750" y="1905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20950" y="1600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k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673350" y="1600200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216150" y="1981200"/>
            <a:ext cx="228600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rc 13"/>
          <p:cNvSpPr/>
          <p:nvPr/>
        </p:nvSpPr>
        <p:spPr bwMode="auto">
          <a:xfrm rot="5400000">
            <a:off x="619125" y="2352675"/>
            <a:ext cx="2425700" cy="1377950"/>
          </a:xfrm>
          <a:prstGeom prst="arc">
            <a:avLst>
              <a:gd name="adj1" fmla="val 16200000"/>
              <a:gd name="adj2" fmla="val 20271112"/>
            </a:avLst>
          </a:prstGeom>
          <a:noFill/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rc 14"/>
          <p:cNvSpPr/>
          <p:nvPr/>
        </p:nvSpPr>
        <p:spPr bwMode="auto">
          <a:xfrm rot="5400000" flipV="1">
            <a:off x="1955800" y="2406650"/>
            <a:ext cx="2425700" cy="1295400"/>
          </a:xfrm>
          <a:prstGeom prst="arc">
            <a:avLst>
              <a:gd name="adj1" fmla="val 16200000"/>
              <a:gd name="adj2" fmla="val 2027111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20950" y="3440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e</a:t>
            </a:r>
            <a:r>
              <a:rPr lang="en-US" altLang="en-US" baseline="300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7550" y="34290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e</a:t>
            </a:r>
            <a:r>
              <a:rPr lang="en-US" altLang="en-US" baseline="30000">
                <a:solidFill>
                  <a:srgbClr val="006600"/>
                </a:solidFill>
              </a:rPr>
              <a:t>-</a:t>
            </a:r>
          </a:p>
        </p:txBody>
      </p:sp>
      <p:pic>
        <p:nvPicPr>
          <p:cNvPr id="18" name="Picture 4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514600"/>
            <a:ext cx="6858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3000" y="5257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002060"/>
                </a:solidFill>
              </a:rPr>
              <a:t>e</a:t>
            </a:r>
            <a:r>
              <a:rPr lang="en-US" altLang="en-US" sz="2400" baseline="30000" dirty="0" err="1">
                <a:solidFill>
                  <a:srgbClr val="002060"/>
                </a:solidFill>
              </a:rPr>
              <a:t>+</a:t>
            </a:r>
            <a:r>
              <a:rPr lang="en-US" altLang="en-US" sz="2400" dirty="0" err="1">
                <a:solidFill>
                  <a:srgbClr val="002060"/>
                </a:solidFill>
              </a:rPr>
              <a:t>e</a:t>
            </a:r>
            <a:r>
              <a:rPr lang="en-US" altLang="en-US" sz="2400" baseline="30000" dirty="0">
                <a:solidFill>
                  <a:srgbClr val="002060"/>
                </a:solidFill>
              </a:rPr>
              <a:t>-</a:t>
            </a:r>
            <a:r>
              <a:rPr lang="en-US" altLang="en-US" sz="2400" dirty="0">
                <a:solidFill>
                  <a:srgbClr val="002060"/>
                </a:solidFill>
              </a:rPr>
              <a:t> pair is preferentially produced in the plane </a:t>
            </a:r>
          </a:p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</a:rPr>
              <a:t>of (k, e) of the </a:t>
            </a:r>
            <a:r>
              <a:rPr lang="en-US" altLang="en-US" sz="2400" dirty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altLang="en-US" sz="2400" dirty="0">
                <a:solidFill>
                  <a:srgbClr val="002060"/>
                </a:solidFill>
              </a:rPr>
              <a:t>-ray. </a:t>
            </a:r>
          </a:p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</a:rPr>
              <a:t>Potentially detectable at E &lt; 200 </a:t>
            </a:r>
            <a:r>
              <a:rPr lang="en-US" altLang="en-US" sz="2400" dirty="0" smtClean="0">
                <a:solidFill>
                  <a:srgbClr val="002060"/>
                </a:solidFill>
              </a:rPr>
              <a:t>MeV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→ PANGU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3886200" y="5735780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191000" y="5735780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38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3C279polariz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3741"/>
            <a:ext cx="7485063" cy="578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X-Ray and Gamma-Ray Polarization: FSRQs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28194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6600"/>
                </a:solidFill>
              </a:rPr>
              <a:t>Hadronic</a:t>
            </a:r>
            <a:r>
              <a:rPr lang="en-US" b="1" dirty="0">
                <a:solidFill>
                  <a:srgbClr val="006600"/>
                </a:solidFill>
              </a:rPr>
              <a:t> model: Synchrotron dominated =&gt; High </a:t>
            </a:r>
            <a:r>
              <a:rPr lang="en-US" b="1" dirty="0">
                <a:solidFill>
                  <a:srgbClr val="006600"/>
                </a:solidFill>
                <a:latin typeface="Symbol" pitchFamily="18" charset="2"/>
              </a:rPr>
              <a:t>P, 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generally increasing with energy (SSC contrib. in X-rays).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4038600"/>
            <a:ext cx="3048000" cy="169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Leptonic</a:t>
            </a:r>
            <a:r>
              <a:rPr lang="en-US" b="1" dirty="0">
                <a:solidFill>
                  <a:srgbClr val="FF0000"/>
                </a:solidFill>
              </a:rPr>
              <a:t> model: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X-rays SSC dominated: </a:t>
            </a:r>
          </a:p>
          <a:p>
            <a:pPr>
              <a:buFont typeface="Symbol" pitchFamily="18" charset="2"/>
              <a:buChar char="P"/>
              <a:defRPr/>
            </a:pPr>
            <a:r>
              <a:rPr lang="en-US" b="1" dirty="0">
                <a:solidFill>
                  <a:srgbClr val="FF0000"/>
                </a:solidFill>
              </a:rPr>
              <a:t> ~ 20 – 40 %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;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-rays EC dominated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=&gt; Negligible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000" y="63246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(Zhang &amp; B</a:t>
            </a:r>
            <a:r>
              <a:rPr lang="az-Cyrl-AZ" kern="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ӧ</a:t>
            </a:r>
            <a:r>
              <a:rPr lang="en-US" kern="0" dirty="0" err="1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ttcher</a:t>
            </a:r>
            <a:r>
              <a:rPr lang="en-US" kern="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, 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2013)</a:t>
            </a:r>
            <a:endParaRPr lang="en-US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13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3C66Apolariz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8763"/>
            <a:ext cx="7467600" cy="577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X-Ray and Gamma-Ray Polarization: IBLs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2438400"/>
            <a:ext cx="2819400" cy="125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6600"/>
                </a:solidFill>
              </a:rPr>
              <a:t>Hadronic</a:t>
            </a:r>
            <a:r>
              <a:rPr lang="en-US" b="1" dirty="0">
                <a:solidFill>
                  <a:srgbClr val="006600"/>
                </a:solidFill>
              </a:rPr>
              <a:t> model: </a:t>
            </a:r>
          </a:p>
          <a:p>
            <a:pPr>
              <a:defRPr/>
            </a:pPr>
            <a:r>
              <a:rPr lang="en-US" b="1" dirty="0">
                <a:solidFill>
                  <a:srgbClr val="006600"/>
                </a:solidFill>
              </a:rPr>
              <a:t>Synchrotron dominated =&gt; High </a:t>
            </a:r>
            <a:r>
              <a:rPr lang="en-US" b="1" dirty="0">
                <a:solidFill>
                  <a:srgbClr val="006600"/>
                </a:solidFill>
                <a:latin typeface="Symbol" pitchFamily="18" charset="2"/>
              </a:rPr>
              <a:t>P,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  throughout X-rays and </a:t>
            </a:r>
            <a:r>
              <a:rPr lang="en-US" b="1" dirty="0">
                <a:solidFill>
                  <a:srgbClr val="006600"/>
                </a:solidFill>
                <a:latin typeface="Symbol" pitchFamily="18" charset="2"/>
              </a:rPr>
              <a:t>g</a:t>
            </a:r>
            <a:r>
              <a:rPr lang="en-US" b="1" dirty="0">
                <a:solidFill>
                  <a:srgbClr val="006600"/>
                </a:solidFill>
                <a:latin typeface="+mn-lt"/>
              </a:rPr>
              <a:t>-rays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4343400"/>
            <a:ext cx="3048000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Leptonic</a:t>
            </a:r>
            <a:r>
              <a:rPr lang="en-US" b="1" dirty="0">
                <a:solidFill>
                  <a:srgbClr val="FF0000"/>
                </a:solidFill>
              </a:rPr>
              <a:t> model: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X-rays </a:t>
            </a:r>
            <a:r>
              <a:rPr lang="en-US" b="1" dirty="0" err="1">
                <a:solidFill>
                  <a:srgbClr val="FF0000"/>
                </a:solidFill>
              </a:rPr>
              <a:t>sy</a:t>
            </a:r>
            <a:r>
              <a:rPr lang="en-US" b="1" dirty="0">
                <a:solidFill>
                  <a:srgbClr val="FF0000"/>
                </a:solidFill>
              </a:rPr>
              <a:t>. Dominated =&gt; High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P,</a:t>
            </a:r>
            <a:r>
              <a:rPr lang="en-US" b="1" dirty="0">
                <a:solidFill>
                  <a:srgbClr val="FF0000"/>
                </a:solidFill>
              </a:rPr>
              <a:t> rapidly decreasing with energy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;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-rays SSC/EC dominated 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=&gt; Small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733800" y="62484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(Zhang &amp; B</a:t>
            </a:r>
            <a:r>
              <a:rPr lang="az-Cyrl-AZ" kern="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ӧ</a:t>
            </a:r>
            <a:r>
              <a:rPr lang="en-US" kern="0" dirty="0" err="1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ttcher</a:t>
            </a:r>
            <a:r>
              <a:rPr lang="en-US" kern="0" dirty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, </a:t>
            </a:r>
            <a:r>
              <a:rPr lang="en-US" kern="0" dirty="0" smtClean="0">
                <a:solidFill>
                  <a:schemeClr val="accent2"/>
                </a:solidFill>
                <a:latin typeface="Arial"/>
                <a:ea typeface="+mj-ea"/>
                <a:cs typeface="Arial"/>
              </a:rPr>
              <a:t>2013)</a:t>
            </a:r>
            <a:endParaRPr lang="en-US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4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C279polariza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441599"/>
            <a:ext cx="5715000" cy="441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u="sng" smtClean="0">
                <a:solidFill>
                  <a:srgbClr val="002060"/>
                </a:solidFill>
              </a:rPr>
              <a:t>Observational Strategy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010400" cy="381000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Results shown here are </a:t>
            </a:r>
            <a:r>
              <a:rPr lang="en-US" sz="2000" b="1" u="sng" dirty="0" smtClean="0">
                <a:solidFill>
                  <a:srgbClr val="002060"/>
                </a:solidFill>
              </a:rPr>
              <a:t>upper limits</a:t>
            </a:r>
            <a:r>
              <a:rPr lang="en-US" sz="2000" dirty="0" smtClean="0">
                <a:solidFill>
                  <a:srgbClr val="002060"/>
                </a:solidFill>
              </a:rPr>
              <a:t> (perfectly ordered magnetic field perpendicular to line of sight)</a:t>
            </a:r>
          </a:p>
          <a:p>
            <a:pPr>
              <a:buFontTx/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Scale results to actual B-field configuration from known synchrotron polarization (e.g., optical for FSRQs/LBLs) =&gt; Expect 10 - 20 % X-ray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and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000" dirty="0" smtClean="0">
                <a:solidFill>
                  <a:srgbClr val="002060"/>
                </a:solidFill>
              </a:rPr>
              <a:t>-ray polarization in 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</a:rPr>
              <a:t>hadronic</a:t>
            </a:r>
            <a:r>
              <a:rPr lang="en-US" sz="2000" dirty="0" smtClean="0">
                <a:solidFill>
                  <a:srgbClr val="002060"/>
                </a:solidFill>
              </a:rPr>
              <a:t> models!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100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X-ray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-ray polarization values substantially below synchrotron polarization will favor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leptonic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models, measurable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-ray polarization clearly favors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5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33400" y="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002060"/>
                </a:solidFill>
              </a:rPr>
              <a:t>Gamma-Gamma </a:t>
            </a:r>
            <a:r>
              <a:rPr lang="en-US" sz="4400" u="sng" dirty="0" err="1" smtClean="0">
                <a:solidFill>
                  <a:srgbClr val="002060"/>
                </a:solidFill>
              </a:rPr>
              <a:t>Absorpton</a:t>
            </a:r>
            <a:r>
              <a:rPr lang="en-US" sz="4400" u="sng" dirty="0" smtClean="0">
                <a:solidFill>
                  <a:srgbClr val="002060"/>
                </a:solidFill>
              </a:rPr>
              <a:t> / </a:t>
            </a:r>
          </a:p>
          <a:p>
            <a:pPr algn="ctr"/>
            <a:r>
              <a:rPr lang="en-US" sz="4400" u="sng" dirty="0" smtClean="0">
                <a:solidFill>
                  <a:srgbClr val="002060"/>
                </a:solidFill>
              </a:rPr>
              <a:t>Pair </a:t>
            </a:r>
            <a:r>
              <a:rPr lang="en-US" sz="4400" u="sng" dirty="0">
                <a:solidFill>
                  <a:srgbClr val="002060"/>
                </a:solidFill>
              </a:rPr>
              <a:t>production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907906" y="1448363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</a:rPr>
              <a:t>Threshold energy </a:t>
            </a:r>
            <a:r>
              <a:rPr lang="en-US" sz="2000" dirty="0" err="1">
                <a:solidFill>
                  <a:srgbClr val="002060"/>
                </a:solidFill>
              </a:rPr>
              <a:t>E</a:t>
            </a:r>
            <a:r>
              <a:rPr lang="en-US" sz="2000" baseline="-25000" dirty="0" err="1">
                <a:solidFill>
                  <a:srgbClr val="002060"/>
                </a:solidFill>
              </a:rPr>
              <a:t>thr</a:t>
            </a:r>
            <a:r>
              <a:rPr lang="en-US" sz="2000" dirty="0">
                <a:solidFill>
                  <a:srgbClr val="002060"/>
                </a:solidFill>
              </a:rPr>
              <a:t> for a </a:t>
            </a:r>
            <a:r>
              <a:rPr lang="en-US" sz="2000" dirty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000" dirty="0">
                <a:solidFill>
                  <a:srgbClr val="002060"/>
                </a:solidFill>
              </a:rPr>
              <a:t>-ray interacting with a background photon field of photons with characteristic photon energy E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3276600" y="2768025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baseline="-25000" dirty="0" err="1">
                <a:solidFill>
                  <a:srgbClr val="FF0000"/>
                </a:solidFill>
              </a:rPr>
              <a:t>thr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~ 1/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V="1">
            <a:off x="5321300" y="424809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>
            <a:off x="5321300" y="561969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 rot="-5400000">
            <a:off x="4732338" y="4332228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>
                <a:latin typeface="Symbol" pitchFamily="18" charset="2"/>
              </a:rPr>
              <a:t>gg</a:t>
            </a:r>
          </a:p>
        </p:txBody>
      </p:sp>
      <p:sp>
        <p:nvSpPr>
          <p:cNvPr id="191499" name="Text Box 11"/>
          <p:cNvSpPr txBox="1">
            <a:spLocks noChangeArrowheads="1"/>
          </p:cNvSpPr>
          <p:nvPr/>
        </p:nvSpPr>
        <p:spPr bwMode="auto">
          <a:xfrm>
            <a:off x="8216900" y="555936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>
                <a:latin typeface="Symbol" pitchFamily="18" charset="2"/>
              </a:rPr>
              <a:t>g</a:t>
            </a:r>
            <a:endParaRPr lang="en-US" sz="2000" baseline="-25000" dirty="0">
              <a:latin typeface="Symbol" pitchFamily="18" charset="2"/>
            </a:endParaRPr>
          </a:p>
        </p:txBody>
      </p:sp>
      <p:sp>
        <p:nvSpPr>
          <p:cNvPr id="191500" name="Freeform 12"/>
          <p:cNvSpPr>
            <a:spLocks/>
          </p:cNvSpPr>
          <p:nvPr/>
        </p:nvSpPr>
        <p:spPr bwMode="auto">
          <a:xfrm>
            <a:off x="5321300" y="4313178"/>
            <a:ext cx="3138488" cy="1277937"/>
          </a:xfrm>
          <a:custGeom>
            <a:avLst/>
            <a:gdLst>
              <a:gd name="T0" fmla="*/ 0 w 1977"/>
              <a:gd name="T1" fmla="*/ 2147483647 h 805"/>
              <a:gd name="T2" fmla="*/ 2147483647 w 1977"/>
              <a:gd name="T3" fmla="*/ 2147483647 h 805"/>
              <a:gd name="T4" fmla="*/ 2147483647 w 1977"/>
              <a:gd name="T5" fmla="*/ 2147483647 h 805"/>
              <a:gd name="T6" fmla="*/ 2147483647 w 1977"/>
              <a:gd name="T7" fmla="*/ 2147483647 h 805"/>
              <a:gd name="T8" fmla="*/ 2147483647 w 1977"/>
              <a:gd name="T9" fmla="*/ 2147483647 h 805"/>
              <a:gd name="T10" fmla="*/ 2147483647 w 1977"/>
              <a:gd name="T11" fmla="*/ 2147483647 h 805"/>
              <a:gd name="T12" fmla="*/ 2147483647 w 1977"/>
              <a:gd name="T13" fmla="*/ 2147483647 h 805"/>
              <a:gd name="T14" fmla="*/ 2147483647 w 1977"/>
              <a:gd name="T15" fmla="*/ 2147483647 h 805"/>
              <a:gd name="T16" fmla="*/ 2147483647 w 1977"/>
              <a:gd name="T17" fmla="*/ 0 h 805"/>
              <a:gd name="T18" fmla="*/ 2147483647 w 1977"/>
              <a:gd name="T19" fmla="*/ 2147483647 h 805"/>
              <a:gd name="T20" fmla="*/ 2147483647 w 1977"/>
              <a:gd name="T21" fmla="*/ 2147483647 h 805"/>
              <a:gd name="T22" fmla="*/ 2147483647 w 1977"/>
              <a:gd name="T23" fmla="*/ 2147483647 h 805"/>
              <a:gd name="T24" fmla="*/ 2147483647 w 1977"/>
              <a:gd name="T25" fmla="*/ 2147483647 h 805"/>
              <a:gd name="T26" fmla="*/ 2147483647 w 1977"/>
              <a:gd name="T27" fmla="*/ 2147483647 h 805"/>
              <a:gd name="T28" fmla="*/ 2147483647 w 1977"/>
              <a:gd name="T29" fmla="*/ 2147483647 h 8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77"/>
              <a:gd name="T46" fmla="*/ 0 h 805"/>
              <a:gd name="T47" fmla="*/ 1977 w 1977"/>
              <a:gd name="T48" fmla="*/ 805 h 8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77" h="805">
                <a:moveTo>
                  <a:pt x="0" y="805"/>
                </a:moveTo>
                <a:lnTo>
                  <a:pt x="183" y="805"/>
                </a:lnTo>
                <a:lnTo>
                  <a:pt x="338" y="786"/>
                </a:lnTo>
                <a:lnTo>
                  <a:pt x="402" y="722"/>
                </a:lnTo>
                <a:lnTo>
                  <a:pt x="448" y="604"/>
                </a:lnTo>
                <a:lnTo>
                  <a:pt x="493" y="375"/>
                </a:lnTo>
                <a:lnTo>
                  <a:pt x="557" y="174"/>
                </a:lnTo>
                <a:lnTo>
                  <a:pt x="658" y="18"/>
                </a:lnTo>
                <a:lnTo>
                  <a:pt x="786" y="0"/>
                </a:lnTo>
                <a:lnTo>
                  <a:pt x="887" y="73"/>
                </a:lnTo>
                <a:lnTo>
                  <a:pt x="1008" y="210"/>
                </a:lnTo>
                <a:lnTo>
                  <a:pt x="1170" y="348"/>
                </a:lnTo>
                <a:lnTo>
                  <a:pt x="1335" y="439"/>
                </a:lnTo>
                <a:lnTo>
                  <a:pt x="1648" y="585"/>
                </a:lnTo>
                <a:lnTo>
                  <a:pt x="1977" y="66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05" name="Text Box 17"/>
          <p:cNvSpPr txBox="1">
            <a:spLocks noChangeArrowheads="1"/>
          </p:cNvSpPr>
          <p:nvPr/>
        </p:nvSpPr>
        <p:spPr bwMode="auto">
          <a:xfrm>
            <a:off x="5854700" y="577209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latin typeface="Symbol" pitchFamily="18" charset="2"/>
              </a:rPr>
              <a:t>e</a:t>
            </a:r>
            <a:r>
              <a:rPr lang="en-US" sz="2000" baseline="-25000" dirty="0" err="1"/>
              <a:t>peak</a:t>
            </a:r>
            <a:r>
              <a:rPr lang="en-US" sz="2000" dirty="0"/>
              <a:t> = 2 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baseline="-25000" dirty="0" err="1" smtClean="0"/>
              <a:t>thr</a:t>
            </a:r>
            <a:r>
              <a:rPr lang="en-US" sz="2000" dirty="0" smtClean="0"/>
              <a:t> ~ 2/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6464300" y="546729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9"/>
          <p:cNvSpPr>
            <a:spLocks noChangeShapeType="1"/>
          </p:cNvSpPr>
          <p:nvPr/>
        </p:nvSpPr>
        <p:spPr bwMode="auto">
          <a:xfrm flipV="1">
            <a:off x="838200" y="2971800"/>
            <a:ext cx="1066800" cy="1447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20"/>
          <p:cNvSpPr>
            <a:spLocks noChangeShapeType="1"/>
          </p:cNvSpPr>
          <p:nvPr/>
        </p:nvSpPr>
        <p:spPr bwMode="auto">
          <a:xfrm flipH="1" flipV="1">
            <a:off x="1905000" y="2971800"/>
            <a:ext cx="6858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685800" y="411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66FF"/>
                </a:solidFill>
                <a:latin typeface="Symbol" pitchFamily="18" charset="2"/>
              </a:rPr>
              <a:t>e</a:t>
            </a:r>
            <a:r>
              <a:rPr lang="en-US" sz="2400" baseline="-25000">
                <a:solidFill>
                  <a:srgbClr val="3366FF"/>
                </a:solidFill>
              </a:rPr>
              <a:t>1</a:t>
            </a:r>
            <a:endParaRPr lang="en-US" sz="2400">
              <a:solidFill>
                <a:srgbClr val="3366FF"/>
              </a:solidFill>
            </a:endParaRPr>
          </a:p>
        </p:txBody>
      </p:sp>
      <p:sp>
        <p:nvSpPr>
          <p:cNvPr id="36884" name="Text Box 22"/>
          <p:cNvSpPr txBox="1">
            <a:spLocks noChangeArrowheads="1"/>
          </p:cNvSpPr>
          <p:nvPr/>
        </p:nvSpPr>
        <p:spPr bwMode="auto">
          <a:xfrm>
            <a:off x="2133600" y="3810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85" name="Line 23"/>
          <p:cNvSpPr>
            <a:spLocks noChangeShapeType="1"/>
          </p:cNvSpPr>
          <p:nvPr/>
        </p:nvSpPr>
        <p:spPr bwMode="auto">
          <a:xfrm flipH="1" flipV="1">
            <a:off x="1371600" y="2514600"/>
            <a:ext cx="5334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4"/>
          <p:cNvSpPr>
            <a:spLocks noChangeShapeType="1"/>
          </p:cNvSpPr>
          <p:nvPr/>
        </p:nvSpPr>
        <p:spPr bwMode="auto">
          <a:xfrm flipV="1">
            <a:off x="1905000" y="2667000"/>
            <a:ext cx="533400" cy="304800"/>
          </a:xfrm>
          <a:prstGeom prst="line">
            <a:avLst/>
          </a:prstGeom>
          <a:noFill/>
          <a:ln w="38100">
            <a:solidFill>
              <a:srgbClr val="99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Text Box 25"/>
          <p:cNvSpPr txBox="1">
            <a:spLocks noChangeArrowheads="1"/>
          </p:cNvSpPr>
          <p:nvPr/>
        </p:nvSpPr>
        <p:spPr bwMode="auto">
          <a:xfrm>
            <a:off x="11430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 baseline="30000">
                <a:solidFill>
                  <a:schemeClr val="hlink"/>
                </a:solidFill>
              </a:rPr>
              <a:t>+</a:t>
            </a:r>
          </a:p>
        </p:txBody>
      </p:sp>
      <p:sp>
        <p:nvSpPr>
          <p:cNvPr id="36888" name="Text Box 26"/>
          <p:cNvSpPr txBox="1">
            <a:spLocks noChangeArrowheads="1"/>
          </p:cNvSpPr>
          <p:nvPr/>
        </p:nvSpPr>
        <p:spPr bwMode="auto">
          <a:xfrm>
            <a:off x="20574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99FF66"/>
                </a:solidFill>
              </a:rPr>
              <a:t>e</a:t>
            </a:r>
            <a:r>
              <a:rPr lang="en-US" sz="2400" baseline="30000">
                <a:solidFill>
                  <a:srgbClr val="99FF66"/>
                </a:solidFill>
              </a:rPr>
              <a:t>-</a:t>
            </a:r>
          </a:p>
        </p:txBody>
      </p:sp>
      <p:sp>
        <p:nvSpPr>
          <p:cNvPr id="36889" name="Text Box 27"/>
          <p:cNvSpPr txBox="1">
            <a:spLocks noChangeArrowheads="1"/>
          </p:cNvSpPr>
          <p:nvPr/>
        </p:nvSpPr>
        <p:spPr bwMode="auto">
          <a:xfrm>
            <a:off x="1524000" y="3124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  <a:endParaRPr lang="en-US" sz="2400" baseline="30000">
              <a:latin typeface="Symbol" pitchFamily="18" charset="2"/>
            </a:endParaRPr>
          </a:p>
        </p:txBody>
      </p:sp>
      <p:sp>
        <p:nvSpPr>
          <p:cNvPr id="36890" name="Freeform 31"/>
          <p:cNvSpPr>
            <a:spLocks/>
          </p:cNvSpPr>
          <p:nvPr/>
        </p:nvSpPr>
        <p:spPr bwMode="auto">
          <a:xfrm>
            <a:off x="1524000" y="3505200"/>
            <a:ext cx="685800" cy="165100"/>
          </a:xfrm>
          <a:custGeom>
            <a:avLst/>
            <a:gdLst>
              <a:gd name="T0" fmla="*/ 0 w 432"/>
              <a:gd name="T1" fmla="*/ 0 h 104"/>
              <a:gd name="T2" fmla="*/ 2147483647 w 432"/>
              <a:gd name="T3" fmla="*/ 2147483647 h 104"/>
              <a:gd name="T4" fmla="*/ 2147483647 w 432"/>
              <a:gd name="T5" fmla="*/ 2147483647 h 104"/>
              <a:gd name="T6" fmla="*/ 0 60000 65536"/>
              <a:gd name="T7" fmla="*/ 0 60000 65536"/>
              <a:gd name="T8" fmla="*/ 0 60000 65536"/>
              <a:gd name="T9" fmla="*/ 0 w 432"/>
              <a:gd name="T10" fmla="*/ 0 h 104"/>
              <a:gd name="T11" fmla="*/ 432 w 43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04">
                <a:moveTo>
                  <a:pt x="0" y="0"/>
                </a:moveTo>
                <a:cubicBezTo>
                  <a:pt x="60" y="44"/>
                  <a:pt x="120" y="88"/>
                  <a:pt x="192" y="96"/>
                </a:cubicBezTo>
                <a:cubicBezTo>
                  <a:pt x="264" y="104"/>
                  <a:pt x="348" y="76"/>
                  <a:pt x="432" y="4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93662" y="5013573"/>
            <a:ext cx="485933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Lack of </a:t>
            </a:r>
            <a:r>
              <a:rPr lang="en-US" sz="2400" dirty="0" err="1" smtClean="0">
                <a:solidFill>
                  <a:srgbClr val="002060"/>
                </a:solidFill>
                <a:latin typeface="Symbol" panose="05050102010706020507" pitchFamily="18" charset="2"/>
              </a:rPr>
              <a:t>gg</a:t>
            </a:r>
            <a:r>
              <a:rPr lang="en-US" sz="2400" dirty="0" smtClean="0">
                <a:solidFill>
                  <a:srgbClr val="002060"/>
                </a:solidFill>
              </a:rPr>
              <a:t> absorption signatures in </a:t>
            </a:r>
            <a:r>
              <a:rPr lang="en-US" sz="2400" dirty="0" err="1" smtClean="0">
                <a:solidFill>
                  <a:srgbClr val="002060"/>
                </a:solidFill>
              </a:rPr>
              <a:t>blazars</a:t>
            </a:r>
            <a:r>
              <a:rPr lang="en-US" sz="2400" dirty="0" smtClean="0">
                <a:solidFill>
                  <a:srgbClr val="002060"/>
                </a:solidFill>
              </a:rPr>
              <a:t> and GRBs used for lower limits on Doppler factors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(Baring 1993; </a:t>
            </a:r>
            <a:r>
              <a:rPr lang="en-US" dirty="0" err="1" smtClean="0"/>
              <a:t>Dondi</a:t>
            </a:r>
            <a:r>
              <a:rPr lang="en-US" dirty="0" smtClean="0"/>
              <a:t> &amp; </a:t>
            </a:r>
            <a:r>
              <a:rPr lang="en-US" dirty="0" err="1" smtClean="0"/>
              <a:t>Ghisellini</a:t>
            </a:r>
            <a:r>
              <a:rPr lang="en-US" dirty="0" smtClean="0"/>
              <a:t> 1995)</a:t>
            </a:r>
            <a:endParaRPr lang="en-US" dirty="0"/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6324600" y="28194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= E</a:t>
            </a:r>
            <a:r>
              <a:rPr lang="en-US" sz="2400" baseline="-25000" dirty="0" smtClean="0">
                <a:solidFill>
                  <a:srgbClr val="FF0000"/>
                </a:solidFill>
              </a:rPr>
              <a:t>ph</a:t>
            </a:r>
            <a:r>
              <a:rPr lang="en-US" sz="2400" dirty="0" smtClean="0">
                <a:solidFill>
                  <a:srgbClr val="FF0000"/>
                </a:solidFill>
              </a:rPr>
              <a:t>/(m</a:t>
            </a:r>
            <a:r>
              <a:rPr lang="en-US" sz="2400" baseline="-250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29000" y="2667000"/>
            <a:ext cx="1981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1295400"/>
            <a:ext cx="7297273" cy="5638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0"/>
            <a:ext cx="8229600" cy="13716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Polarization-Dependence of Gamma-Gamma Absorption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polarized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and target photons: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9530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latin typeface="Symbol" panose="05050102010706020507" pitchFamily="18" charset="2"/>
              </a:rPr>
              <a:t>g</a:t>
            </a:r>
            <a:r>
              <a:rPr lang="en-US" sz="2000" dirty="0" smtClean="0"/>
              <a:t> absorption cross section peaks about </a:t>
            </a:r>
            <a:r>
              <a:rPr lang="en-US" sz="2000" dirty="0" smtClean="0">
                <a:solidFill>
                  <a:srgbClr val="FF0000"/>
                </a:solidFill>
              </a:rPr>
              <a:t>1.5 times higher for perpendicular polarizations</a:t>
            </a:r>
            <a:r>
              <a:rPr lang="en-US" sz="2000" dirty="0" smtClean="0"/>
              <a:t> than parallel polarizations!</a:t>
            </a:r>
            <a:endParaRPr lang="en-ZA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56422" y="3276600"/>
            <a:ext cx="1371600" cy="2667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828022" y="3276600"/>
            <a:ext cx="1143000" cy="457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18422" y="2945816"/>
            <a:ext cx="0" cy="45547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209022" y="2973526"/>
            <a:ext cx="0" cy="45547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91746" y="3429000"/>
            <a:ext cx="45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k</a:t>
            </a:r>
            <a:r>
              <a:rPr lang="en-US" sz="2400" baseline="-250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endParaRPr lang="en-ZA" sz="2400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4346" y="3613666"/>
            <a:ext cx="45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k</a:t>
            </a:r>
            <a:r>
              <a:rPr lang="en-US" sz="2400" baseline="-25000" dirty="0" smtClean="0">
                <a:solidFill>
                  <a:srgbClr val="00B050"/>
                </a:solidFill>
              </a:rPr>
              <a:t>t</a:t>
            </a:r>
            <a:endParaRPr lang="en-ZA" sz="2400" baseline="-25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0291" y="2895600"/>
            <a:ext cx="45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endParaRPr lang="en-ZA" sz="2400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1891" y="2971800"/>
            <a:ext cx="45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Symbol" panose="05050102010706020507" pitchFamily="18" charset="2"/>
              </a:rPr>
              <a:t>e</a:t>
            </a:r>
            <a:r>
              <a:rPr lang="en-US" sz="2400" baseline="-25000" dirty="0" smtClean="0">
                <a:solidFill>
                  <a:srgbClr val="00B050"/>
                </a:solidFill>
              </a:rPr>
              <a:t>t</a:t>
            </a:r>
            <a:endParaRPr lang="en-ZA" sz="2400" baseline="-25000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9400" y="4758779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FF33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solidFill>
                  <a:srgbClr val="FF3300"/>
                </a:solidFill>
              </a:rPr>
              <a:t> absorption suppressed!</a:t>
            </a:r>
            <a:endParaRPr lang="en-ZA" sz="2800" dirty="0">
              <a:solidFill>
                <a:srgbClr val="FF3300"/>
              </a:solidFill>
            </a:endParaRPr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H="1" flipV="1">
            <a:off x="7789922" y="3505201"/>
            <a:ext cx="20578" cy="125357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910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in </a:t>
            </a:r>
            <a:r>
              <a:rPr lang="en-US" dirty="0" err="1" smtClean="0"/>
              <a:t>Breit</a:t>
            </a:r>
            <a:r>
              <a:rPr lang="en-US" dirty="0" smtClean="0"/>
              <a:t> &amp; Wheeler (1934)</a:t>
            </a: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" y="6412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Böttcher</a:t>
            </a:r>
            <a:r>
              <a:rPr lang="en-US" dirty="0" smtClean="0"/>
              <a:t> 2014)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36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77962"/>
          </a:xfrm>
        </p:spPr>
        <p:txBody>
          <a:bodyPr/>
          <a:lstStyle/>
          <a:p>
            <a:r>
              <a:rPr lang="en-US" u="sng" dirty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chemeClr val="accent2"/>
                </a:solidFill>
              </a:rPr>
              <a:t> absorption in a high-energy synchrotron source (GRB)</a:t>
            </a:r>
            <a:endParaRPr lang="en-ZA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47455"/>
            <a:ext cx="6096000" cy="4710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45" y="16002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-ray and target photons have the same orientation of polarization (perpendicular to B-field: P</a:t>
            </a:r>
            <a:r>
              <a:rPr lang="en-US" sz="2400" baseline="-25000" dirty="0" smtClean="0"/>
              <a:t>┴</a:t>
            </a:r>
            <a:r>
              <a:rPr lang="en-US" sz="2400" dirty="0" smtClean="0"/>
              <a:t> &gt; P</a:t>
            </a:r>
            <a:r>
              <a:rPr lang="en-US" sz="2400" baseline="-25000" dirty="0" smtClean="0"/>
              <a:t>║</a:t>
            </a:r>
            <a:r>
              <a:rPr lang="en-US" sz="2400" dirty="0" smtClean="0"/>
              <a:t>)  =&gt;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255" y="2550616"/>
            <a:ext cx="37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ymbol" panose="05050102010706020507" pitchFamily="18" charset="2"/>
              </a:rPr>
              <a:t>gg</a:t>
            </a:r>
            <a:r>
              <a:rPr lang="en-US" sz="2400" dirty="0" smtClean="0"/>
              <a:t> absorption is suppressed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 absorption is more pronounced for P</a:t>
            </a:r>
            <a:r>
              <a:rPr lang="en-US" sz="2400" baseline="-25000" dirty="0" smtClean="0"/>
              <a:t>║</a:t>
            </a:r>
            <a:r>
              <a:rPr lang="en-ZA" dirty="0" smtClean="0"/>
              <a:t> </a:t>
            </a:r>
            <a:r>
              <a:rPr lang="en-ZA" sz="2400" dirty="0" smtClean="0"/>
              <a:t>(absorbed more strongly by P</a:t>
            </a:r>
            <a:r>
              <a:rPr lang="en-ZA" sz="2400" baseline="-25000" dirty="0" smtClean="0"/>
              <a:t>┴</a:t>
            </a:r>
            <a:r>
              <a:rPr lang="en-ZA" sz="2400" dirty="0" smtClean="0"/>
              <a:t>) =&gt; </a:t>
            </a:r>
            <a:r>
              <a:rPr lang="en-ZA" sz="2400" dirty="0" smtClean="0">
                <a:solidFill>
                  <a:srgbClr val="FF0000"/>
                </a:solidFill>
              </a:rPr>
              <a:t>Degree of Polarization (</a:t>
            </a:r>
            <a:r>
              <a:rPr lang="en-ZA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ZA" sz="2400" dirty="0" smtClean="0">
                <a:solidFill>
                  <a:srgbClr val="FF0000"/>
                </a:solidFill>
              </a:rPr>
              <a:t>) increases due to polarization-dependent </a:t>
            </a:r>
            <a:r>
              <a:rPr lang="en-ZA" sz="24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gg</a:t>
            </a:r>
            <a:r>
              <a:rPr lang="en-ZA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ZA" sz="2400" dirty="0" smtClean="0">
                <a:solidFill>
                  <a:srgbClr val="FF0000"/>
                </a:solidFill>
              </a:rPr>
              <a:t>absorption!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51726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Example: Perfectly ordered B-field,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-rays perpendicular to B </a:t>
            </a:r>
          </a:p>
          <a:p>
            <a:pPr algn="ctr"/>
            <a:r>
              <a:rPr lang="en-US" dirty="0" smtClean="0"/>
              <a:t>=&gt; ~ 20 % higher </a:t>
            </a:r>
            <a:r>
              <a:rPr lang="en-US" dirty="0" smtClean="0">
                <a:latin typeface="Symbol" panose="05050102010706020507" pitchFamily="18" charset="2"/>
              </a:rPr>
              <a:t>t</a:t>
            </a:r>
            <a:r>
              <a:rPr lang="en-US" baseline="-25000" dirty="0" smtClean="0">
                <a:latin typeface="Symbol" panose="05050102010706020507" pitchFamily="18" charset="2"/>
              </a:rPr>
              <a:t>gg</a:t>
            </a:r>
            <a:r>
              <a:rPr lang="en-US" dirty="0" smtClean="0"/>
              <a:t> for P</a:t>
            </a:r>
            <a:r>
              <a:rPr lang="en-US" baseline="-25000" dirty="0" smtClean="0"/>
              <a:t>║</a:t>
            </a:r>
            <a:endParaRPr lang="en-ZA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3628677" y="4191000"/>
            <a:ext cx="24366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 rot="16200000">
            <a:off x="3316933" y="407446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t</a:t>
            </a:r>
            <a:r>
              <a:rPr lang="en-US" sz="2400" baseline="-25000" dirty="0" smtClean="0">
                <a:latin typeface="Symbol" panose="05050102010706020507" pitchFamily="18" charset="2"/>
              </a:rPr>
              <a:t>gg</a:t>
            </a:r>
            <a:endParaRPr lang="en-ZA" sz="2400" baseline="-25000" dirty="0"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 rot="19619348">
            <a:off x="5758727" y="3561792"/>
            <a:ext cx="196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mbol" panose="05050102010706020507" pitchFamily="18" charset="2"/>
              </a:rPr>
              <a:t>t</a:t>
            </a:r>
            <a:r>
              <a:rPr lang="en-US" sz="2800" baseline="-25000" dirty="0" smtClean="0">
                <a:latin typeface="Symbol" panose="05050102010706020507" pitchFamily="18" charset="2"/>
              </a:rPr>
              <a:t>gg</a:t>
            </a:r>
            <a:r>
              <a:rPr lang="en-US" sz="2800" dirty="0" smtClean="0">
                <a:latin typeface="Symbol" panose="05050102010706020507" pitchFamily="18" charset="2"/>
              </a:rPr>
              <a:t> ~ e</a:t>
            </a:r>
            <a:r>
              <a:rPr lang="en-US" sz="2800" baseline="-25000" dirty="0" smtClean="0">
                <a:latin typeface="Symbol" panose="05050102010706020507" pitchFamily="18" charset="2"/>
              </a:rPr>
              <a:t>g</a:t>
            </a:r>
            <a:r>
              <a:rPr lang="en-US" sz="2800" baseline="30000" dirty="0" smtClean="0">
                <a:latin typeface="Symbol" panose="05050102010706020507" pitchFamily="18" charset="2"/>
              </a:rPr>
              <a:t>a</a:t>
            </a:r>
            <a:r>
              <a:rPr lang="en-US" sz="2800" baseline="14000" dirty="0" smtClean="0">
                <a:latin typeface="+mn-lt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Böttcher</a:t>
            </a:r>
            <a:r>
              <a:rPr lang="en-US" dirty="0" smtClean="0"/>
              <a:t> 2014)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16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6463"/>
            <a:ext cx="7391400" cy="5711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77962"/>
          </a:xfrm>
        </p:spPr>
        <p:txBody>
          <a:bodyPr/>
          <a:lstStyle/>
          <a:p>
            <a:r>
              <a:rPr lang="en-US" u="sng" dirty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u="sng" dirty="0" smtClean="0">
                <a:solidFill>
                  <a:schemeClr val="accent2"/>
                </a:solidFill>
              </a:rPr>
              <a:t> absorption in a high-energy synchrotron source (GRB)</a:t>
            </a:r>
            <a:endParaRPr lang="en-ZA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1371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ymbol" panose="05050102010706020507" pitchFamily="18" charset="2"/>
              </a:rPr>
              <a:t>=&gt; </a:t>
            </a:r>
            <a:r>
              <a:rPr lang="en-US" sz="2400" dirty="0" smtClean="0">
                <a:latin typeface="+mn-lt"/>
              </a:rPr>
              <a:t>Expect increasing polarization at break due to </a:t>
            </a:r>
            <a:r>
              <a:rPr lang="en-US" sz="2400" dirty="0" err="1" smtClean="0">
                <a:latin typeface="Symbol" panose="05050102010706020507" pitchFamily="18" charset="2"/>
              </a:rPr>
              <a:t>gg</a:t>
            </a:r>
            <a:r>
              <a:rPr lang="en-US" sz="2400" dirty="0" smtClean="0">
                <a:latin typeface="+mj-lt"/>
              </a:rPr>
              <a:t>-absorption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168236" y="3317941"/>
                <a:ext cx="3200400" cy="68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ZA" sz="2200" baseline="-25000" dirty="0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ZA" sz="2200" baseline="30000" dirty="0" smtClean="0">
                    <a:solidFill>
                      <a:schemeClr val="accent2"/>
                    </a:solidFill>
                    <a:latin typeface="+mn-lt"/>
                  </a:rPr>
                  <a:t>obs</a:t>
                </a:r>
                <a:r>
                  <a:rPr lang="en-ZA" sz="2200" dirty="0" smtClean="0">
                    <a:solidFill>
                      <a:schemeClr val="accent2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ZA" sz="2200" baseline="-25000" dirty="0" err="1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ZA" sz="2200" baseline="30000" dirty="0" err="1" smtClean="0">
                    <a:solidFill>
                      <a:schemeClr val="accent2"/>
                    </a:solidFill>
                  </a:rPr>
                  <a:t>int</a:t>
                </a:r>
                <a:r>
                  <a:rPr lang="en-ZA" sz="220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200" dirty="0">
                            <a:solidFill>
                              <a:schemeClr val="accent2"/>
                            </a:solidFill>
                          </a:rPr>
                          <m:t>1 – </m:t>
                        </m:r>
                        <m:r>
                          <m:rPr>
                            <m:nor/>
                          </m:rPr>
                          <a:rPr lang="en-ZA" sz="2200" dirty="0">
                            <a:solidFill>
                              <a:schemeClr val="accent2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ZA" sz="2200" baseline="30000" dirty="0">
                            <a:solidFill>
                              <a:schemeClr val="accent2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200" baseline="300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ZA" sz="2200" baseline="140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gg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2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ZA" sz="2200" baseline="-250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gg</m:t>
                        </m:r>
                      </m:den>
                    </m:f>
                  </m:oMath>
                </a14:m>
                <a:r>
                  <a:rPr lang="en-ZA" sz="2200" dirty="0" smtClean="0">
                    <a:solidFill>
                      <a:schemeClr val="accent2"/>
                    </a:solidFill>
                  </a:rPr>
                  <a:t> </a:t>
                </a:r>
                <a:endParaRPr lang="en-ZA" sz="2200" baseline="-25000" dirty="0">
                  <a:solidFill>
                    <a:schemeClr val="accent2"/>
                  </a:solidFill>
                  <a:latin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36" y="3317941"/>
                <a:ext cx="3200400" cy="684290"/>
              </a:xfrm>
              <a:prstGeom prst="rect">
                <a:avLst/>
              </a:prstGeom>
              <a:blipFill rotWithShape="1">
                <a:blip r:embed="rId4"/>
                <a:stretch>
                  <a:fillRect b="-1770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39000" y="647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Böttcher</a:t>
            </a:r>
            <a:r>
              <a:rPr lang="en-US" dirty="0" smtClean="0"/>
              <a:t> 2014)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10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90" y="1130247"/>
            <a:ext cx="7609610" cy="5880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  <a:latin typeface="+mn-lt"/>
              </a:rPr>
              <a:t>Dependence on Spectral Index</a:t>
            </a:r>
            <a:endParaRPr lang="en-ZA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19" y="1480810"/>
            <a:ext cx="1963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ymbol" panose="05050102010706020507" pitchFamily="18" charset="2"/>
              </a:rPr>
              <a:t>t</a:t>
            </a:r>
            <a:r>
              <a:rPr lang="en-US" sz="2800" baseline="-25000" dirty="0" smtClean="0">
                <a:latin typeface="Symbol" panose="05050102010706020507" pitchFamily="18" charset="2"/>
              </a:rPr>
              <a:t>gg</a:t>
            </a:r>
            <a:r>
              <a:rPr lang="en-US" sz="2800" dirty="0" smtClean="0">
                <a:latin typeface="Symbol" panose="05050102010706020507" pitchFamily="18" charset="2"/>
              </a:rPr>
              <a:t> ~ e</a:t>
            </a:r>
            <a:r>
              <a:rPr lang="en-US" sz="2800" baseline="-25000" dirty="0" smtClean="0">
                <a:latin typeface="Symbol" panose="05050102010706020507" pitchFamily="18" charset="2"/>
              </a:rPr>
              <a:t>g</a:t>
            </a:r>
            <a:r>
              <a:rPr lang="en-US" sz="2800" baseline="30000" dirty="0" smtClean="0">
                <a:latin typeface="Symbol" panose="05050102010706020507" pitchFamily="18" charset="2"/>
              </a:rPr>
              <a:t>a</a:t>
            </a:r>
            <a:r>
              <a:rPr lang="en-US" sz="2800" baseline="14000" dirty="0" smtClean="0">
                <a:latin typeface="+mn-lt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" y="2890556"/>
                <a:ext cx="2131868" cy="3738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accent2"/>
                    </a:solidFill>
                  </a:rPr>
                  <a:t>Compare 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DP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from polarization-dependent </a:t>
                </a:r>
                <a:r>
                  <a:rPr lang="en-US" sz="2000" dirty="0" err="1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gg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-absorption with </a:t>
                </a:r>
                <a:r>
                  <a:rPr lang="en-US" sz="2000" dirty="0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DP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 from change in underlying electron spectrum. </a:t>
                </a:r>
              </a:p>
              <a:p>
                <a:pPr algn="ctr"/>
                <a:endParaRPr lang="en-US" sz="2000" dirty="0" smtClean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P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+5/3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890556"/>
                <a:ext cx="2131868" cy="3738844"/>
              </a:xfrm>
              <a:prstGeom prst="rect">
                <a:avLst/>
              </a:prstGeom>
              <a:blipFill rotWithShape="1">
                <a:blip r:embed="rId4"/>
                <a:stretch>
                  <a:fillRect l="-287" t="-814" r="-372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1390" y="912541"/>
                <a:ext cx="3200400" cy="684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ZA" sz="2200" baseline="-25000" dirty="0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ZA" sz="2200" baseline="30000" dirty="0" smtClean="0">
                    <a:solidFill>
                      <a:schemeClr val="accent2"/>
                    </a:solidFill>
                    <a:latin typeface="+mn-lt"/>
                  </a:rPr>
                  <a:t>obs</a:t>
                </a:r>
                <a:r>
                  <a:rPr lang="en-ZA" sz="2200" dirty="0" smtClean="0">
                    <a:solidFill>
                      <a:schemeClr val="accent2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accent2"/>
                        </a:solidFill>
                        <a:latin typeface="Cambria Math"/>
                      </a:rPr>
                      <m:t>𝐼</m:t>
                    </m:r>
                  </m:oMath>
                </a14:m>
                <a:r>
                  <a:rPr lang="en-ZA" sz="2200" baseline="-25000" dirty="0" err="1" smtClean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n</a:t>
                </a:r>
                <a:r>
                  <a:rPr lang="en-ZA" sz="2200" baseline="30000" dirty="0" err="1" smtClean="0">
                    <a:solidFill>
                      <a:schemeClr val="accent2"/>
                    </a:solidFill>
                  </a:rPr>
                  <a:t>int</a:t>
                </a:r>
                <a:r>
                  <a:rPr lang="en-ZA" sz="2200" dirty="0" smtClean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ZA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ZA" sz="2200" dirty="0">
                            <a:solidFill>
                              <a:schemeClr val="accent2"/>
                            </a:solidFill>
                          </a:rPr>
                          <m:t>1 – </m:t>
                        </m:r>
                        <m:r>
                          <m:rPr>
                            <m:nor/>
                          </m:rPr>
                          <a:rPr lang="en-ZA" sz="2200" dirty="0">
                            <a:solidFill>
                              <a:schemeClr val="accent2"/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ZA" sz="2200" baseline="30000" dirty="0">
                            <a:solidFill>
                              <a:schemeClr val="accent2"/>
                            </a:solidFill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ZA" sz="2200" baseline="300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ZA" sz="2200" baseline="140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gg</m:t>
                        </m:r>
                      </m:num>
                      <m:den>
                        <m:r>
                          <m:rPr>
                            <m:nor/>
                          </m:rPr>
                          <a:rPr lang="en-ZA" sz="22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ZA" sz="2200" baseline="-25000" dirty="0">
                            <a:solidFill>
                              <a:schemeClr val="accent2"/>
                            </a:solidFill>
                            <a:latin typeface="Symbol" panose="05050102010706020507" pitchFamily="18" charset="2"/>
                          </a:rPr>
                          <m:t>gg</m:t>
                        </m:r>
                      </m:den>
                    </m:f>
                  </m:oMath>
                </a14:m>
                <a:r>
                  <a:rPr lang="en-ZA" sz="2200" dirty="0" smtClean="0">
                    <a:solidFill>
                      <a:schemeClr val="accent2"/>
                    </a:solidFill>
                  </a:rPr>
                  <a:t> </a:t>
                </a:r>
                <a:endParaRPr lang="en-ZA" sz="2200" baseline="-25000" dirty="0">
                  <a:solidFill>
                    <a:schemeClr val="accent2"/>
                  </a:solidFill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90" y="912541"/>
                <a:ext cx="3200400" cy="684290"/>
              </a:xfrm>
              <a:prstGeom prst="rect">
                <a:avLst/>
              </a:prstGeom>
              <a:blipFill rotWithShape="1">
                <a:blip r:embed="rId5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24200" y="1219200"/>
            <a:ext cx="517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Symbol" panose="05050102010706020507" pitchFamily="18" charset="2"/>
              </a:rPr>
              <a:t>=&gt; </a:t>
            </a:r>
            <a:r>
              <a:rPr lang="en-US" sz="2800" dirty="0" smtClean="0">
                <a:latin typeface="+mn-lt"/>
              </a:rPr>
              <a:t>Spectral break by </a:t>
            </a:r>
            <a:r>
              <a:rPr lang="en-US" sz="2800" dirty="0" smtClean="0">
                <a:latin typeface="Symbol" panose="05050102010706020507" pitchFamily="18" charset="2"/>
              </a:rPr>
              <a:t>Da</a:t>
            </a:r>
            <a:r>
              <a:rPr lang="en-US" sz="2800" baseline="-25000" dirty="0" smtClean="0">
                <a:latin typeface="Symbol" panose="05050102010706020507" pitchFamily="18" charset="2"/>
              </a:rPr>
              <a:t>g</a:t>
            </a:r>
            <a:r>
              <a:rPr lang="en-US" sz="2800" dirty="0" smtClean="0">
                <a:latin typeface="Symbol" panose="05050102010706020507" pitchFamily="18" charset="2"/>
              </a:rPr>
              <a:t> = a</a:t>
            </a:r>
            <a:r>
              <a:rPr lang="en-US" sz="2800" baseline="-25000" dirty="0" smtClean="0">
                <a:latin typeface="+mn-lt"/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96490" y="2160004"/>
            <a:ext cx="3124200" cy="784086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/>
          <p:cNvSpPr txBox="1"/>
          <p:nvPr/>
        </p:nvSpPr>
        <p:spPr>
          <a:xfrm>
            <a:off x="3096490" y="218209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 opacity may be over-estimated by up to ~ 10 %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8068" y="2508323"/>
            <a:ext cx="458932" cy="1202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 rot="16200000">
            <a:off x="1611988" y="2803148"/>
            <a:ext cx="164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Dt</a:t>
            </a:r>
            <a:r>
              <a:rPr lang="en-US" sz="2400" dirty="0" smtClean="0"/>
              <a:t>/</a:t>
            </a:r>
            <a:r>
              <a:rPr lang="en-US" sz="2400" dirty="0" smtClean="0">
                <a:latin typeface="Symbol" panose="05050102010706020507" pitchFamily="18" charset="2"/>
              </a:rPr>
              <a:t>t</a:t>
            </a:r>
            <a:r>
              <a:rPr lang="en-US" sz="2400" baseline="-25000" dirty="0" smtClean="0"/>
              <a:t>ave</a:t>
            </a:r>
            <a:r>
              <a:rPr lang="en-US" sz="2400" dirty="0" smtClean="0"/>
              <a:t> [%]</a:t>
            </a:r>
            <a:endParaRPr lang="en-ZA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4886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 smtClean="0"/>
              <a:t>Böttcher</a:t>
            </a:r>
            <a:r>
              <a:rPr lang="en-US" dirty="0" smtClean="0"/>
              <a:t> 2014)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18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293" y="749578"/>
            <a:ext cx="4286707" cy="6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Polarization Angle Swings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0164"/>
            <a:ext cx="4419600" cy="42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Optical + 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-ray variability of LSP </a:t>
            </a:r>
            <a:r>
              <a:rPr lang="en-US" dirty="0" err="1" smtClean="0">
                <a:solidFill>
                  <a:srgbClr val="002060"/>
                </a:solidFill>
              </a:rPr>
              <a:t>blazars</a:t>
            </a:r>
            <a:r>
              <a:rPr lang="en-US" dirty="0" smtClean="0">
                <a:solidFill>
                  <a:srgbClr val="002060"/>
                </a:solidFill>
              </a:rPr>
              <a:t> often correlated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Sometimes O/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 flares correlated with </a:t>
            </a:r>
            <a:r>
              <a:rPr lang="en-US" dirty="0" smtClean="0">
                <a:solidFill>
                  <a:srgbClr val="FF0000"/>
                </a:solidFill>
              </a:rPr>
              <a:t>increase in optical polarization and multiple rotations of the polarization angle (PA)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2315528"/>
            <a:ext cx="381000" cy="400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5943600" y="4419600"/>
            <a:ext cx="2133600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7526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PKS 1510-089 (</a:t>
            </a:r>
            <a:r>
              <a:rPr lang="en-US" dirty="0" err="1" smtClean="0"/>
              <a:t>Marscher</a:t>
            </a:r>
            <a:r>
              <a:rPr lang="en-US" dirty="0" smtClean="0"/>
              <a:t> et al. 2010)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0435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Fermi </a:t>
            </a:r>
            <a:r>
              <a:rPr lang="en-US" sz="2400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-rays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Optical</a:t>
            </a:r>
            <a:endParaRPr lang="en-Z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u="sng" dirty="0" err="1">
                <a:solidFill>
                  <a:srgbClr val="FFFF00"/>
                </a:solidFill>
              </a:rPr>
              <a:t>Leptonic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err="1">
                <a:solidFill>
                  <a:srgbClr val="FFFF00"/>
                </a:solidFill>
              </a:rPr>
              <a:t>Blazar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  <a:r>
              <a:rPr lang="en-US" u="sng" dirty="0" smtClean="0">
                <a:solidFill>
                  <a:srgbClr val="FFFF00"/>
                </a:solidFill>
              </a:rPr>
              <a:t>Model</a:t>
            </a: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128003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1752600"/>
            <a:ext cx="4435475" cy="4900613"/>
          </a:xfrm>
          <a:noFill/>
          <a:ln/>
        </p:spPr>
      </p:pic>
      <p:sp>
        <p:nvSpPr>
          <p:cNvPr id="57" name="Rectangle 56"/>
          <p:cNvSpPr/>
          <p:nvPr/>
        </p:nvSpPr>
        <p:spPr>
          <a:xfrm>
            <a:off x="2133600" y="5867400"/>
            <a:ext cx="1676400" cy="83820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2362200" y="11430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Relativistic jet outflow with 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 </a:t>
            </a:r>
            <a:r>
              <a:rPr lang="en-US" sz="2000">
                <a:solidFill>
                  <a:srgbClr val="FFFF00"/>
                </a:solidFill>
                <a:cs typeface="Arial" charset="0"/>
              </a:rPr>
              <a:t>≈ 10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20675" y="83820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Injection, acceleration of ultrarelativistic electrons</a:t>
            </a:r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H="1" flipV="1">
            <a:off x="1981200" y="3200400"/>
            <a:ext cx="2438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V="1">
            <a:off x="625475" y="20574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625475" y="33528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V="1">
            <a:off x="930275" y="24384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>
            <a:off x="930275" y="2438400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2" name="Line 12"/>
          <p:cNvSpPr>
            <a:spLocks noChangeShapeType="1"/>
          </p:cNvSpPr>
          <p:nvPr/>
        </p:nvSpPr>
        <p:spPr bwMode="auto">
          <a:xfrm>
            <a:off x="1768475" y="30480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 rot="16200000">
            <a:off x="-182562" y="23923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Q</a:t>
            </a:r>
            <a:r>
              <a:rPr lang="en-US" sz="2000" baseline="-25000">
                <a:solidFill>
                  <a:srgbClr val="FFFF00"/>
                </a:solidFill>
              </a:rPr>
              <a:t>e</a:t>
            </a:r>
            <a:r>
              <a:rPr lang="en-US" sz="2000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1981200" y="3276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 flipV="1">
            <a:off x="4343400" y="1295400"/>
            <a:ext cx="2971800" cy="2133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6" name="Text Box 16"/>
          <p:cNvSpPr txBox="1">
            <a:spLocks noChangeArrowheads="1"/>
          </p:cNvSpPr>
          <p:nvPr/>
        </p:nvSpPr>
        <p:spPr bwMode="auto">
          <a:xfrm>
            <a:off x="7010400" y="685800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Synchrotron emission</a:t>
            </a:r>
          </a:p>
        </p:txBody>
      </p:sp>
      <p:sp>
        <p:nvSpPr>
          <p:cNvPr id="128017" name="Line 17"/>
          <p:cNvSpPr>
            <a:spLocks noChangeShapeType="1"/>
          </p:cNvSpPr>
          <p:nvPr/>
        </p:nvSpPr>
        <p:spPr bwMode="auto">
          <a:xfrm flipV="1">
            <a:off x="7391400" y="14319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8" name="Line 18"/>
          <p:cNvSpPr>
            <a:spLocks noChangeShapeType="1"/>
          </p:cNvSpPr>
          <p:nvPr/>
        </p:nvSpPr>
        <p:spPr bwMode="auto">
          <a:xfrm>
            <a:off x="7391400" y="27273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 rot="16200000">
            <a:off x="6735763" y="17827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8458200" y="26511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21" name="Freeform 21"/>
          <p:cNvSpPr>
            <a:spLocks/>
          </p:cNvSpPr>
          <p:nvPr/>
        </p:nvSpPr>
        <p:spPr bwMode="auto">
          <a:xfrm>
            <a:off x="7378700" y="1965325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2" name="Freeform 22"/>
          <p:cNvSpPr>
            <a:spLocks/>
          </p:cNvSpPr>
          <p:nvPr/>
        </p:nvSpPr>
        <p:spPr bwMode="auto">
          <a:xfrm>
            <a:off x="8153400" y="1889125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7162800" y="326072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Compton emission</a:t>
            </a:r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4343400" y="3429000"/>
            <a:ext cx="2819400" cy="228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 flipV="1">
            <a:off x="7407275" y="36576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7407275" y="49530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7" name="Text Box 27"/>
          <p:cNvSpPr txBox="1">
            <a:spLocks noChangeArrowheads="1"/>
          </p:cNvSpPr>
          <p:nvPr/>
        </p:nvSpPr>
        <p:spPr bwMode="auto">
          <a:xfrm rot="16200000">
            <a:off x="6751638" y="41449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8474075" y="4876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29" name="Freeform 29"/>
          <p:cNvSpPr>
            <a:spLocks/>
          </p:cNvSpPr>
          <p:nvPr/>
        </p:nvSpPr>
        <p:spPr bwMode="auto">
          <a:xfrm>
            <a:off x="7394575" y="4191000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30" name="Freeform 30"/>
          <p:cNvSpPr>
            <a:spLocks/>
          </p:cNvSpPr>
          <p:nvPr/>
        </p:nvSpPr>
        <p:spPr bwMode="auto">
          <a:xfrm>
            <a:off x="8169275" y="4114800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31" name="Text Box 31"/>
          <p:cNvSpPr txBox="1">
            <a:spLocks noChangeArrowheads="1"/>
          </p:cNvSpPr>
          <p:nvPr/>
        </p:nvSpPr>
        <p:spPr bwMode="auto">
          <a:xfrm>
            <a:off x="1539875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8032" name="Text Box 32"/>
          <p:cNvSpPr txBox="1">
            <a:spLocks noChangeArrowheads="1"/>
          </p:cNvSpPr>
          <p:nvPr/>
        </p:nvSpPr>
        <p:spPr bwMode="auto">
          <a:xfrm>
            <a:off x="777875" y="327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8033" name="Text Box 33"/>
          <p:cNvSpPr txBox="1">
            <a:spLocks noChangeArrowheads="1"/>
          </p:cNvSpPr>
          <p:nvPr/>
        </p:nvSpPr>
        <p:spPr bwMode="auto">
          <a:xfrm>
            <a:off x="1235075" y="2286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128034" name="Text Box 34"/>
          <p:cNvSpPr txBox="1">
            <a:spLocks noChangeArrowheads="1"/>
          </p:cNvSpPr>
          <p:nvPr/>
        </p:nvSpPr>
        <p:spPr bwMode="auto">
          <a:xfrm>
            <a:off x="0" y="3886200"/>
            <a:ext cx="236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Radiative cooling </a:t>
            </a:r>
            <a:r>
              <a:rPr lang="en-US" sz="2000">
                <a:solidFill>
                  <a:srgbClr val="FFFF00"/>
                </a:solidFill>
                <a:cs typeface="Arial" charset="0"/>
              </a:rPr>
              <a:t>↔ escape =&gt;</a:t>
            </a:r>
          </a:p>
        </p:txBody>
      </p:sp>
      <p:sp>
        <p:nvSpPr>
          <p:cNvPr id="128037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128038" name="Rectangle 38"/>
          <p:cNvSpPr>
            <a:spLocks noChangeArrowheads="1"/>
          </p:cNvSpPr>
          <p:nvPr/>
        </p:nvSpPr>
        <p:spPr bwMode="auto">
          <a:xfrm>
            <a:off x="3886200" y="5257800"/>
            <a:ext cx="5181600" cy="1524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39" name="Text Box 39"/>
          <p:cNvSpPr txBox="1">
            <a:spLocks noChangeArrowheads="1"/>
          </p:cNvSpPr>
          <p:nvPr/>
        </p:nvSpPr>
        <p:spPr bwMode="auto">
          <a:xfrm>
            <a:off x="3810000" y="5257800"/>
            <a:ext cx="5410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Seed photons: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Synchrotron (within same region [SSC] or slower/faster earlier/later emission regions [decel. jet]), Accr. Disk, BLR, dust torus (EC)</a:t>
            </a:r>
            <a:r>
              <a:rPr lang="en-US" sz="20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8040" name="Line 40"/>
          <p:cNvSpPr>
            <a:spLocks noChangeShapeType="1"/>
          </p:cNvSpPr>
          <p:nvPr/>
        </p:nvSpPr>
        <p:spPr bwMode="auto">
          <a:xfrm flipV="1">
            <a:off x="473075" y="46482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1" name="Line 41"/>
          <p:cNvSpPr>
            <a:spLocks noChangeShapeType="1"/>
          </p:cNvSpPr>
          <p:nvPr/>
        </p:nvSpPr>
        <p:spPr bwMode="auto">
          <a:xfrm>
            <a:off x="473075" y="59436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2" name="Line 42"/>
          <p:cNvSpPr>
            <a:spLocks noChangeShapeType="1"/>
          </p:cNvSpPr>
          <p:nvPr/>
        </p:nvSpPr>
        <p:spPr bwMode="auto">
          <a:xfrm flipV="1">
            <a:off x="609600" y="5105400"/>
            <a:ext cx="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3" name="Line 43"/>
          <p:cNvSpPr>
            <a:spLocks noChangeShapeType="1"/>
          </p:cNvSpPr>
          <p:nvPr/>
        </p:nvSpPr>
        <p:spPr bwMode="auto">
          <a:xfrm>
            <a:off x="1066800" y="5257800"/>
            <a:ext cx="533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4" name="Line 44"/>
          <p:cNvSpPr>
            <a:spLocks noChangeShapeType="1"/>
          </p:cNvSpPr>
          <p:nvPr/>
        </p:nvSpPr>
        <p:spPr bwMode="auto">
          <a:xfrm>
            <a:off x="1616075" y="56388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45" name="Text Box 45"/>
          <p:cNvSpPr txBox="1">
            <a:spLocks noChangeArrowheads="1"/>
          </p:cNvSpPr>
          <p:nvPr/>
        </p:nvSpPr>
        <p:spPr bwMode="auto">
          <a:xfrm rot="16200000">
            <a:off x="-334962" y="4983162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Q</a:t>
            </a:r>
            <a:r>
              <a:rPr lang="en-US" sz="2000" baseline="-25000">
                <a:solidFill>
                  <a:srgbClr val="FFFF00"/>
                </a:solidFill>
              </a:rPr>
              <a:t>e</a:t>
            </a:r>
            <a:r>
              <a:rPr lang="en-US" sz="2000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28046" name="Text Box 46"/>
          <p:cNvSpPr txBox="1">
            <a:spLocks noChangeArrowheads="1"/>
          </p:cNvSpPr>
          <p:nvPr/>
        </p:nvSpPr>
        <p:spPr bwMode="auto">
          <a:xfrm>
            <a:off x="1828800" y="58674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8047" name="Text Box 47"/>
          <p:cNvSpPr txBox="1">
            <a:spLocks noChangeArrowheads="1"/>
          </p:cNvSpPr>
          <p:nvPr/>
        </p:nvSpPr>
        <p:spPr bwMode="auto">
          <a:xfrm>
            <a:off x="1387475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FF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4572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FF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8049" name="Text Box 49"/>
          <p:cNvSpPr txBox="1">
            <a:spLocks noChangeArrowheads="1"/>
          </p:cNvSpPr>
          <p:nvPr/>
        </p:nvSpPr>
        <p:spPr bwMode="auto">
          <a:xfrm>
            <a:off x="1295400" y="5029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>
                <a:solidFill>
                  <a:srgbClr val="FFFF00"/>
                </a:solidFill>
              </a:rPr>
              <a:t>-(q+1)</a:t>
            </a:r>
          </a:p>
        </p:txBody>
      </p:sp>
      <p:sp>
        <p:nvSpPr>
          <p:cNvPr id="128050" name="Text Box 50"/>
          <p:cNvSpPr txBox="1">
            <a:spLocks noChangeArrowheads="1"/>
          </p:cNvSpPr>
          <p:nvPr/>
        </p:nvSpPr>
        <p:spPr bwMode="auto">
          <a:xfrm>
            <a:off x="8382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-25000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8051" name="Line 51"/>
          <p:cNvSpPr>
            <a:spLocks noChangeShapeType="1"/>
          </p:cNvSpPr>
          <p:nvPr/>
        </p:nvSpPr>
        <p:spPr bwMode="auto">
          <a:xfrm>
            <a:off x="609600" y="5105400"/>
            <a:ext cx="4572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2" name="Text Box 52"/>
          <p:cNvSpPr txBox="1">
            <a:spLocks noChangeArrowheads="1"/>
          </p:cNvSpPr>
          <p:nvPr/>
        </p:nvSpPr>
        <p:spPr bwMode="auto">
          <a:xfrm>
            <a:off x="6096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 dirty="0">
                <a:solidFill>
                  <a:srgbClr val="FFFF00"/>
                </a:solidFill>
              </a:rPr>
              <a:t>-q</a:t>
            </a:r>
            <a:r>
              <a:rPr lang="en-US" sz="2400" dirty="0">
                <a:solidFill>
                  <a:srgbClr val="FFFF00"/>
                </a:solidFill>
              </a:rPr>
              <a:t> or </a:t>
            </a:r>
            <a:r>
              <a:rPr lang="en-US" sz="2400" dirty="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30000" dirty="0">
                <a:solidFill>
                  <a:srgbClr val="00FF00"/>
                </a:solidFill>
              </a:rPr>
              <a:t>-2</a:t>
            </a:r>
          </a:p>
        </p:txBody>
      </p:sp>
      <p:sp>
        <p:nvSpPr>
          <p:cNvPr id="128053" name="Line 53"/>
          <p:cNvSpPr>
            <a:spLocks noChangeShapeType="1"/>
          </p:cNvSpPr>
          <p:nvPr/>
        </p:nvSpPr>
        <p:spPr bwMode="auto">
          <a:xfrm flipH="1">
            <a:off x="2362200" y="1828800"/>
            <a:ext cx="4648200" cy="2438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4" name="Line 54"/>
          <p:cNvSpPr>
            <a:spLocks noChangeShapeType="1"/>
          </p:cNvSpPr>
          <p:nvPr/>
        </p:nvSpPr>
        <p:spPr bwMode="auto">
          <a:xfrm flipH="1">
            <a:off x="2438400" y="4038600"/>
            <a:ext cx="47244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55" name="Text Box 55"/>
          <p:cNvSpPr txBox="1">
            <a:spLocks noChangeArrowheads="1"/>
          </p:cNvSpPr>
          <p:nvPr/>
        </p:nvSpPr>
        <p:spPr bwMode="auto">
          <a:xfrm>
            <a:off x="14478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00FF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8056" name="Text Box 56"/>
          <p:cNvSpPr txBox="1">
            <a:spLocks noChangeArrowheads="1"/>
          </p:cNvSpPr>
          <p:nvPr/>
        </p:nvSpPr>
        <p:spPr bwMode="auto">
          <a:xfrm>
            <a:off x="517525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-25000" dirty="0">
                <a:solidFill>
                  <a:srgbClr val="00FF00"/>
                </a:solidFill>
              </a:rPr>
              <a:t>b</a:t>
            </a:r>
          </a:p>
        </p:txBody>
      </p:sp>
      <p:sp>
        <p:nvSpPr>
          <p:cNvPr id="128057" name="Text Box 57"/>
          <p:cNvSpPr txBox="1">
            <a:spLocks noChangeArrowheads="1"/>
          </p:cNvSpPr>
          <p:nvPr/>
        </p:nvSpPr>
        <p:spPr bwMode="auto">
          <a:xfrm>
            <a:off x="898525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FF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33600" y="59215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000" baseline="-25000" dirty="0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sz="2000" baseline="-25000" dirty="0" smtClean="0">
                <a:solidFill>
                  <a:srgbClr val="002060"/>
                </a:solidFill>
              </a:rPr>
              <a:t>cool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000" baseline="-25000" dirty="0" smtClean="0">
                <a:solidFill>
                  <a:srgbClr val="002060"/>
                </a:solidFill>
              </a:rPr>
              <a:t>b</a:t>
            </a:r>
            <a:r>
              <a:rPr lang="en-US" sz="2000" dirty="0" smtClean="0">
                <a:solidFill>
                  <a:srgbClr val="002060"/>
                </a:solidFill>
              </a:rPr>
              <a:t>) = </a:t>
            </a:r>
            <a:r>
              <a:rPr lang="en-US" sz="2000" dirty="0" smtClean="0">
                <a:solidFill>
                  <a:srgbClr val="002060"/>
                </a:solidFill>
                <a:latin typeface="Symbol" pitchFamily="18" charset="2"/>
              </a:rPr>
              <a:t>t</a:t>
            </a:r>
            <a:r>
              <a:rPr lang="en-US" sz="2000" baseline="-25000" dirty="0" smtClean="0">
                <a:solidFill>
                  <a:srgbClr val="002060"/>
                </a:solidFill>
              </a:rPr>
              <a:t>esc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8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28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3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6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5" dur="500"/>
                                        <p:tgtEl>
                                          <p:spTgt spid="12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28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2" dur="500"/>
                                        <p:tgtEl>
                                          <p:spTgt spid="1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5" dur="5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28006" grpId="0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  <p:bldP spid="128013" grpId="0"/>
      <p:bldP spid="128014" grpId="0"/>
      <p:bldP spid="128015" grpId="0" animBg="1"/>
      <p:bldP spid="128016" grpId="0"/>
      <p:bldP spid="128017" grpId="0" animBg="1"/>
      <p:bldP spid="128018" grpId="0" animBg="1"/>
      <p:bldP spid="128019" grpId="0"/>
      <p:bldP spid="128020" grpId="0"/>
      <p:bldP spid="128021" grpId="0" animBg="1"/>
      <p:bldP spid="128022" grpId="0" animBg="1"/>
      <p:bldP spid="128023" grpId="0"/>
      <p:bldP spid="128024" grpId="0" animBg="1"/>
      <p:bldP spid="128025" grpId="0" animBg="1"/>
      <p:bldP spid="128026" grpId="0" animBg="1"/>
      <p:bldP spid="128027" grpId="0"/>
      <p:bldP spid="128028" grpId="0"/>
      <p:bldP spid="128029" grpId="0" animBg="1"/>
      <p:bldP spid="128030" grpId="0" animBg="1"/>
      <p:bldP spid="128031" grpId="0"/>
      <p:bldP spid="128032" grpId="0"/>
      <p:bldP spid="128033" grpId="0"/>
      <p:bldP spid="128034" grpId="0"/>
      <p:bldP spid="128038" grpId="0" animBg="1"/>
      <p:bldP spid="128039" grpId="0"/>
      <p:bldP spid="128040" grpId="0" animBg="1"/>
      <p:bldP spid="128041" grpId="0" animBg="1"/>
      <p:bldP spid="128042" grpId="0" animBg="1"/>
      <p:bldP spid="128043" grpId="0" animBg="1"/>
      <p:bldP spid="128044" grpId="0" animBg="1"/>
      <p:bldP spid="128045" grpId="0"/>
      <p:bldP spid="128046" grpId="0"/>
      <p:bldP spid="128047" grpId="0"/>
      <p:bldP spid="128048" grpId="0"/>
      <p:bldP spid="128049" grpId="0"/>
      <p:bldP spid="128050" grpId="0"/>
      <p:bldP spid="128051" grpId="0" animBg="1"/>
      <p:bldP spid="128052" grpId="0"/>
      <p:bldP spid="128053" grpId="0" animBg="1"/>
      <p:bldP spid="128054" grpId="0" animBg="1"/>
      <p:bldP spid="128055" grpId="0"/>
      <p:bldP spid="128056" grpId="0"/>
      <p:bldP spid="128057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3733800" cy="13716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Polarization Swings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-1"/>
            <a:ext cx="4724400" cy="68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243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3C279 (</a:t>
            </a:r>
            <a:r>
              <a:rPr lang="en-US" sz="2400" dirty="0" err="1" smtClean="0"/>
              <a:t>Abdo</a:t>
            </a:r>
            <a:r>
              <a:rPr lang="en-US" sz="2400" dirty="0" smtClean="0"/>
              <a:t> et al. 2009)</a:t>
            </a:r>
            <a:endParaRPr lang="en-ZA" sz="2400" dirty="0"/>
          </a:p>
        </p:txBody>
      </p:sp>
      <p:sp>
        <p:nvSpPr>
          <p:cNvPr id="6" name="Oval 5"/>
          <p:cNvSpPr/>
          <p:nvPr/>
        </p:nvSpPr>
        <p:spPr>
          <a:xfrm>
            <a:off x="7162800" y="0"/>
            <a:ext cx="685800" cy="5228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97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Previously Proposed Interpretations: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884237"/>
            <a:ext cx="5524501" cy="2239963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Helical magnetic fields in a bent jet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Helical streamlines, guided by a helical magnetic field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Turbulent Extreme Multi-Zone Model (</a:t>
            </a:r>
            <a:r>
              <a:rPr lang="en-US" sz="2400" dirty="0" err="1" smtClean="0">
                <a:solidFill>
                  <a:srgbClr val="002060"/>
                </a:solidFill>
              </a:rPr>
              <a:t>Marscher</a:t>
            </a:r>
            <a:r>
              <a:rPr lang="en-US" sz="2400" dirty="0" smtClean="0">
                <a:solidFill>
                  <a:srgbClr val="002060"/>
                </a:solidFill>
              </a:rPr>
              <a:t> 2014) </a:t>
            </a:r>
            <a:endParaRPr lang="en-ZA" sz="2400" dirty="0">
              <a:solidFill>
                <a:srgbClr val="002060"/>
              </a:solidFill>
            </a:endParaRPr>
          </a:p>
        </p:txBody>
      </p:sp>
      <p:pic>
        <p:nvPicPr>
          <p:cNvPr id="4" name="Picture 3" descr="jetcell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3591447" cy="3302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599" y="4800600"/>
            <a:ext cx="1295401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charset="0"/>
              </a:rPr>
              <a:t>Mach </a:t>
            </a:r>
            <a:r>
              <a:rPr lang="en-US" dirty="0" smtClean="0">
                <a:solidFill>
                  <a:srgbClr val="002060"/>
                </a:solidFill>
                <a:latin typeface="Arial" charset="0"/>
              </a:rPr>
              <a:t>disk</a:t>
            </a: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397823"/>
            <a:ext cx="302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Looking at the jet from the side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362202" y="4343400"/>
            <a:ext cx="2057398" cy="6096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352800" y="4953000"/>
            <a:ext cx="1066800" cy="8382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95600" y="5791200"/>
            <a:ext cx="1295400" cy="91440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csime_b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914400"/>
            <a:ext cx="2743200" cy="2754465"/>
          </a:xfrm>
          <a:prstGeom prst="rect">
            <a:avLst/>
          </a:prstGeom>
        </p:spPr>
      </p:pic>
      <p:pic>
        <p:nvPicPr>
          <p:cNvPr id="11" name="Picture 10" descr="polsime_b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3733800"/>
            <a:ext cx="3029945" cy="298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4017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Tracing Synchrotron Polarization in the Internal Shock Model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5784273" cy="454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Elbow Connector 5"/>
          <p:cNvCxnSpPr/>
          <p:nvPr/>
        </p:nvCxnSpPr>
        <p:spPr>
          <a:xfrm>
            <a:off x="5029200" y="495300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4953000"/>
            <a:ext cx="609600" cy="16764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4156364"/>
            <a:ext cx="2667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7381000">
            <a:off x="1790936" y="4966950"/>
            <a:ext cx="230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Viewing direction in obs. Frame: </a:t>
            </a:r>
          </a:p>
          <a:p>
            <a:r>
              <a:rPr lang="en-US" sz="2000" dirty="0" smtClean="0">
                <a:solidFill>
                  <a:srgbClr val="009900"/>
                </a:solidFill>
                <a:latin typeface="Symbol" panose="05050102010706020507" pitchFamily="18" charset="2"/>
              </a:rPr>
              <a:t>q</a:t>
            </a:r>
            <a:r>
              <a:rPr lang="en-US" sz="2000" baseline="-25000" dirty="0" smtClean="0">
                <a:solidFill>
                  <a:srgbClr val="009900"/>
                </a:solidFill>
              </a:rPr>
              <a:t>obs</a:t>
            </a:r>
            <a:r>
              <a:rPr lang="en-US" sz="2000" dirty="0" smtClean="0">
                <a:solidFill>
                  <a:srgbClr val="009900"/>
                </a:solidFill>
              </a:rPr>
              <a:t> ~ 1/</a:t>
            </a:r>
            <a:r>
              <a:rPr lang="en-US" sz="2000" dirty="0" smtClean="0">
                <a:solidFill>
                  <a:srgbClr val="009900"/>
                </a:solidFill>
                <a:latin typeface="Symbol" panose="05050102010706020507" pitchFamily="18" charset="2"/>
              </a:rPr>
              <a:t>G</a:t>
            </a:r>
            <a:endParaRPr lang="en-ZA" sz="2000" dirty="0">
              <a:solidFill>
                <a:srgbClr val="009900"/>
              </a:solidFill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3124200"/>
            <a:ext cx="2781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Viewing direction in </a:t>
            </a:r>
            <a:r>
              <a:rPr lang="en-US" sz="2000" dirty="0" err="1" smtClean="0">
                <a:solidFill>
                  <a:srgbClr val="FF0000"/>
                </a:solidFill>
              </a:rPr>
              <a:t>comoving</a:t>
            </a:r>
            <a:r>
              <a:rPr lang="en-US" sz="2000" dirty="0" smtClean="0">
                <a:solidFill>
                  <a:srgbClr val="FF0000"/>
                </a:solidFill>
              </a:rPr>
              <a:t> frame:</a:t>
            </a:r>
          </a:p>
          <a:p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</a:rPr>
              <a:t>obs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/2</a:t>
            </a:r>
            <a:endParaRPr lang="en-ZA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48200" y="4953000"/>
            <a:ext cx="685800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86300" y="4419599"/>
            <a:ext cx="800100" cy="15240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743450" y="3674919"/>
            <a:ext cx="685800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29150" y="4881633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036002" y="3810000"/>
            <a:ext cx="0" cy="40842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943600" y="3764972"/>
            <a:ext cx="0" cy="42602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990601"/>
            <a:ext cx="724618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Light Travel Time Effects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436" y="6324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Shock positions at equal photon-arrival times at the observer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77000" y="1524000"/>
            <a:ext cx="533400" cy="533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6677890" y="1742210"/>
            <a:ext cx="133350" cy="11430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Connector 8"/>
          <p:cNvCxnSpPr>
            <a:stCxn id="8" idx="1"/>
            <a:endCxn id="8" idx="5"/>
          </p:cNvCxnSpPr>
          <p:nvPr/>
        </p:nvCxnSpPr>
        <p:spPr>
          <a:xfrm>
            <a:off x="2973715" y="4269115"/>
            <a:ext cx="377170" cy="37717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7"/>
          </p:cNvCxnSpPr>
          <p:nvPr/>
        </p:nvCxnSpPr>
        <p:spPr>
          <a:xfrm flipV="1">
            <a:off x="2971800" y="4269115"/>
            <a:ext cx="379085" cy="38291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2771775"/>
            <a:ext cx="0" cy="733425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00750" y="1625677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290765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9950" y="4110335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742210"/>
            <a:ext cx="0" cy="34393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264467" y="316006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Shock propagation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04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257800" cy="524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Flaring Scenario: </a:t>
            </a:r>
            <a:br>
              <a:rPr lang="en-US" sz="4000" u="sng" dirty="0" smtClean="0">
                <a:solidFill>
                  <a:srgbClr val="002060"/>
                </a:solidFill>
              </a:rPr>
            </a:br>
            <a:r>
              <a:rPr lang="en-US" sz="4000" u="sng" dirty="0" smtClean="0">
                <a:solidFill>
                  <a:srgbClr val="002060"/>
                </a:solidFill>
              </a:rPr>
              <a:t>Magnetic-Field Compression perpendicular to shock normal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295" y="4983540"/>
            <a:ext cx="3690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</a:rPr>
              <a:t>Baseline parameters based on SED and light curve fit to </a:t>
            </a:r>
            <a:r>
              <a:rPr lang="en-US" sz="2400" dirty="0" smtClean="0">
                <a:solidFill>
                  <a:srgbClr val="FF0000"/>
                </a:solidFill>
              </a:rPr>
              <a:t>PKS 1510-089 </a:t>
            </a:r>
            <a:r>
              <a:rPr lang="en-US" sz="2400" dirty="0" smtClean="0">
                <a:solidFill>
                  <a:srgbClr val="002060"/>
                </a:solidFill>
              </a:rPr>
              <a:t>(Chen et al. 2012)</a:t>
            </a:r>
            <a:endParaRPr lang="en-Z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44638"/>
            <a:ext cx="9329738" cy="47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0362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Flaring Scenario: </a:t>
            </a:r>
            <a:br>
              <a:rPr lang="en-US" sz="4000" u="sng" dirty="0" smtClean="0">
                <a:solidFill>
                  <a:srgbClr val="002060"/>
                </a:solidFill>
              </a:rPr>
            </a:br>
            <a:r>
              <a:rPr lang="en-US" sz="4000" u="sng" dirty="0" smtClean="0">
                <a:solidFill>
                  <a:srgbClr val="002060"/>
                </a:solidFill>
              </a:rPr>
              <a:t>Magnetic-Field Compression perpendicular to shock normal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6396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PKS 1510-089 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Synchrotron + Accretion Disk SEDs</a:t>
            </a:r>
            <a:endParaRPr lang="en-ZA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245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Frequency-dependent Degree of Polarization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endParaRPr lang="en-ZA" sz="2000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111514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2060"/>
                </a:solidFill>
              </a:rPr>
              <a:t>Degree of Polarization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vs. time</a:t>
            </a:r>
            <a:endParaRPr lang="en-ZA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257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Polarization angle vs. time</a:t>
            </a:r>
            <a:endParaRPr lang="en-ZA" sz="2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639633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2014)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74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429000" cy="20574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Application to the FSRQ 3C279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"/>
            <a:ext cx="5562601" cy="81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20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</a:t>
            </a:r>
            <a:r>
              <a:rPr lang="en-US" sz="2400" dirty="0" err="1" smtClean="0"/>
              <a:t>Abdo</a:t>
            </a:r>
            <a:r>
              <a:rPr lang="en-US" sz="2400" dirty="0" smtClean="0"/>
              <a:t> et al. 2009)</a:t>
            </a:r>
            <a:endParaRPr lang="en-ZA" sz="2400" dirty="0"/>
          </a:p>
        </p:txBody>
      </p:sp>
      <p:sp>
        <p:nvSpPr>
          <p:cNvPr id="6" name="Oval 5"/>
          <p:cNvSpPr/>
          <p:nvPr/>
        </p:nvSpPr>
        <p:spPr>
          <a:xfrm>
            <a:off x="6705600" y="-1"/>
            <a:ext cx="1143000" cy="6243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88372" y="2743200"/>
            <a:ext cx="2909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Simultaneous optical + </a:t>
            </a:r>
            <a:r>
              <a:rPr lang="en-US" sz="2400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-ray flare, correlated with a 180</a:t>
            </a:r>
            <a:r>
              <a:rPr lang="en-US" sz="2400" baseline="30000" dirty="0" smtClean="0">
                <a:solidFill>
                  <a:srgbClr val="002060"/>
                </a:solidFill>
              </a:rPr>
              <a:t>o</a:t>
            </a:r>
            <a:r>
              <a:rPr lang="en-US" sz="2400" dirty="0" smtClean="0">
                <a:solidFill>
                  <a:srgbClr val="002060"/>
                </a:solidFill>
              </a:rPr>
              <a:t> polarization-angle rotation .</a:t>
            </a:r>
            <a:endParaRPr lang="en-Z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67" y="3161676"/>
            <a:ext cx="4397433" cy="367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9" y="-326245"/>
            <a:ext cx="4579591" cy="3831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590800"/>
            <a:ext cx="5410200" cy="4273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868362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Application to 3C279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332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Simultaneous fit to SEDs, light curves, polarization-degree and polarization-angle swing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7414" y="2357735"/>
            <a:ext cx="304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Fermi </a:t>
            </a:r>
            <a:r>
              <a:rPr lang="en-US" sz="2400" dirty="0" err="1" smtClean="0">
                <a:solidFill>
                  <a:srgbClr val="002060"/>
                </a:solidFill>
              </a:rPr>
              <a:t>Lightcurve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9389" y="5791200"/>
            <a:ext cx="306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R-Band </a:t>
            </a:r>
            <a:r>
              <a:rPr lang="en-US" sz="2400" dirty="0" err="1" smtClean="0">
                <a:solidFill>
                  <a:srgbClr val="002060"/>
                </a:solidFill>
              </a:rPr>
              <a:t>Lightcurve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2015)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68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43" y="2693326"/>
            <a:ext cx="4914207" cy="4064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Application to 3C279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6" y="1129605"/>
            <a:ext cx="8001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Requires particle acceleration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 reduction of magnetic field,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as expected in magnetic reconnection! 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150" y="4159625"/>
            <a:ext cx="227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Polarization Angle</a:t>
            </a:r>
            <a:endParaRPr lang="en-ZA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9" y="2693326"/>
            <a:ext cx="4873316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557" y="3328628"/>
            <a:ext cx="304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Degree of Polarization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2015)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25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WU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0124"/>
            <a:ext cx="9144000" cy="4217876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-76200"/>
            <a:ext cx="4343400" cy="68580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Summary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85800"/>
            <a:ext cx="8458200" cy="4495800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Both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leptonic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and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hadronic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models can fit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blazar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SEDs well. Possible distinguishing diagnostic: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Hadronic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models predict large hard X-ray /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-ray polarization.</a:t>
            </a:r>
            <a:endParaRPr lang="en-US" sz="2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en-US" sz="20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Intrinsic </a:t>
            </a:r>
            <a:r>
              <a:rPr lang="en-US" sz="2000" dirty="0" err="1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gg</a:t>
            </a:r>
            <a:r>
              <a:rPr lang="en-US" sz="2000" dirty="0">
                <a:solidFill>
                  <a:srgbClr val="002060"/>
                </a:solidFill>
                <a:cs typeface="Arial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absorption of polarized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-rays in polarized target photon fields is suppressed compared to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unpolarized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emission; degree of polarization is expected to increase due to polarized </a:t>
            </a:r>
            <a:r>
              <a:rPr lang="en-US" sz="2000" dirty="0" err="1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gg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-absorption.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en-US" sz="2000" dirty="0" smtClean="0">
              <a:solidFill>
                <a:srgbClr val="002060"/>
              </a:solidFill>
              <a:cs typeface="Arial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Synchrotron polarization swings (correlated with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-ray flares) do </a:t>
            </a:r>
            <a:r>
              <a:rPr lang="en-US" sz="2000" b="1" dirty="0" smtClean="0">
                <a:solidFill>
                  <a:srgbClr val="002060"/>
                </a:solidFill>
                <a:cs typeface="Arial" charset="0"/>
              </a:rPr>
              <a:t>not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require non-axisymmetric jet features!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en-US" sz="2000" dirty="0">
              <a:solidFill>
                <a:srgbClr val="002060"/>
              </a:solidFill>
              <a:cs typeface="Arial" charset="0"/>
            </a:endParaRPr>
          </a:p>
          <a:p>
            <a:pPr marL="609600" indent="-609600" algn="l">
              <a:lnSpc>
                <a:spcPct val="80000"/>
              </a:lnSpc>
              <a:buFont typeface="+mj-lt"/>
              <a:buAutoNum type="arabicPeriod" startAt="4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Simultaneous fit to SEDs,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lightcurves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, polarization degree </a:t>
            </a:r>
          </a:p>
          <a:p>
            <a:pPr algn="l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        and polarization-angle swing of 3C279 requires 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       magnetic energy dissipation. </a:t>
            </a:r>
            <a:endParaRPr lang="en-US" sz="2000" dirty="0">
              <a:solidFill>
                <a:srgbClr val="00206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en-US" sz="220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9709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70645"/>
            <a:ext cx="1524000" cy="1914367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56388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2400" i="1" dirty="0" err="1" smtClean="0">
                <a:solidFill>
                  <a:srgbClr val="002060"/>
                </a:solidFill>
              </a:rPr>
              <a:t>Haocheng</a:t>
            </a:r>
            <a:r>
              <a:rPr lang="en-US" sz="2400" i="1" dirty="0" smtClean="0">
                <a:solidFill>
                  <a:srgbClr val="002060"/>
                </a:solidFill>
              </a:rPr>
              <a:t> Zhang: Still looking for a postdoc position!</a:t>
            </a:r>
            <a:endParaRPr lang="en-US" sz="2400" i="1" dirty="0">
              <a:solidFill>
                <a:srgbClr val="002060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162800" cy="914400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FF00"/>
                </a:solidFill>
              </a:rPr>
              <a:t>Hadronic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 err="1" smtClean="0">
                <a:solidFill>
                  <a:srgbClr val="FFFF00"/>
                </a:solidFill>
              </a:rPr>
              <a:t>Blazar</a:t>
            </a: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>Models</a:t>
            </a:r>
          </a:p>
        </p:txBody>
      </p:sp>
      <p:pic>
        <p:nvPicPr>
          <p:cNvPr id="129027" name="Picture 3" descr="agn_model_up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22525" y="1728788"/>
            <a:ext cx="4435475" cy="4900612"/>
          </a:xfrm>
          <a:noFill/>
          <a:ln/>
        </p:spPr>
      </p:pic>
      <p:sp>
        <p:nvSpPr>
          <p:cNvPr id="129028" name="Line 4"/>
          <p:cNvSpPr>
            <a:spLocks noChangeShapeType="1"/>
          </p:cNvSpPr>
          <p:nvPr/>
        </p:nvSpPr>
        <p:spPr bwMode="auto">
          <a:xfrm flipH="1" flipV="1">
            <a:off x="3200400" y="1524000"/>
            <a:ext cx="1066800" cy="1828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2590800" y="914400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Relativistic jet outflow with </a:t>
            </a:r>
            <a:r>
              <a:rPr lang="en-US" sz="2000" dirty="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  <a:cs typeface="Arial" charset="0"/>
              </a:rPr>
              <a:t>≈ 10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-152400" y="807184"/>
            <a:ext cx="259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Injection, acceleration of </a:t>
            </a:r>
            <a:r>
              <a:rPr lang="en-US" sz="2000" dirty="0" err="1">
                <a:solidFill>
                  <a:srgbClr val="FFFF00"/>
                </a:solidFill>
              </a:rPr>
              <a:t>ultrarelativistic</a:t>
            </a:r>
            <a:r>
              <a:rPr lang="en-US" sz="2000" dirty="0">
                <a:solidFill>
                  <a:srgbClr val="FFFF00"/>
                </a:solidFill>
              </a:rPr>
              <a:t> electrons </a:t>
            </a:r>
            <a:r>
              <a:rPr lang="en-US" sz="2000" dirty="0">
                <a:solidFill>
                  <a:srgbClr val="FF3300"/>
                </a:solidFill>
              </a:rPr>
              <a:t>and protons</a:t>
            </a: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 flipV="1">
            <a:off x="1828800" y="2286000"/>
            <a:ext cx="2590800" cy="1295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V="1">
            <a:off x="549275" y="24384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549275" y="37338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V="1">
            <a:off x="854075" y="2819400"/>
            <a:ext cx="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854075" y="2819400"/>
            <a:ext cx="83820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>
            <a:off x="1692275" y="34290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 rot="16200000">
            <a:off x="-342900" y="2825750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Q</a:t>
            </a:r>
            <a:r>
              <a:rPr lang="en-US" sz="2000" baseline="-25000">
                <a:solidFill>
                  <a:srgbClr val="FFFF00"/>
                </a:solidFill>
              </a:rPr>
              <a:t>e,p</a:t>
            </a:r>
            <a:r>
              <a:rPr lang="en-US" sz="2000">
                <a:solidFill>
                  <a:srgbClr val="FFFF00"/>
                </a:solidFill>
              </a:rPr>
              <a:t> (</a:t>
            </a: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rgbClr val="FFFF00"/>
                </a:solidFill>
              </a:rPr>
              <a:t>,t)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1905000" y="36576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flipH="1">
            <a:off x="2209800" y="3429000"/>
            <a:ext cx="21336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33400" y="4479925"/>
            <a:ext cx="190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Synchrotron emission of primary e</a:t>
            </a:r>
            <a:r>
              <a:rPr lang="en-US" sz="2000" baseline="30000">
                <a:solidFill>
                  <a:srgbClr val="FF3300"/>
                </a:solidFill>
              </a:rPr>
              <a:t>-</a:t>
            </a: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V="1">
            <a:off x="685800" y="5165725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>
            <a:off x="685800" y="6461125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 rot="16200000">
            <a:off x="30163" y="55165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1752600" y="638492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9045" name="Freeform 21"/>
          <p:cNvSpPr>
            <a:spLocks/>
          </p:cNvSpPr>
          <p:nvPr/>
        </p:nvSpPr>
        <p:spPr bwMode="auto">
          <a:xfrm>
            <a:off x="673100" y="5699125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6" name="Freeform 22"/>
          <p:cNvSpPr>
            <a:spLocks/>
          </p:cNvSpPr>
          <p:nvPr/>
        </p:nvSpPr>
        <p:spPr bwMode="auto">
          <a:xfrm>
            <a:off x="1447800" y="5622925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6553200" y="76200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</a:rPr>
              <a:t>Proton-induced radiation mechanisms:</a:t>
            </a:r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V="1">
            <a:off x="4343400" y="1447800"/>
            <a:ext cx="2590800" cy="2057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 flipV="1">
            <a:off x="7315200" y="1371600"/>
            <a:ext cx="0" cy="1295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7315200" y="2667000"/>
            <a:ext cx="152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 rot="16200000">
            <a:off x="6659563" y="1858962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FFFF00"/>
                </a:solidFill>
              </a:rPr>
              <a:t>F</a:t>
            </a:r>
            <a:r>
              <a:rPr lang="en-US" sz="2000" baseline="-25000">
                <a:solidFill>
                  <a:srgbClr val="FFFF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8382000" y="25908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Symbol" pitchFamily="18" charset="2"/>
              </a:rPr>
              <a:t>n</a:t>
            </a:r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129053" name="Freeform 29"/>
          <p:cNvSpPr>
            <a:spLocks/>
          </p:cNvSpPr>
          <p:nvPr/>
        </p:nvSpPr>
        <p:spPr bwMode="auto">
          <a:xfrm>
            <a:off x="7302500" y="1905000"/>
            <a:ext cx="774700" cy="762000"/>
          </a:xfrm>
          <a:custGeom>
            <a:avLst/>
            <a:gdLst/>
            <a:ahLst/>
            <a:cxnLst>
              <a:cxn ang="0">
                <a:pos x="8" y="480"/>
              </a:cxn>
              <a:cxn ang="0">
                <a:pos x="8" y="288"/>
              </a:cxn>
              <a:cxn ang="0">
                <a:pos x="56" y="144"/>
              </a:cxn>
              <a:cxn ang="0">
                <a:pos x="152" y="48"/>
              </a:cxn>
              <a:cxn ang="0">
                <a:pos x="296" y="0"/>
              </a:cxn>
              <a:cxn ang="0">
                <a:pos x="392" y="48"/>
              </a:cxn>
              <a:cxn ang="0">
                <a:pos x="488" y="192"/>
              </a:cxn>
            </a:cxnLst>
            <a:rect l="0" t="0" r="r" b="b"/>
            <a:pathLst>
              <a:path w="488" h="480">
                <a:moveTo>
                  <a:pt x="8" y="480"/>
                </a:moveTo>
                <a:cubicBezTo>
                  <a:pt x="4" y="412"/>
                  <a:pt x="0" y="344"/>
                  <a:pt x="8" y="288"/>
                </a:cubicBezTo>
                <a:cubicBezTo>
                  <a:pt x="16" y="232"/>
                  <a:pt x="32" y="184"/>
                  <a:pt x="56" y="144"/>
                </a:cubicBezTo>
                <a:cubicBezTo>
                  <a:pt x="80" y="104"/>
                  <a:pt x="112" y="72"/>
                  <a:pt x="152" y="48"/>
                </a:cubicBezTo>
                <a:cubicBezTo>
                  <a:pt x="192" y="24"/>
                  <a:pt x="256" y="0"/>
                  <a:pt x="296" y="0"/>
                </a:cubicBezTo>
                <a:cubicBezTo>
                  <a:pt x="336" y="0"/>
                  <a:pt x="360" y="16"/>
                  <a:pt x="392" y="48"/>
                </a:cubicBezTo>
                <a:cubicBezTo>
                  <a:pt x="424" y="80"/>
                  <a:pt x="472" y="168"/>
                  <a:pt x="488" y="192"/>
                </a:cubicBezTo>
              </a:path>
            </a:pathLst>
          </a:custGeom>
          <a:noFill/>
          <a:ln w="28575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4" name="Freeform 30"/>
          <p:cNvSpPr>
            <a:spLocks/>
          </p:cNvSpPr>
          <p:nvPr/>
        </p:nvSpPr>
        <p:spPr bwMode="auto">
          <a:xfrm>
            <a:off x="8077200" y="1828800"/>
            <a:ext cx="914400" cy="838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96" y="144"/>
              </a:cxn>
              <a:cxn ang="0">
                <a:pos x="192" y="48"/>
              </a:cxn>
              <a:cxn ang="0">
                <a:pos x="336" y="0"/>
              </a:cxn>
              <a:cxn ang="0">
                <a:pos x="432" y="48"/>
              </a:cxn>
              <a:cxn ang="0">
                <a:pos x="528" y="288"/>
              </a:cxn>
              <a:cxn ang="0">
                <a:pos x="576" y="528"/>
              </a:cxn>
            </a:cxnLst>
            <a:rect l="0" t="0" r="r" b="b"/>
            <a:pathLst>
              <a:path w="576" h="528">
                <a:moveTo>
                  <a:pt x="0" y="240"/>
                </a:moveTo>
                <a:cubicBezTo>
                  <a:pt x="32" y="208"/>
                  <a:pt x="64" y="176"/>
                  <a:pt x="96" y="144"/>
                </a:cubicBezTo>
                <a:cubicBezTo>
                  <a:pt x="128" y="112"/>
                  <a:pt x="152" y="72"/>
                  <a:pt x="192" y="48"/>
                </a:cubicBezTo>
                <a:cubicBezTo>
                  <a:pt x="232" y="24"/>
                  <a:pt x="296" y="0"/>
                  <a:pt x="336" y="0"/>
                </a:cubicBezTo>
                <a:cubicBezTo>
                  <a:pt x="376" y="0"/>
                  <a:pt x="400" y="0"/>
                  <a:pt x="432" y="48"/>
                </a:cubicBezTo>
                <a:cubicBezTo>
                  <a:pt x="464" y="96"/>
                  <a:pt x="504" y="208"/>
                  <a:pt x="528" y="288"/>
                </a:cubicBezTo>
                <a:cubicBezTo>
                  <a:pt x="552" y="368"/>
                  <a:pt x="564" y="448"/>
                  <a:pt x="576" y="528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1463675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701675" y="3657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g</a:t>
            </a:r>
            <a:r>
              <a:rPr lang="en-US" sz="2400" baseline="-25000">
                <a:solidFill>
                  <a:srgbClr val="FF33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129057" name="Text Box 33"/>
          <p:cNvSpPr txBox="1">
            <a:spLocks noChangeArrowheads="1"/>
          </p:cNvSpPr>
          <p:nvPr/>
        </p:nvSpPr>
        <p:spPr bwMode="auto">
          <a:xfrm>
            <a:off x="1158875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aseline="30000">
                <a:solidFill>
                  <a:srgbClr val="FFFF00"/>
                </a:solidFill>
              </a:rPr>
              <a:t>-q</a:t>
            </a:r>
          </a:p>
        </p:txBody>
      </p:sp>
      <p:sp>
        <p:nvSpPr>
          <p:cNvPr id="129059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129060" name="Rectangle 36"/>
          <p:cNvSpPr>
            <a:spLocks noChangeArrowheads="1"/>
          </p:cNvSpPr>
          <p:nvPr/>
        </p:nvSpPr>
        <p:spPr bwMode="auto">
          <a:xfrm>
            <a:off x="6172200" y="2971800"/>
            <a:ext cx="2819400" cy="38100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6781800" y="30321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Proton synchrotron</a:t>
            </a:r>
          </a:p>
        </p:txBody>
      </p:sp>
      <p:sp>
        <p:nvSpPr>
          <p:cNvPr id="129062" name="Text Box 38"/>
          <p:cNvSpPr txBox="1">
            <a:spLocks noChangeArrowheads="1"/>
          </p:cNvSpPr>
          <p:nvPr/>
        </p:nvSpPr>
        <p:spPr bwMode="auto">
          <a:xfrm>
            <a:off x="7086600" y="3794125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p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p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0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0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g</a:t>
            </a:r>
          </a:p>
        </p:txBody>
      </p:sp>
      <p:sp>
        <p:nvSpPr>
          <p:cNvPr id="129063" name="Text Box 39"/>
          <p:cNvSpPr txBox="1">
            <a:spLocks noChangeArrowheads="1"/>
          </p:cNvSpPr>
          <p:nvPr/>
        </p:nvSpPr>
        <p:spPr bwMode="auto">
          <a:xfrm>
            <a:off x="5943600" y="4556125"/>
            <a:ext cx="3124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p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n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;  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2000" baseline="-25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 baseline="30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→ e</a:t>
            </a:r>
            <a:r>
              <a:rPr lang="en-US" sz="2000" baseline="3000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2000" baseline="-25000">
                <a:solidFill>
                  <a:schemeClr val="accent2"/>
                </a:solidFill>
                <a:cs typeface="Arial" charset="0"/>
              </a:rPr>
              <a:t>e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2000" baseline="-25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>
            <a:off x="7924800" y="5089525"/>
            <a:ext cx="2286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6705600" y="54705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cs typeface="Arial" charset="0"/>
              </a:rPr>
              <a:t>→ secondary </a:t>
            </a:r>
            <a:r>
              <a:rPr lang="en-US" sz="2000">
                <a:solidFill>
                  <a:schemeClr val="accent2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-, e-synchrotron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6781800" y="62484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 Cascades 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9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3" dur="500"/>
                                        <p:tgtEl>
                                          <p:spTgt spid="129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1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7" grpId="0"/>
      <p:bldP spid="129038" grpId="0"/>
      <p:bldP spid="129039" grpId="0" animBg="1"/>
      <p:bldP spid="129040" grpId="0"/>
      <p:bldP spid="129041" grpId="0" animBg="1"/>
      <p:bldP spid="129042" grpId="0" animBg="1"/>
      <p:bldP spid="129043" grpId="0"/>
      <p:bldP spid="129044" grpId="0"/>
      <p:bldP spid="129045" grpId="0" animBg="1"/>
      <p:bldP spid="129046" grpId="0" animBg="1"/>
      <p:bldP spid="129047" grpId="0"/>
      <p:bldP spid="129048" grpId="0" animBg="1"/>
      <p:bldP spid="129049" grpId="0" animBg="1"/>
      <p:bldP spid="129050" grpId="0" animBg="1"/>
      <p:bldP spid="129051" grpId="0"/>
      <p:bldP spid="129052" grpId="0"/>
      <p:bldP spid="129053" grpId="0" animBg="1"/>
      <p:bldP spid="129054" grpId="0" animBg="1"/>
      <p:bldP spid="129055" grpId="0"/>
      <p:bldP spid="129056" grpId="0"/>
      <p:bldP spid="129057" grpId="0"/>
      <p:bldP spid="129060" grpId="0" animBg="1"/>
      <p:bldP spid="129061" grpId="0"/>
      <p:bldP spid="129062" grpId="0"/>
      <p:bldP spid="129063" grpId="0"/>
      <p:bldP spid="129064" grpId="0" animBg="1"/>
      <p:bldP spid="129065" grpId="0"/>
      <p:bldP spid="129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C66A_VERITAS_z0.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9918" y="1143000"/>
            <a:ext cx="7395882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4000" u="sng" dirty="0" err="1" smtClean="0">
                <a:solidFill>
                  <a:schemeClr val="accent2"/>
                </a:solidFill>
              </a:rPr>
              <a:t>Leptonic</a:t>
            </a:r>
            <a:r>
              <a:rPr lang="en-US" sz="4000" u="sng" dirty="0" smtClean="0">
                <a:solidFill>
                  <a:schemeClr val="accent2"/>
                </a:solidFill>
              </a:rPr>
              <a:t> and </a:t>
            </a:r>
            <a:r>
              <a:rPr lang="en-US" sz="4000" u="sng" dirty="0" err="1" smtClean="0">
                <a:solidFill>
                  <a:schemeClr val="accent2"/>
                </a:solidFill>
              </a:rPr>
              <a:t>Hadronic</a:t>
            </a:r>
            <a:r>
              <a:rPr lang="en-US" sz="4000" u="sng" dirty="0" smtClean="0">
                <a:solidFill>
                  <a:schemeClr val="accent2"/>
                </a:solidFill>
              </a:rPr>
              <a:t> Model Fits to </a:t>
            </a:r>
            <a:r>
              <a:rPr lang="en-US" sz="4000" u="sng" dirty="0" err="1" smtClean="0">
                <a:solidFill>
                  <a:schemeClr val="accent2"/>
                </a:solidFill>
              </a:rPr>
              <a:t>Blazar</a:t>
            </a:r>
            <a:r>
              <a:rPr lang="en-US" sz="4000" u="sng" dirty="0" smtClean="0">
                <a:solidFill>
                  <a:schemeClr val="accent2"/>
                </a:solidFill>
              </a:rPr>
              <a:t> SEDs</a:t>
            </a:r>
            <a:endParaRPr lang="en-US" sz="4000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221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</a:t>
            </a:r>
            <a:r>
              <a:rPr lang="en-US" dirty="0" err="1" smtClean="0">
                <a:solidFill>
                  <a:srgbClr val="FF0000"/>
                </a:solidFill>
              </a:rPr>
              <a:t>leptonic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Green = </a:t>
            </a:r>
            <a:r>
              <a:rPr lang="en-US" dirty="0" err="1" smtClean="0">
                <a:solidFill>
                  <a:srgbClr val="00FF00"/>
                </a:solidFill>
              </a:rPr>
              <a:t>lepto-hadronic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5315" y="152400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3C66A (IBL)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710f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1219200"/>
            <a:ext cx="7353300" cy="568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4000" u="sng" dirty="0" err="1" smtClean="0">
                <a:solidFill>
                  <a:schemeClr val="accent2"/>
                </a:solidFill>
              </a:rPr>
              <a:t>Lepto-Hadronic</a:t>
            </a:r>
            <a:r>
              <a:rPr lang="en-US" sz="4000" u="sng" dirty="0" smtClean="0">
                <a:solidFill>
                  <a:schemeClr val="accent2"/>
                </a:solidFill>
              </a:rPr>
              <a:t> Model Fits </a:t>
            </a:r>
            <a:br>
              <a:rPr lang="en-US" sz="4000" u="sng" dirty="0" smtClean="0">
                <a:solidFill>
                  <a:schemeClr val="accent2"/>
                </a:solidFill>
              </a:rPr>
            </a:br>
            <a:r>
              <a:rPr lang="en-US" sz="4000" u="sng" dirty="0" smtClean="0">
                <a:solidFill>
                  <a:schemeClr val="accent2"/>
                </a:solidFill>
              </a:rPr>
              <a:t>to </a:t>
            </a:r>
            <a:r>
              <a:rPr lang="en-US" sz="4000" u="sng" dirty="0" err="1" smtClean="0">
                <a:solidFill>
                  <a:schemeClr val="accent2"/>
                </a:solidFill>
              </a:rPr>
              <a:t>Blazar</a:t>
            </a:r>
            <a:r>
              <a:rPr lang="en-US" sz="4000" u="sng" dirty="0" smtClean="0">
                <a:solidFill>
                  <a:schemeClr val="accent2"/>
                </a:solidFill>
              </a:rPr>
              <a:t> SEDs</a:t>
            </a:r>
            <a:endParaRPr lang="en-US" sz="4000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3300" y="21760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</a:t>
            </a:r>
            <a:r>
              <a:rPr lang="en-US" dirty="0" err="1" smtClean="0">
                <a:solidFill>
                  <a:srgbClr val="FF0000"/>
                </a:solidFill>
              </a:rPr>
              <a:t>leptonic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FF00"/>
                </a:solidFill>
              </a:rPr>
              <a:t>Green = </a:t>
            </a:r>
            <a:r>
              <a:rPr lang="en-US" dirty="0" err="1" smtClean="0">
                <a:solidFill>
                  <a:srgbClr val="00FF00"/>
                </a:solidFill>
              </a:rPr>
              <a:t>lepto-hadronic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8505" y="14594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(HBL)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1295400" y="2209800"/>
            <a:ext cx="4876800" cy="2286000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0" y="2362200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In many cases, leptonic and hadronic models can produce equally good fits to the SEDs.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700837" y="1676400"/>
            <a:ext cx="2362200" cy="2929354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1800" y="1766455"/>
            <a:ext cx="2214563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u="sng" dirty="0" smtClean="0"/>
              <a:t>Possible Diagnostics to distinguish:</a:t>
            </a:r>
          </a:p>
          <a:p>
            <a:pPr>
              <a:buFont typeface="Arial" pitchFamily="34" charset="0"/>
              <a:buChar char="•"/>
            </a:pP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Neutrinos </a:t>
            </a:r>
          </a:p>
          <a:p>
            <a:r>
              <a:rPr lang="en-US" sz="2200" i="1" dirty="0">
                <a:solidFill>
                  <a:srgbClr val="002060"/>
                </a:solidFill>
              </a:rPr>
              <a:t> </a:t>
            </a:r>
            <a:r>
              <a:rPr lang="en-US" sz="2200" i="1" dirty="0" smtClean="0">
                <a:solidFill>
                  <a:srgbClr val="002060"/>
                </a:solidFill>
              </a:rPr>
              <a:t> </a:t>
            </a:r>
            <a:r>
              <a:rPr lang="en-US" sz="2200" i="1" dirty="0" smtClean="0">
                <a:solidFill>
                  <a:srgbClr val="002060"/>
                </a:solidFill>
              </a:rPr>
              <a:t>(→ </a:t>
            </a:r>
            <a:r>
              <a:rPr lang="en-US" sz="2200" i="1" dirty="0" err="1" smtClean="0">
                <a:solidFill>
                  <a:srgbClr val="002060"/>
                </a:solidFill>
              </a:rPr>
              <a:t>Kadler</a:t>
            </a:r>
            <a:r>
              <a:rPr lang="en-US" sz="2200" i="1" dirty="0" smtClean="0">
                <a:solidFill>
                  <a:srgbClr val="002060"/>
                </a:solidFill>
              </a:rPr>
              <a:t>)</a:t>
            </a:r>
            <a:endParaRPr lang="en-US" sz="2200" i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Variability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</a:t>
            </a:r>
            <a:r>
              <a:rPr lang="en-US" sz="2200" u="sng" dirty="0" smtClean="0">
                <a:solidFill>
                  <a:srgbClr val="FF0000"/>
                </a:solidFill>
              </a:rPr>
              <a:t>Polarization</a:t>
            </a:r>
            <a:endParaRPr lang="en-US" sz="2200" u="sng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8955" y="4890655"/>
            <a:ext cx="7054445" cy="1818859"/>
          </a:xfrm>
          <a:prstGeom prst="roundRect">
            <a:avLst/>
          </a:prstGeom>
          <a:solidFill>
            <a:schemeClr val="accent5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52655" y="4910554"/>
            <a:ext cx="678050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 err="1" smtClean="0"/>
              <a:t>Hadronic</a:t>
            </a:r>
            <a:r>
              <a:rPr lang="en-US" sz="2200" dirty="0" smtClean="0"/>
              <a:t> models: Jet powers sometimes </a:t>
            </a:r>
            <a:r>
              <a:rPr lang="en-US" sz="2200" dirty="0" err="1" smtClean="0"/>
              <a:t>L</a:t>
            </a:r>
            <a:r>
              <a:rPr lang="en-US" sz="2200" baseline="-25000" dirty="0" err="1" smtClean="0"/>
              <a:t>jet</a:t>
            </a:r>
            <a:r>
              <a:rPr lang="en-US" sz="2200" dirty="0" smtClean="0"/>
              <a:t> &gt; </a:t>
            </a:r>
            <a:r>
              <a:rPr lang="en-US" sz="2200" dirty="0" err="1" smtClean="0"/>
              <a:t>L</a:t>
            </a:r>
            <a:r>
              <a:rPr lang="en-US" sz="2200" baseline="-25000" dirty="0" err="1" smtClean="0"/>
              <a:t>Edd</a:t>
            </a:r>
            <a:r>
              <a:rPr lang="en-US" sz="2200" dirty="0" smtClean="0"/>
              <a:t> – not possible with conventional BZ or MHD-driven jets (</a:t>
            </a:r>
            <a:r>
              <a:rPr lang="en-US" sz="2200" dirty="0" err="1" smtClean="0"/>
              <a:t>Zdziarski</a:t>
            </a:r>
            <a:r>
              <a:rPr lang="en-US" sz="2200" dirty="0" smtClean="0"/>
              <a:t> &amp; </a:t>
            </a:r>
            <a:r>
              <a:rPr lang="en-US" sz="2200" dirty="0" err="1" smtClean="0"/>
              <a:t>Böttcher</a:t>
            </a:r>
            <a:r>
              <a:rPr lang="en-US" sz="2200" dirty="0" smtClean="0"/>
              <a:t> 2015)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But possible with radiation-driven jets from super-</a:t>
            </a:r>
            <a:r>
              <a:rPr lang="en-US" sz="2200" dirty="0" err="1" smtClean="0">
                <a:solidFill>
                  <a:srgbClr val="FF0000"/>
                </a:solidFill>
              </a:rPr>
              <a:t>Eddington</a:t>
            </a:r>
            <a:r>
              <a:rPr lang="en-US" sz="2200" dirty="0" smtClean="0">
                <a:solidFill>
                  <a:srgbClr val="FF0000"/>
                </a:solidFill>
              </a:rPr>
              <a:t> accretion flows (e.g., </a:t>
            </a:r>
            <a:r>
              <a:rPr lang="en-US" sz="2200" dirty="0" err="1" smtClean="0">
                <a:solidFill>
                  <a:srgbClr val="FF0000"/>
                </a:solidFill>
              </a:rPr>
              <a:t>Sadowski</a:t>
            </a:r>
            <a:r>
              <a:rPr lang="en-US" sz="2200" dirty="0" smtClean="0">
                <a:solidFill>
                  <a:srgbClr val="FF0000"/>
                </a:solidFill>
              </a:rPr>
              <a:t>, Narayan)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zh-CN" sz="4000" u="sng" dirty="0" smtClean="0">
                <a:solidFill>
                  <a:schemeClr val="accent2"/>
                </a:solidFill>
                <a:ea typeface="宋体" charset="-122"/>
              </a:rPr>
              <a:t>Possible Distinguishing Diagnostic:</a:t>
            </a:r>
            <a:br>
              <a:rPr lang="en-US" altLang="zh-CN" sz="4000" u="sng" dirty="0" smtClean="0">
                <a:solidFill>
                  <a:schemeClr val="accent2"/>
                </a:solidFill>
                <a:ea typeface="宋体" charset="-122"/>
              </a:rPr>
            </a:br>
            <a:r>
              <a:rPr lang="en-US" altLang="zh-CN" sz="4000" u="sng" dirty="0" smtClean="0">
                <a:solidFill>
                  <a:schemeClr val="accent2"/>
                </a:solidFill>
                <a:ea typeface="宋体" charset="-122"/>
              </a:rPr>
              <a:t>Polarization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2362200"/>
          </a:xfrm>
        </p:spPr>
        <p:txBody>
          <a:bodyPr/>
          <a:lstStyle/>
          <a:p>
            <a:r>
              <a:rPr lang="en-US" altLang="en-US" u="sng" smtClean="0"/>
              <a:t>Synchrotron Polarization</a:t>
            </a:r>
          </a:p>
        </p:txBody>
      </p:sp>
      <p:cxnSp>
        <p:nvCxnSpPr>
          <p:cNvPr id="11268" name="Straight Arrow Connector 8"/>
          <p:cNvCxnSpPr>
            <a:cxnSpLocks noChangeShapeType="1"/>
          </p:cNvCxnSpPr>
          <p:nvPr/>
        </p:nvCxnSpPr>
        <p:spPr bwMode="auto">
          <a:xfrm>
            <a:off x="5486400" y="2362200"/>
            <a:ext cx="30480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1" name="Content Placeholder 5"/>
          <p:cNvSpPr txBox="1">
            <a:spLocks/>
          </p:cNvSpPr>
          <p:nvPr/>
        </p:nvSpPr>
        <p:spPr bwMode="auto">
          <a:xfrm>
            <a:off x="533400" y="23622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 eaLnBrk="0" hangingPunct="0">
              <a:defRPr/>
            </a:pPr>
            <a:r>
              <a:rPr lang="en-US" sz="2400" kern="0" dirty="0">
                <a:latin typeface="+mn-lt"/>
              </a:rPr>
              <a:t>For synchrotron radiation from a power-law distribution of electrons with ne (</a:t>
            </a:r>
            <a:r>
              <a:rPr lang="en-US" sz="2400" kern="0" dirty="0">
                <a:latin typeface="Symbol" pitchFamily="18" charset="2"/>
              </a:rPr>
              <a:t>g</a:t>
            </a:r>
            <a:r>
              <a:rPr lang="en-US" sz="2400" kern="0" dirty="0">
                <a:latin typeface="+mn-lt"/>
              </a:rPr>
              <a:t>) ~ </a:t>
            </a:r>
            <a:r>
              <a:rPr lang="en-US" sz="2400" kern="0" dirty="0" smtClean="0">
                <a:latin typeface="Symbol" pitchFamily="18" charset="2"/>
              </a:rPr>
              <a:t>g</a:t>
            </a:r>
            <a:r>
              <a:rPr lang="en-US" sz="2400" kern="0" baseline="30000" dirty="0" smtClean="0">
                <a:latin typeface="+mn-lt"/>
              </a:rPr>
              <a:t>-p 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smtClean="0">
                <a:latin typeface="Arial"/>
                <a:cs typeface="Arial"/>
              </a:rPr>
              <a:t>→ </a:t>
            </a:r>
            <a:r>
              <a:rPr lang="en-US" sz="2400" kern="0" dirty="0" smtClean="0">
                <a:latin typeface="+mn-lt"/>
              </a:rPr>
              <a:t> F</a:t>
            </a:r>
            <a:r>
              <a:rPr lang="en-US" sz="2400" kern="0" baseline="-25000" dirty="0" smtClean="0">
                <a:latin typeface="Symbol" panose="05050102010706020507" pitchFamily="18" charset="2"/>
              </a:rPr>
              <a:t>n</a:t>
            </a:r>
            <a:r>
              <a:rPr lang="en-US" sz="2400" kern="0" dirty="0" smtClean="0">
                <a:latin typeface="+mn-lt"/>
              </a:rPr>
              <a:t> ~ </a:t>
            </a:r>
            <a:r>
              <a:rPr lang="en-US" sz="2400" kern="0" dirty="0" smtClean="0">
                <a:latin typeface="Symbol" panose="05050102010706020507" pitchFamily="18" charset="2"/>
              </a:rPr>
              <a:t>n</a:t>
            </a:r>
            <a:r>
              <a:rPr lang="en-US" sz="2400" kern="0" baseline="30000" dirty="0" smtClean="0">
                <a:latin typeface="Symbol" panose="05050102010706020507" pitchFamily="18" charset="2"/>
              </a:rPr>
              <a:t>-a</a:t>
            </a:r>
            <a:r>
              <a:rPr lang="en-US" sz="2400" kern="0" dirty="0" smtClean="0">
                <a:latin typeface="Symbol" panose="05050102010706020507" pitchFamily="18" charset="2"/>
              </a:rPr>
              <a:t>  </a:t>
            </a:r>
            <a:r>
              <a:rPr lang="en-US" sz="2400" kern="0" dirty="0" smtClean="0">
                <a:latin typeface="+mn-lt"/>
              </a:rPr>
              <a:t>with</a:t>
            </a:r>
            <a:r>
              <a:rPr lang="en-US" sz="2400" kern="0" dirty="0" smtClean="0">
                <a:latin typeface="Symbol" panose="05050102010706020507" pitchFamily="18" charset="2"/>
              </a:rPr>
              <a:t> a = (</a:t>
            </a:r>
            <a:r>
              <a:rPr lang="en-US" sz="2400" kern="0" dirty="0" smtClean="0">
                <a:latin typeface="+mn-lt"/>
              </a:rPr>
              <a:t>p</a:t>
            </a:r>
            <a:r>
              <a:rPr lang="en-US" sz="2400" kern="0" dirty="0" smtClean="0">
                <a:latin typeface="Symbol" panose="05050102010706020507" pitchFamily="18" charset="2"/>
              </a:rPr>
              <a:t>-1)/2</a:t>
            </a:r>
            <a:endParaRPr lang="en-US" sz="2400" kern="0" dirty="0">
              <a:latin typeface="Symbol" panose="05050102010706020507" pitchFamily="18" charset="2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2743200" y="3796145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eaLnBrk="0" hangingPunct="0">
              <a:defRPr/>
            </a:pPr>
            <a:r>
              <a:rPr lang="en-US" sz="2400" kern="0" dirty="0">
                <a:latin typeface="Symbol" pitchFamily="18" charset="2"/>
              </a:rPr>
              <a:t>P</a:t>
            </a:r>
            <a:r>
              <a:rPr lang="en-US" sz="2400" kern="0" baseline="-25000" dirty="0">
                <a:latin typeface="+mn-lt"/>
              </a:rPr>
              <a:t>PL</a:t>
            </a:r>
            <a:r>
              <a:rPr lang="en-US" sz="2400" kern="0" dirty="0">
                <a:latin typeface="+mn-lt"/>
              </a:rPr>
              <a:t> </a:t>
            </a:r>
            <a:r>
              <a:rPr lang="en-US" sz="2400" kern="0" dirty="0" smtClean="0">
                <a:latin typeface="+mn-lt"/>
              </a:rPr>
              <a:t> </a:t>
            </a:r>
            <a:endParaRPr lang="en-US" sz="2400" kern="0" dirty="0">
              <a:latin typeface="+mn-lt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 bwMode="auto">
          <a:xfrm>
            <a:off x="2971800" y="3719945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eaLnBrk="0" hangingPunct="0">
              <a:defRPr/>
            </a:pPr>
            <a:r>
              <a:rPr lang="en-US" kern="0" dirty="0" err="1">
                <a:latin typeface="+mn-lt"/>
              </a:rPr>
              <a:t>sy</a:t>
            </a:r>
            <a:endParaRPr lang="en-US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5"/>
              <p:cNvSpPr txBox="1">
                <a:spLocks/>
              </p:cNvSpPr>
              <p:nvPr/>
            </p:nvSpPr>
            <p:spPr bwMode="auto">
              <a:xfrm>
                <a:off x="3276600" y="3657600"/>
                <a:ext cx="1598468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indent="-342900" algn="l" eaLnBrk="0" hangingPunct="0">
                  <a:defRPr/>
                </a:pPr>
                <a:r>
                  <a:rPr lang="en-US" sz="2400" kern="0" dirty="0" smtClean="0">
                    <a:latin typeface="+mn-lt"/>
                  </a:rPr>
                  <a:t> </a:t>
                </a:r>
                <a:r>
                  <a:rPr lang="en-US" sz="2800" kern="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kern="0" smtClean="0">
                            <a:latin typeface="Cambria Math"/>
                          </a:rPr>
                          <m:t>𝑝</m:t>
                        </m:r>
                        <m:r>
                          <a:rPr lang="en-US" sz="2800" b="0" i="1" kern="0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b="0" i="1" kern="0" smtClean="0">
                            <a:latin typeface="Cambria Math"/>
                          </a:rPr>
                          <m:t>𝑝</m:t>
                        </m:r>
                        <m:r>
                          <a:rPr lang="en-US" sz="2800" b="0" i="1" kern="0" smtClean="0">
                            <a:latin typeface="Cambria Math"/>
                          </a:rPr>
                          <m:t>+7/3</m:t>
                        </m:r>
                      </m:den>
                    </m:f>
                  </m:oMath>
                </a14:m>
                <a:endParaRPr lang="en-US" sz="28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657600"/>
                <a:ext cx="1598468" cy="838200"/>
              </a:xfrm>
              <a:prstGeom prst="rect">
                <a:avLst/>
              </a:prstGeom>
              <a:blipFill rotWithShape="1">
                <a:blip r:embed="rId3"/>
                <a:stretch>
                  <a:fillRect l="-26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5"/>
          <p:cNvSpPr txBox="1">
            <a:spLocks/>
          </p:cNvSpPr>
          <p:nvPr/>
        </p:nvSpPr>
        <p:spPr bwMode="auto">
          <a:xfrm>
            <a:off x="3124200" y="5029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eaLnBrk="0" hangingPunct="0">
              <a:defRPr/>
            </a:pPr>
            <a:r>
              <a:rPr lang="en-US" sz="2400" kern="0" dirty="0">
                <a:latin typeface="+mn-lt"/>
              </a:rPr>
              <a:t>p = 2 </a:t>
            </a:r>
            <a:r>
              <a:rPr lang="en-US" sz="2400" kern="0" dirty="0">
                <a:latin typeface="Arial"/>
                <a:cs typeface="Arial"/>
              </a:rPr>
              <a:t>→ </a:t>
            </a:r>
            <a:r>
              <a:rPr lang="en-US" sz="2400" kern="0" dirty="0">
                <a:latin typeface="Symbol" pitchFamily="18" charset="2"/>
                <a:cs typeface="Arial"/>
              </a:rPr>
              <a:t>P</a:t>
            </a:r>
            <a:r>
              <a:rPr lang="en-US" sz="2400" kern="0" dirty="0">
                <a:latin typeface="Arial"/>
                <a:cs typeface="Arial"/>
              </a:rPr>
              <a:t> = 69 % </a:t>
            </a:r>
            <a:endParaRPr lang="en-US" sz="2400" kern="0" dirty="0">
              <a:latin typeface="+mn-lt"/>
            </a:endParaRPr>
          </a:p>
        </p:txBody>
      </p:sp>
      <p:sp>
        <p:nvSpPr>
          <p:cNvPr id="32" name="Content Placeholder 5"/>
          <p:cNvSpPr txBox="1">
            <a:spLocks/>
          </p:cNvSpPr>
          <p:nvPr/>
        </p:nvSpPr>
        <p:spPr bwMode="auto">
          <a:xfrm>
            <a:off x="3124200" y="563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l" eaLnBrk="0" hangingPunct="0">
              <a:defRPr/>
            </a:pPr>
            <a:r>
              <a:rPr lang="en-US" sz="2400" kern="0" dirty="0">
                <a:latin typeface="+mn-lt"/>
              </a:rPr>
              <a:t>p = 3 </a:t>
            </a:r>
            <a:r>
              <a:rPr lang="en-US" sz="2400" kern="0" dirty="0">
                <a:latin typeface="Arial"/>
                <a:cs typeface="Arial"/>
              </a:rPr>
              <a:t>→ </a:t>
            </a:r>
            <a:r>
              <a:rPr lang="en-US" sz="2400" kern="0" dirty="0">
                <a:latin typeface="Symbol" pitchFamily="18" charset="2"/>
                <a:cs typeface="Arial"/>
              </a:rPr>
              <a:t>P</a:t>
            </a:r>
            <a:r>
              <a:rPr lang="en-US" sz="2400" kern="0" dirty="0">
                <a:latin typeface="Arial"/>
                <a:cs typeface="Arial"/>
              </a:rPr>
              <a:t> = 75 % </a:t>
            </a: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3666496"/>
                <a:ext cx="1676400" cy="755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+5/3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666496"/>
                <a:ext cx="1676400" cy="755784"/>
              </a:xfrm>
              <a:prstGeom prst="rect">
                <a:avLst/>
              </a:prstGeom>
              <a:blipFill rotWithShape="1"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2438400" y="3581400"/>
            <a:ext cx="3733800" cy="9906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48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1600200" y="152400"/>
            <a:ext cx="57912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u="sng" dirty="0" smtClean="0"/>
              <a:t>Compton Polarization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447800"/>
            <a:ext cx="6505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2" name="Straight Arrow Connector 9"/>
          <p:cNvCxnSpPr>
            <a:cxnSpLocks noChangeShapeType="1"/>
          </p:cNvCxnSpPr>
          <p:nvPr/>
        </p:nvCxnSpPr>
        <p:spPr bwMode="auto">
          <a:xfrm flipH="1">
            <a:off x="6400800" y="4876800"/>
            <a:ext cx="2438400" cy="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Straight Arrow Connector 10"/>
          <p:cNvCxnSpPr>
            <a:cxnSpLocks noChangeShapeType="1"/>
          </p:cNvCxnSpPr>
          <p:nvPr/>
        </p:nvCxnSpPr>
        <p:spPr bwMode="auto">
          <a:xfrm flipH="1">
            <a:off x="5029200" y="4876800"/>
            <a:ext cx="1371600" cy="137160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13"/>
          <p:cNvCxnSpPr>
            <a:cxnSpLocks noChangeShapeType="1"/>
          </p:cNvCxnSpPr>
          <p:nvPr/>
        </p:nvCxnSpPr>
        <p:spPr bwMode="auto">
          <a:xfrm flipV="1">
            <a:off x="6934200" y="4495800"/>
            <a:ext cx="0" cy="381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14"/>
          <p:cNvCxnSpPr>
            <a:cxnSpLocks noChangeShapeType="1"/>
          </p:cNvCxnSpPr>
          <p:nvPr/>
        </p:nvCxnSpPr>
        <p:spPr bwMode="auto">
          <a:xfrm flipH="1" flipV="1">
            <a:off x="5638800" y="5181600"/>
            <a:ext cx="228600" cy="228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6927275" y="4495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 rot="-2479547">
            <a:off x="5646738" y="500221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e’</a:t>
            </a: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7391400" y="4495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k</a:t>
            </a: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 rot="-2940603">
            <a:off x="4941888" y="5684838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k’</a:t>
            </a:r>
          </a:p>
        </p:txBody>
      </p:sp>
      <p:cxnSp>
        <p:nvCxnSpPr>
          <p:cNvPr id="12300" name="Straight Arrow Connector 21"/>
          <p:cNvCxnSpPr>
            <a:cxnSpLocks noChangeShapeType="1"/>
          </p:cNvCxnSpPr>
          <p:nvPr/>
        </p:nvCxnSpPr>
        <p:spPr bwMode="auto">
          <a:xfrm flipH="1">
            <a:off x="6400800" y="3276600"/>
            <a:ext cx="304800" cy="1600200"/>
          </a:xfrm>
          <a:prstGeom prst="straightConnector1">
            <a:avLst/>
          </a:prstGeom>
          <a:noFill/>
          <a:ln w="254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6553200" y="3657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p</a:t>
            </a:r>
          </a:p>
        </p:txBody>
      </p:sp>
      <p:sp>
        <p:nvSpPr>
          <p:cNvPr id="12302" name="TextBox 23"/>
          <p:cNvSpPr txBox="1">
            <a:spLocks noChangeArrowheads="1"/>
          </p:cNvSpPr>
          <p:nvPr/>
        </p:nvSpPr>
        <p:spPr bwMode="auto">
          <a:xfrm>
            <a:off x="5562600" y="4648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00"/>
                </a:solidFill>
              </a:rPr>
              <a:t>p’</a:t>
            </a:r>
          </a:p>
        </p:txBody>
      </p:sp>
      <p:cxnSp>
        <p:nvCxnSpPr>
          <p:cNvPr id="12303" name="Straight Arrow Connector 24"/>
          <p:cNvCxnSpPr>
            <a:cxnSpLocks noChangeShapeType="1"/>
          </p:cNvCxnSpPr>
          <p:nvPr/>
        </p:nvCxnSpPr>
        <p:spPr bwMode="auto">
          <a:xfrm flipH="1">
            <a:off x="4953000" y="4876800"/>
            <a:ext cx="1447800" cy="228600"/>
          </a:xfrm>
          <a:prstGeom prst="straightConnector1">
            <a:avLst/>
          </a:prstGeom>
          <a:noFill/>
          <a:ln w="254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4" name="TextBox 29"/>
          <p:cNvSpPr txBox="1">
            <a:spLocks noChangeArrowheads="1"/>
          </p:cNvSpPr>
          <p:nvPr/>
        </p:nvSpPr>
        <p:spPr bwMode="auto">
          <a:xfrm>
            <a:off x="685800" y="9906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002060"/>
                </a:solidFill>
              </a:rPr>
              <a:t>Compton cross section is polarization-dependent:</a:t>
            </a:r>
          </a:p>
        </p:txBody>
      </p:sp>
      <p:sp>
        <p:nvSpPr>
          <p:cNvPr id="12305" name="TextBox 30"/>
          <p:cNvSpPr txBox="1">
            <a:spLocks noChangeArrowheads="1"/>
          </p:cNvSpPr>
          <p:nvPr/>
        </p:nvSpPr>
        <p:spPr bwMode="auto">
          <a:xfrm>
            <a:off x="5905500" y="2509837"/>
            <a:ext cx="232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n-US" altLang="en-US" sz="2400" dirty="0">
                <a:solidFill>
                  <a:srgbClr val="002060"/>
                </a:solidFill>
              </a:rPr>
              <a:t> = </a:t>
            </a:r>
            <a:r>
              <a:rPr lang="en-US" altLang="en-US" sz="2400" dirty="0" err="1">
                <a:solidFill>
                  <a:srgbClr val="002060"/>
                </a:solidFill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Symbol" pitchFamily="18" charset="2"/>
              </a:rPr>
              <a:t>n</a:t>
            </a:r>
            <a:r>
              <a:rPr lang="en-US" altLang="en-US" sz="2400" dirty="0">
                <a:solidFill>
                  <a:srgbClr val="002060"/>
                </a:solidFill>
              </a:rPr>
              <a:t>/(m</a:t>
            </a:r>
            <a:r>
              <a:rPr lang="en-US" altLang="en-US" sz="2400" baseline="-25000" dirty="0">
                <a:solidFill>
                  <a:srgbClr val="002060"/>
                </a:solidFill>
              </a:rPr>
              <a:t>e</a:t>
            </a:r>
            <a:r>
              <a:rPr lang="en-US" altLang="en-US" sz="2400" dirty="0">
                <a:solidFill>
                  <a:srgbClr val="002060"/>
                </a:solidFill>
              </a:rPr>
              <a:t>c</a:t>
            </a:r>
            <a:r>
              <a:rPr lang="en-US" altLang="en-US" sz="2400" baseline="30000" dirty="0">
                <a:solidFill>
                  <a:srgbClr val="002060"/>
                </a:solidFill>
              </a:rPr>
              <a:t>2</a:t>
            </a:r>
            <a:r>
              <a:rPr lang="en-US" altLang="en-US" sz="2400" dirty="0">
                <a:solidFill>
                  <a:srgbClr val="002060"/>
                </a:solidFill>
              </a:rPr>
              <a:t>):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1000" y="2743200"/>
            <a:ext cx="44195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Thomson regime: </a:t>
            </a:r>
            <a:r>
              <a:rPr lang="en-US" altLang="en-US" sz="2400" dirty="0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≈ </a:t>
            </a:r>
            <a:r>
              <a:rPr lang="en-US" altLang="en-US" sz="2400" dirty="0">
                <a:solidFill>
                  <a:srgbClr val="002060"/>
                </a:solidFill>
                <a:latin typeface="Symbol" pitchFamily="18" charset="2"/>
                <a:cs typeface="Arial" charset="0"/>
              </a:rPr>
              <a:t>e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’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d</a:t>
            </a:r>
            <a:r>
              <a:rPr lang="en-US" altLang="en-US" sz="2400" dirty="0">
                <a:solidFill>
                  <a:srgbClr val="002060"/>
                </a:solidFill>
                <a:latin typeface="Symbol" pitchFamily="18" charset="2"/>
                <a:cs typeface="Arial" charset="0"/>
              </a:rPr>
              <a:t>s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/</a:t>
            </a:r>
            <a:r>
              <a:rPr lang="en-US" altLang="en-US" sz="2400" dirty="0" err="1">
                <a:solidFill>
                  <a:srgbClr val="002060"/>
                </a:solidFill>
                <a:cs typeface="Arial" charset="0"/>
              </a:rPr>
              <a:t>d</a:t>
            </a:r>
            <a:r>
              <a:rPr lang="en-US" altLang="en-US" sz="2400" dirty="0" err="1">
                <a:solidFill>
                  <a:srgbClr val="002060"/>
                </a:solidFill>
                <a:latin typeface="Symbol" pitchFamily="18" charset="2"/>
                <a:cs typeface="Arial" charset="0"/>
              </a:rPr>
              <a:t>W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 = 0 if </a:t>
            </a:r>
            <a:r>
              <a:rPr lang="en-US" altLang="en-US" sz="2400" dirty="0" err="1">
                <a:solidFill>
                  <a:srgbClr val="002060"/>
                </a:solidFill>
                <a:cs typeface="Arial" charset="0"/>
              </a:rPr>
              <a:t>e∙e</a:t>
            </a: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’ = 0</a:t>
            </a:r>
          </a:p>
          <a:p>
            <a:pPr eaLnBrk="1" hangingPunct="1"/>
            <a:endParaRPr lang="en-US" altLang="en-US" sz="2400" dirty="0">
              <a:solidFill>
                <a:srgbClr val="002060"/>
              </a:solidFill>
              <a:cs typeface="Arial" charset="0"/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 Scattering preferentially in the plane perpendicular to e!</a:t>
            </a:r>
          </a:p>
          <a:p>
            <a:pPr eaLnBrk="1" hangingPunct="1">
              <a:buFont typeface="Symbol" pitchFamily="18" charset="2"/>
              <a:buChar char="Þ"/>
            </a:pPr>
            <a:endParaRPr lang="en-US" altLang="en-US" sz="2400" dirty="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2060"/>
                </a:solidFill>
                <a:cs typeface="Arial" charset="0"/>
              </a:rPr>
              <a:t>Preferred polarization direction is </a:t>
            </a:r>
            <a:r>
              <a:rPr lang="en-US" altLang="en-US" sz="2400" dirty="0" smtClean="0">
                <a:solidFill>
                  <a:srgbClr val="002060"/>
                </a:solidFill>
                <a:cs typeface="Arial" charset="0"/>
              </a:rPr>
              <a:t>preserved; polarization degree reduced to ~ ½ of target-photon polarization .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2438401" y="3193470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2680856" y="3193470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>
            <a:off x="4087091" y="4281055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37"/>
          <p:cNvCxnSpPr>
            <a:cxnSpLocks noChangeShapeType="1"/>
          </p:cNvCxnSpPr>
          <p:nvPr/>
        </p:nvCxnSpPr>
        <p:spPr bwMode="auto">
          <a:xfrm>
            <a:off x="7467600" y="4572000"/>
            <a:ext cx="228600" cy="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Arrow Connector 38"/>
          <p:cNvCxnSpPr>
            <a:cxnSpLocks noChangeShapeType="1"/>
          </p:cNvCxnSpPr>
          <p:nvPr/>
        </p:nvCxnSpPr>
        <p:spPr bwMode="auto">
          <a:xfrm flipV="1">
            <a:off x="4953000" y="5715000"/>
            <a:ext cx="152400" cy="1524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Arrow Connector 40"/>
          <p:cNvCxnSpPr>
            <a:cxnSpLocks noChangeShapeType="1"/>
          </p:cNvCxnSpPr>
          <p:nvPr/>
        </p:nvCxnSpPr>
        <p:spPr bwMode="auto">
          <a:xfrm>
            <a:off x="7010400" y="4572000"/>
            <a:ext cx="228600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Arrow Connector 41"/>
          <p:cNvCxnSpPr>
            <a:cxnSpLocks noChangeShapeType="1"/>
          </p:cNvCxnSpPr>
          <p:nvPr/>
        </p:nvCxnSpPr>
        <p:spPr bwMode="auto">
          <a:xfrm flipV="1">
            <a:off x="5715000" y="5029200"/>
            <a:ext cx="109538" cy="131763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4" name="Straight Arrow Connector 43"/>
          <p:cNvCxnSpPr>
            <a:cxnSpLocks noChangeShapeType="1"/>
          </p:cNvCxnSpPr>
          <p:nvPr/>
        </p:nvCxnSpPr>
        <p:spPr bwMode="auto">
          <a:xfrm>
            <a:off x="6629400" y="3733800"/>
            <a:ext cx="228600" cy="0"/>
          </a:xfrm>
          <a:prstGeom prst="straightConnector1">
            <a:avLst/>
          </a:prstGeom>
          <a:noFill/>
          <a:ln w="127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5" name="Straight Arrow Connector 44"/>
          <p:cNvCxnSpPr>
            <a:cxnSpLocks noChangeShapeType="1"/>
          </p:cNvCxnSpPr>
          <p:nvPr/>
        </p:nvCxnSpPr>
        <p:spPr bwMode="auto">
          <a:xfrm>
            <a:off x="5715000" y="4648200"/>
            <a:ext cx="228600" cy="0"/>
          </a:xfrm>
          <a:prstGeom prst="straightConnector1">
            <a:avLst/>
          </a:prstGeom>
          <a:noFill/>
          <a:ln w="12700" algn="ctr">
            <a:solidFill>
              <a:srgbClr val="00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22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905000"/>
          </a:xfrm>
        </p:spPr>
        <p:txBody>
          <a:bodyPr/>
          <a:lstStyle/>
          <a:p>
            <a:r>
              <a:rPr lang="en-US" altLang="en-US" sz="3600" u="sng" smtClean="0">
                <a:solidFill>
                  <a:schemeClr val="accent2"/>
                </a:solidFill>
              </a:rPr>
              <a:t>Calculation of X-Ray and Gamma-Ray Polarization in Leptonic and Hadronic Blazar Models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26670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Synchrotron polarization: </a:t>
            </a:r>
          </a:p>
          <a:p>
            <a:pPr>
              <a:buFontTx/>
              <a:buNone/>
              <a:defRPr/>
            </a:pPr>
            <a:r>
              <a:rPr lang="en-US" sz="1800" dirty="0" smtClean="0"/>
              <a:t>		Standard </a:t>
            </a:r>
            <a:r>
              <a:rPr lang="en-US" sz="1800" dirty="0" err="1" smtClean="0"/>
              <a:t>Rybicki</a:t>
            </a:r>
            <a:r>
              <a:rPr lang="en-US" sz="1800" dirty="0" smtClean="0"/>
              <a:t> &amp; </a:t>
            </a:r>
            <a:r>
              <a:rPr lang="en-US" sz="1800" dirty="0" err="1" smtClean="0"/>
              <a:t>Lightman</a:t>
            </a:r>
            <a:r>
              <a:rPr lang="en-US" sz="1800" dirty="0" smtClean="0"/>
              <a:t> description</a:t>
            </a:r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SSC Polarization:</a:t>
            </a:r>
          </a:p>
          <a:p>
            <a:pPr marL="342900" lvl="1" indent="-342900">
              <a:buFontTx/>
              <a:buNone/>
              <a:defRPr/>
            </a:pPr>
            <a:r>
              <a:rPr lang="en-US" sz="1800" dirty="0" smtClean="0"/>
              <a:t>		</a:t>
            </a:r>
            <a:r>
              <a:rPr lang="en-US" sz="1800" dirty="0" err="1" smtClean="0"/>
              <a:t>Bonometto</a:t>
            </a:r>
            <a:r>
              <a:rPr lang="en-US" sz="1800" dirty="0" smtClean="0"/>
              <a:t> &amp; </a:t>
            </a:r>
            <a:r>
              <a:rPr lang="en-US" sz="1800" dirty="0" err="1" smtClean="0"/>
              <a:t>Saggion</a:t>
            </a:r>
            <a:r>
              <a:rPr lang="en-US" sz="1800" dirty="0" smtClean="0"/>
              <a:t> (1974) for Compton scattering in Thomson regime</a:t>
            </a:r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External-Compton emission: </a:t>
            </a:r>
            <a:r>
              <a:rPr lang="en-US" sz="1800" dirty="0" err="1" smtClean="0"/>
              <a:t>Unpolarized</a:t>
            </a:r>
            <a:r>
              <a:rPr lang="en-US" sz="1800" dirty="0" smtClean="0"/>
              <a:t>.</a:t>
            </a:r>
          </a:p>
          <a:p>
            <a:pPr lvl="1"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14400" y="51054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Upper limits on high-energy polarization, assuming perfectly ordered magnetic field perpendicular to the line of </a:t>
            </a:r>
            <a:r>
              <a:rPr lang="en-US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sight (Zhang &amp; </a:t>
            </a:r>
            <a:r>
              <a:rPr lang="en-US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Böttcher</a:t>
            </a:r>
            <a:r>
              <a:rPr lang="en-US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2013)</a:t>
            </a:r>
            <a:endParaRPr lang="en-US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95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zh-CN" u="sng" dirty="0" smtClean="0">
                <a:solidFill>
                  <a:srgbClr val="002060"/>
                </a:solidFill>
                <a:ea typeface="宋体" charset="-122"/>
              </a:rPr>
              <a:t>X-ray </a:t>
            </a:r>
            <a:r>
              <a:rPr lang="en-US" altLang="zh-CN" u="sng" dirty="0" err="1" smtClean="0">
                <a:solidFill>
                  <a:srgbClr val="002060"/>
                </a:solidFill>
                <a:ea typeface="宋体" charset="-122"/>
              </a:rPr>
              <a:t>Polarimeters</a:t>
            </a:r>
            <a:endParaRPr lang="en-US" altLang="zh-CN" u="sng" dirty="0" smtClean="0">
              <a:solidFill>
                <a:srgbClr val="002060"/>
              </a:solidFill>
              <a:ea typeface="宋体" charset="-122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962" y="3241965"/>
            <a:ext cx="213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INTEGRAL</a:t>
            </a:r>
          </a:p>
        </p:txBody>
      </p:sp>
      <p:pic>
        <p:nvPicPr>
          <p:cNvPr id="14340" name="Picture 4" descr="INTEG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590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ure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489614" cy="233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D~M026E}(4XOJ9S)B}PB%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33" y="2057400"/>
            <a:ext cx="3030667" cy="24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77000" y="1143000"/>
            <a:ext cx="26323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 err="1" smtClean="0">
                <a:solidFill>
                  <a:srgbClr val="002060"/>
                </a:solidFill>
              </a:rPr>
              <a:t>Astro</a:t>
            </a:r>
            <a:r>
              <a:rPr lang="en-US" altLang="en-US" sz="2800" dirty="0" smtClean="0">
                <a:solidFill>
                  <a:srgbClr val="002060"/>
                </a:solidFill>
              </a:rPr>
              <a:t>-H</a:t>
            </a:r>
          </a:p>
          <a:p>
            <a:pPr algn="ctr"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(→ Y. Tanaka)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6" descr="Figure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7" y="4038600"/>
            <a:ext cx="2728783" cy="199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5938529"/>
            <a:ext cx="3505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X-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Calibur</a:t>
            </a:r>
            <a:endParaRPr lang="en-US" altLang="en-US" sz="2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→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PolSTAR</a:t>
            </a:r>
            <a:r>
              <a:rPr lang="en-US" altLang="en-US" sz="2400" dirty="0" smtClean="0">
                <a:solidFill>
                  <a:srgbClr val="002060"/>
                </a:solidFill>
              </a:rPr>
              <a:t> (A.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Zajczyk</a:t>
            </a:r>
            <a:r>
              <a:rPr lang="en-US" altLang="en-US" sz="2400" dirty="0" smtClean="0">
                <a:solidFill>
                  <a:srgbClr val="002060"/>
                </a:solidFill>
              </a:rPr>
              <a:t>)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34" y="4572000"/>
            <a:ext cx="2970666" cy="2228000"/>
          </a:xfrm>
          <a:prstGeom prst="rect">
            <a:avLst/>
          </a:prstGeom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477000" y="5581471"/>
            <a:ext cx="2743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ASTROSAT</a:t>
            </a:r>
            <a:endParaRPr lang="en-US" altLang="en-US" sz="2400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→ Poster by T. </a:t>
            </a:r>
            <a:r>
              <a:rPr lang="en-US" altLang="en-US" sz="2400" dirty="0" err="1" smtClean="0">
                <a:solidFill>
                  <a:srgbClr val="002060"/>
                </a:solidFill>
              </a:rPr>
              <a:t>Chattopadhyay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0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1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0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2"/>
  <p:tag name="COUNTDOWNSTYLE" val="2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13101</TotalTime>
  <Words>1444</Words>
  <Application>Microsoft Office PowerPoint</Application>
  <PresentationFormat>On-screen Show (4:3)</PresentationFormat>
  <Paragraphs>291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Multiwavelength Polarization as a Diagnostic of Jet Physics</vt:lpstr>
      <vt:lpstr>Leptonic Blazar Model</vt:lpstr>
      <vt:lpstr>Hadronic Blazar Models</vt:lpstr>
      <vt:lpstr>Leptonic and Hadronic Model Fits to Blazar SEDs</vt:lpstr>
      <vt:lpstr>Lepto-Hadronic Model Fits  to Blazar SEDs</vt:lpstr>
      <vt:lpstr>Possible Distinguishing Diagnostic: Polarization</vt:lpstr>
      <vt:lpstr>PowerPoint Presentation</vt:lpstr>
      <vt:lpstr>Calculation of X-Ray and Gamma-Ray Polarization in Leptonic and Hadronic Blazar Models</vt:lpstr>
      <vt:lpstr>X-ray Polarimeters</vt:lpstr>
      <vt:lpstr>Gamma-Ray Polarimetry with Fermi-LAT</vt:lpstr>
      <vt:lpstr>X-Ray and Gamma-Ray Polarization: FSRQs</vt:lpstr>
      <vt:lpstr>X-Ray and Gamma-Ray Polarization: IBLs</vt:lpstr>
      <vt:lpstr>Observational Strategy</vt:lpstr>
      <vt:lpstr>PowerPoint Presentation</vt:lpstr>
      <vt:lpstr>Polarization-Dependence of Gamma-Gamma Absorption</vt:lpstr>
      <vt:lpstr>gg absorption in a high-energy synchrotron source (GRB)</vt:lpstr>
      <vt:lpstr>gg absorption in a high-energy synchrotron source (GRB)</vt:lpstr>
      <vt:lpstr>Dependence on Spectral Index</vt:lpstr>
      <vt:lpstr>Polarization Angle Swings</vt:lpstr>
      <vt:lpstr>Polarization Swings</vt:lpstr>
      <vt:lpstr>Previously Proposed Interpretations:</vt:lpstr>
      <vt:lpstr>Tracing Synchrotron Polarization in the Internal Shock Model</vt:lpstr>
      <vt:lpstr>Light Travel Time Effects</vt:lpstr>
      <vt:lpstr>Flaring Scenario:  Magnetic-Field Compression perpendicular to shock normal</vt:lpstr>
      <vt:lpstr>Flaring Scenario:  Magnetic-Field Compression perpendicular to shock normal</vt:lpstr>
      <vt:lpstr>Application to the FSRQ 3C279</vt:lpstr>
      <vt:lpstr>Application to 3C279</vt:lpstr>
      <vt:lpstr>Application to 3C279</vt:lpstr>
      <vt:lpstr>Summary</vt:lpstr>
    </vt:vector>
  </TitlesOfParts>
  <Company>Ohio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Spectral Energy Distributions and Variability  of BL Lacertae in 2000</dc:title>
  <dc:creator>Markus Boettcher</dc:creator>
  <cp:lastModifiedBy>24420530</cp:lastModifiedBy>
  <cp:revision>1158</cp:revision>
  <dcterms:created xsi:type="dcterms:W3CDTF">2003-10-14T13:36:42Z</dcterms:created>
  <dcterms:modified xsi:type="dcterms:W3CDTF">2015-04-24T04:46:54Z</dcterms:modified>
</cp:coreProperties>
</file>