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embeddings/oleObject40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embeddings/oleObject38.bin" ContentType="application/vnd.openxmlformats-officedocument.oleObject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embeddings/oleObject41.bin" ContentType="application/vnd.openxmlformats-officedocument.oleObject"/>
  <Override PartName="/ppt/embeddings/oleObject16.bin" ContentType="application/vnd.openxmlformats-officedocument.oleObject"/>
  <Override PartName="/ppt/embeddings/oleObject53.bin" ContentType="application/vnd.openxmlformats-officedocument.oleObject"/>
  <Override PartName="/ppt/embeddings/oleObject55.bin" ContentType="application/vnd.openxmlformats-officedocument.oleObject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oleObject45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34.bin" ContentType="application/vnd.openxmlformats-officedocument.oleObject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embeddings/oleObject22.bin" ContentType="application/vnd.openxmlformats-officedocument.oleObject"/>
  <Override PartName="/ppt/embeddings/oleObject37.bin" ContentType="application/vnd.openxmlformats-officedocument.oleObject"/>
  <Override PartName="/ppt/embeddings/oleObject58.bin" ContentType="application/vnd.openxmlformats-officedocument.oleObject"/>
  <Override PartName="/ppt/embeddings/oleObject31.bin" ContentType="application/vnd.openxmlformats-officedocument.oleObject"/>
  <Override PartName="/ppt/embeddings/oleObject43.bin" ContentType="application/vnd.openxmlformats-officedocument.oleObject"/>
  <Override PartName="/ppt/slides/slide13.xml" ContentType="application/vnd.openxmlformats-officedocument.presentationml.slide+xml"/>
  <Override PartName="/ppt/embeddings/oleObject56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embeddings/oleObject54.bin" ContentType="application/vnd.openxmlformats-officedocument.oleObject"/>
  <Override PartName="/ppt/slideLayouts/slideLayout2.xml" ContentType="application/vnd.openxmlformats-officedocument.presentationml.slideLayout+xml"/>
  <Override PartName="/ppt/embeddings/oleObject36.bin" ContentType="application/vnd.openxmlformats-officedocument.oleObject"/>
  <Override PartName="/ppt/embeddings/oleObject50.bin" ContentType="application/vnd.openxmlformats-officedocument.oleObject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embeddings/oleObject13.bin" ContentType="application/vnd.openxmlformats-officedocument.oleObject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presProps.xml" ContentType="application/vnd.openxmlformats-officedocument.presentationml.presProps+xml"/>
  <Default Extension="vml" ContentType="application/vnd.openxmlformats-officedocument.vmlDrawing"/>
  <Override PartName="/ppt/embeddings/oleObject48.bin" ContentType="application/vnd.openxmlformats-officedocument.oleObject"/>
  <Override PartName="/ppt/embeddings/oleObject15.bin" ContentType="application/vnd.openxmlformats-officedocument.oleObject"/>
  <Default Extension="png" ContentType="image/png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ppt/embeddings/oleObject29.bin" ContentType="application/vnd.openxmlformats-officedocument.oleObject"/>
  <Override PartName="/ppt/embeddings/oleObject49.bin" ContentType="application/vnd.openxmlformats-officedocument.oleObject"/>
  <Override PartName="/ppt/embeddings/oleObject51.bin" ContentType="application/vnd.openxmlformats-officedocument.oleObject"/>
  <Override PartName="/docProps/core.xml" ContentType="application/vnd.openxmlformats-package.core-properties+xml"/>
  <Override PartName="/ppt/embeddings/oleObject28.bin" ContentType="application/vnd.openxmlformats-officedocument.oleObject"/>
  <Override PartName="/ppt/slides/slide31.xml" ContentType="application/vnd.openxmlformats-officedocument.presentationml.slide+xml"/>
  <Override PartName="/ppt/embeddings/oleObject11.bin" ContentType="application/vnd.openxmlformats-officedocument.oleObject"/>
  <Default Extension="bin" ContentType="application/vnd.openxmlformats-officedocument.presentationml.printerSettings"/>
  <Override PartName="/ppt/embeddings/oleObject27.bin" ContentType="application/vnd.openxmlformats-officedocument.oleObject"/>
  <Override PartName="/ppt/embeddings/oleObject39.bin" ContentType="application/vnd.openxmlformats-officedocument.oleObject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embeddings/oleObject35.bin" ContentType="application/vnd.openxmlformats-officedocument.oleObject"/>
  <Override PartName="/ppt/theme/theme2.xml" ContentType="application/vnd.openxmlformats-officedocument.theme+xml"/>
  <Override PartName="/ppt/embeddings/oleObject18.bin" ContentType="application/vnd.openxmlformats-officedocument.oleObject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embeddings/oleObject20.bin" ContentType="application/vnd.openxmlformats-officedocument.oleObject"/>
  <Override PartName="/ppt/slides/slide45.xml" ContentType="application/vnd.openxmlformats-officedocument.presentationml.slide+xml"/>
  <Override PartName="/ppt/embeddings/oleObject44.bin" ContentType="application/vnd.openxmlformats-officedocument.oleObject"/>
  <Override PartName="/ppt/embeddings/oleObject24.bin" ContentType="application/vnd.openxmlformats-officedocument.oleObject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embeddings/oleObject6.bin" ContentType="application/vnd.openxmlformats-officedocument.oleObject"/>
  <Override PartName="/ppt/embeddings/oleObject19.bin" ContentType="application/vnd.openxmlformats-officedocument.oleObject"/>
  <Override PartName="/ppt/embeddings/oleObject33.bin" ContentType="application/vnd.openxmlformats-officedocument.oleObject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embeddings/oleObject26.bin" ContentType="application/vnd.openxmlformats-officedocument.oleObject"/>
  <Override PartName="/ppt/embeddings/oleObject25.bin" ContentType="application/vnd.openxmlformats-officedocument.oleObject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embeddings/oleObject23.bin" ContentType="application/vnd.openxmlformats-officedocument.oleObject"/>
  <Override PartName="/ppt/embeddings/oleObject42.bin" ContentType="application/vnd.openxmlformats-officedocument.oleObject"/>
  <Override PartName="/ppt/embeddings/oleObject47.bin" ContentType="application/vnd.openxmlformats-officedocument.oleObject"/>
  <Override PartName="/ppt/embeddings/oleObject52.bin" ContentType="application/vnd.openxmlformats-officedocument.oleObject"/>
  <Override PartName="/ppt/slides/slide49.xml" ContentType="application/vnd.openxmlformats-officedocument.presentationml.slide+xml"/>
  <Override PartName="/ppt/embeddings/oleObject17.bin" ContentType="application/vnd.openxmlformats-officedocument.oleObject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embeddings/oleObject46.bin" ContentType="application/vnd.openxmlformats-officedocument.oleObject"/>
  <Override PartName="/ppt/embeddings/oleObject57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oleObject32.bin" ContentType="application/vnd.openxmlformats-officedocument.oleObject"/>
  <Default Extension="jpeg" ContentType="image/jpeg"/>
  <Override PartName="/ppt/embeddings/oleObject14.bin" ContentType="application/vnd.openxmlformats-officedocument.oleObject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embeddings/oleObject21.bin" ContentType="application/vnd.openxmlformats-officedocument.oleObject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embeddings/oleObject30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3"/>
  </p:notesMasterIdLst>
  <p:sldIdLst>
    <p:sldId id="290" r:id="rId2"/>
    <p:sldId id="258" r:id="rId3"/>
    <p:sldId id="259" r:id="rId4"/>
    <p:sldId id="265" r:id="rId5"/>
    <p:sldId id="260" r:id="rId6"/>
    <p:sldId id="291" r:id="rId7"/>
    <p:sldId id="292" r:id="rId8"/>
    <p:sldId id="293" r:id="rId9"/>
    <p:sldId id="288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6" r:id="rId21"/>
    <p:sldId id="304" r:id="rId22"/>
    <p:sldId id="305" r:id="rId23"/>
    <p:sldId id="257" r:id="rId24"/>
    <p:sldId id="261" r:id="rId25"/>
    <p:sldId id="262" r:id="rId26"/>
    <p:sldId id="263" r:id="rId27"/>
    <p:sldId id="281" r:id="rId28"/>
    <p:sldId id="264" r:id="rId29"/>
    <p:sldId id="266" r:id="rId30"/>
    <p:sldId id="267" r:id="rId31"/>
    <p:sldId id="268" r:id="rId32"/>
    <p:sldId id="271" r:id="rId33"/>
    <p:sldId id="272" r:id="rId34"/>
    <p:sldId id="269" r:id="rId35"/>
    <p:sldId id="283" r:id="rId36"/>
    <p:sldId id="270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7" r:id="rId45"/>
    <p:sldId id="289" r:id="rId46"/>
    <p:sldId id="280" r:id="rId47"/>
    <p:sldId id="282" r:id="rId48"/>
    <p:sldId id="284" r:id="rId49"/>
    <p:sldId id="285" r:id="rId50"/>
    <p:sldId id="286" r:id="rId51"/>
    <p:sldId id="25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>
        <p:scale>
          <a:sx n="150" d="100"/>
          <a:sy n="150" d="100"/>
        </p:scale>
        <p:origin x="-115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ableStyles" Target="tableStyle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theme" Target="theme/theme1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viewProps" Target="view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ict"/><Relationship Id="rId1" Type="http://schemas.openxmlformats.org/officeDocument/2006/relationships/image" Target="../media/image6.pict"/></Relationships>
</file>

<file path=ppt/drawings/_rels/vmlDrawing10.v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ict"/><Relationship Id="rId1" Type="http://schemas.openxmlformats.org/officeDocument/2006/relationships/image" Target="../media/image79.pict"/><Relationship Id="rId2" Type="http://schemas.openxmlformats.org/officeDocument/2006/relationships/image" Target="../media/image80.pict"/><Relationship Id="rId3" Type="http://schemas.openxmlformats.org/officeDocument/2006/relationships/image" Target="../media/image81.pict"/><Relationship Id="rId5" Type="http://schemas.openxmlformats.org/officeDocument/2006/relationships/image" Target="../media/image83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ict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ict"/><Relationship Id="rId3" Type="http://schemas.openxmlformats.org/officeDocument/2006/relationships/image" Target="../media/image73.pict"/><Relationship Id="rId1" Type="http://schemas.openxmlformats.org/officeDocument/2006/relationships/image" Target="../media/image93.pict"/></Relationships>
</file>

<file path=ppt/drawings/_rels/vmlDrawing14.v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ict"/><Relationship Id="rId1" Type="http://schemas.openxmlformats.org/officeDocument/2006/relationships/image" Target="../media/image99.pict"/><Relationship Id="rId2" Type="http://schemas.openxmlformats.org/officeDocument/2006/relationships/image" Target="../media/image100.pict"/><Relationship Id="rId3" Type="http://schemas.openxmlformats.org/officeDocument/2006/relationships/image" Target="../media/image101.pict"/><Relationship Id="rId5" Type="http://schemas.openxmlformats.org/officeDocument/2006/relationships/image" Target="../media/image102.pict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ict"/><Relationship Id="rId1" Type="http://schemas.openxmlformats.org/officeDocument/2006/relationships/image" Target="../media/image11.pict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ict"/><Relationship Id="rId1" Type="http://schemas.openxmlformats.org/officeDocument/2006/relationships/image" Target="../media/image106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ict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ict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ict"/><Relationship Id="rId3" Type="http://schemas.openxmlformats.org/officeDocument/2006/relationships/image" Target="../media/image12.pict"/><Relationship Id="rId1" Type="http://schemas.openxmlformats.org/officeDocument/2006/relationships/image" Target="../media/image11.pict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ict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ict"/><Relationship Id="rId1" Type="http://schemas.openxmlformats.org/officeDocument/2006/relationships/image" Target="../media/image121.pict"/></Relationships>
</file>

<file path=ppt/drawings/_rels/vmlDrawing22.vml.rels><?xml version="1.0" encoding="UTF-8" standalone="yes"?>
<Relationships xmlns="http://schemas.openxmlformats.org/package/2006/relationships"><Relationship Id="rId6" Type="http://schemas.openxmlformats.org/officeDocument/2006/relationships/image" Target="../media/image129.pict"/><Relationship Id="rId4" Type="http://schemas.openxmlformats.org/officeDocument/2006/relationships/image" Target="../media/image127.pict"/><Relationship Id="rId1" Type="http://schemas.openxmlformats.org/officeDocument/2006/relationships/image" Target="../media/image124.jpeg"/><Relationship Id="rId2" Type="http://schemas.openxmlformats.org/officeDocument/2006/relationships/image" Target="../media/image125.pict"/><Relationship Id="rId3" Type="http://schemas.openxmlformats.org/officeDocument/2006/relationships/image" Target="../media/image126.pict"/><Relationship Id="rId5" Type="http://schemas.openxmlformats.org/officeDocument/2006/relationships/image" Target="../media/image128.pict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ict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ict"/><Relationship Id="rId1" Type="http://schemas.openxmlformats.org/officeDocument/2006/relationships/image" Target="../media/image137.pict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ict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ict"/><Relationship Id="rId1" Type="http://schemas.openxmlformats.org/officeDocument/2006/relationships/image" Target="../media/image14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ict"/><Relationship Id="rId1" Type="http://schemas.openxmlformats.org/officeDocument/2006/relationships/image" Target="../media/image2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9.v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ict"/><Relationship Id="rId1" Type="http://schemas.openxmlformats.org/officeDocument/2006/relationships/image" Target="../media/image72.pict"/><Relationship Id="rId2" Type="http://schemas.openxmlformats.org/officeDocument/2006/relationships/image" Target="../media/image73.pict"/><Relationship Id="rId3" Type="http://schemas.openxmlformats.org/officeDocument/2006/relationships/image" Target="../media/image7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1CB9-7AA5-9041-8BF3-B291E8AFA471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9483C-BFEF-1849-9ED5-482E922CB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9483C-BFEF-1849-9ED5-482E922CB22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18479-5740-3840-BA7F-7DE1103B4010}" type="datetimeFigureOut">
              <a:rPr lang="en-US" smtClean="0"/>
              <a:pPr/>
              <a:t>5/26/11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B7C0B-6340-1041-A7A7-F41BBD258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df"/><Relationship Id="rId4" Type="http://schemas.openxmlformats.org/officeDocument/2006/relationships/image" Target="../media/image32.pdf"/><Relationship Id="rId5" Type="http://schemas.openxmlformats.org/officeDocument/2006/relationships/image" Target="../media/image351.png"/><Relationship Id="rId7" Type="http://schemas.openxmlformats.org/officeDocument/2006/relationships/image" Target="../media/image3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9" Type="http://schemas.openxmlformats.org/officeDocument/2006/relationships/image" Target="../media/image39.png"/><Relationship Id="rId3" Type="http://schemas.openxmlformats.org/officeDocument/2006/relationships/image" Target="../media/image33.png"/><Relationship Id="rId6" Type="http://schemas.openxmlformats.org/officeDocument/2006/relationships/image" Target="../media/image33.pd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video" Target="file://localhost/Users/arons/Documents/Talks/CRACOW/Cracow11/Talk/issi2011/aronsPulsarsDissipation/pulsar3d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df"/><Relationship Id="rId3" Type="http://schemas.openxmlformats.org/officeDocument/2006/relationships/image" Target="../media/image451.png"/><Relationship Id="rId5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5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df"/><Relationship Id="rId3" Type="http://schemas.openxmlformats.org/officeDocument/2006/relationships/image" Target="../media/image52.png"/><Relationship Id="rId5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4" Type="http://schemas.openxmlformats.org/officeDocument/2006/relationships/image" Target="../media/image46.png"/><Relationship Id="rId5" Type="http://schemas.openxmlformats.org/officeDocument/2006/relationships/image" Target="../media/image48.pdf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df"/><Relationship Id="rId9" Type="http://schemas.openxmlformats.org/officeDocument/2006/relationships/image" Target="../media/image51.png"/><Relationship Id="rId3" Type="http://schemas.openxmlformats.org/officeDocument/2006/relationships/image" Target="../media/image561.png"/><Relationship Id="rId6" Type="http://schemas.openxmlformats.org/officeDocument/2006/relationships/image" Target="../media/image58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df"/><Relationship Id="rId5" Type="http://schemas.openxmlformats.org/officeDocument/2006/relationships/image" Target="../media/image651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df"/><Relationship Id="rId3" Type="http://schemas.openxmlformats.org/officeDocument/2006/relationships/image" Target="../media/image631.png"/><Relationship Id="rId6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1" Type="http://schemas.openxmlformats.org/officeDocument/2006/relationships/video" Target="file://localhost/Users/arons/Documents/Talks/CRACOW/Cracow11/Talk/issi2011/aronsPulsarsDissipation/chand.blue.avi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4" Type="http://schemas.openxmlformats.org/officeDocument/2006/relationships/image" Target="../media/image58.png"/><Relationship Id="rId10" Type="http://schemas.openxmlformats.org/officeDocument/2006/relationships/image" Target="../media/image63.png"/><Relationship Id="rId5" Type="http://schemas.openxmlformats.org/officeDocument/2006/relationships/image" Target="../media/image59.png"/><Relationship Id="rId7" Type="http://schemas.openxmlformats.org/officeDocument/2006/relationships/image" Target="../media/image73.png"/><Relationship Id="rId1" Type="http://schemas.openxmlformats.org/officeDocument/2006/relationships/video" Target="file://localhost/Users/arons/Documents/Talks/CRACOW/Cracow11/Talk/issi2011/aronsPulsarsDissipation/crab_b_h.mov" TargetMode="External"/><Relationship Id="rId2" Type="http://schemas.openxmlformats.org/officeDocument/2006/relationships/video" Target="file://localhost/Users/arons/Documents/Talks/Stanford/Reconnection/FastAcccel.ppt_media/komissarov_synmap_0.01low-res.mov" TargetMode="External"/><Relationship Id="rId9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60.pd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7" Type="http://schemas.openxmlformats.org/officeDocument/2006/relationships/image" Target="../media/image6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15.bin"/><Relationship Id="rId3" Type="http://schemas.openxmlformats.org/officeDocument/2006/relationships/image" Target="../media/image64.png"/><Relationship Id="rId6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4" Type="http://schemas.openxmlformats.org/officeDocument/2006/relationships/image" Target="../media/image77.pdf"/><Relationship Id="rId10" Type="http://schemas.openxmlformats.org/officeDocument/2006/relationships/oleObject" Target="../embeddings/oleObject19.bin"/><Relationship Id="rId5" Type="http://schemas.openxmlformats.org/officeDocument/2006/relationships/image" Target="../media/image911.png"/><Relationship Id="rId7" Type="http://schemas.openxmlformats.org/officeDocument/2006/relationships/oleObject" Target="../embeddings/oleObject1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18.bin"/><Relationship Id="rId3" Type="http://schemas.openxmlformats.org/officeDocument/2006/relationships/image" Target="../media/image76.jpeg"/><Relationship Id="rId6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4" Type="http://schemas.openxmlformats.org/officeDocument/2006/relationships/image" Target="../media/image84.png"/><Relationship Id="rId10" Type="http://schemas.openxmlformats.org/officeDocument/2006/relationships/oleObject" Target="../embeddings/oleObject24.bin"/><Relationship Id="rId5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" Type="http://schemas.openxmlformats.org/officeDocument/2006/relationships/vmlDrawing" Target="../drawings/vmlDrawing10.vml"/><Relationship Id="rId2" Type="http://schemas.openxmlformats.org/officeDocument/2006/relationships/video" Target="file://localhost/Users/arons/Documents/Talks/CRACOW/Cracow11/Talk/issi2011/aronsPulsarsDissipation/pulsar3d.mov" TargetMode="External"/><Relationship Id="rId9" Type="http://schemas.openxmlformats.org/officeDocument/2006/relationships/oleObject" Target="../embeddings/oleObject23.bin"/><Relationship Id="rId3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7" Type="http://schemas.openxmlformats.org/officeDocument/2006/relationships/image" Target="../media/image78.jpeg"/><Relationship Id="rId1" Type="http://schemas.openxmlformats.org/officeDocument/2006/relationships/vmlDrawing" Target="../drawings/vmlDrawing12.vml"/><Relationship Id="rId2" Type="http://schemas.openxmlformats.org/officeDocument/2006/relationships/video" Target="file://localhost/Users/arons/Documents/Talks/CRACOW/Cracow11/Talk/issi2011/aronsPulsarsDissipation/pulsar3d-12.mov" TargetMode="External"/><Relationship Id="rId9" Type="http://schemas.openxmlformats.org/officeDocument/2006/relationships/oleObject" Target="../embeddings/oleObject26.bin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oleObject28.bin"/><Relationship Id="rId4" Type="http://schemas.openxmlformats.org/officeDocument/2006/relationships/image" Target="../media/image109.png"/><Relationship Id="rId7" Type="http://schemas.openxmlformats.org/officeDocument/2006/relationships/image" Target="../media/image96.pdf"/><Relationship Id="rId11" Type="http://schemas.openxmlformats.org/officeDocument/2006/relationships/image" Target="../media/image98.pd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1.png"/><Relationship Id="rId16" Type="http://schemas.openxmlformats.org/officeDocument/2006/relationships/oleObject" Target="../embeddings/oleObject30.bin"/><Relationship Id="rId8" Type="http://schemas.openxmlformats.org/officeDocument/2006/relationships/image" Target="../media/image113.png"/><Relationship Id="rId13" Type="http://schemas.openxmlformats.org/officeDocument/2006/relationships/oleObject" Target="../embeddings/oleObject27.bin"/><Relationship Id="rId10" Type="http://schemas.openxmlformats.org/officeDocument/2006/relationships/image" Target="../media/image78.jpeg"/><Relationship Id="rId5" Type="http://schemas.openxmlformats.org/officeDocument/2006/relationships/image" Target="../media/image95.pdf"/><Relationship Id="rId15" Type="http://schemas.openxmlformats.org/officeDocument/2006/relationships/oleObject" Target="../embeddings/oleObject29.bin"/><Relationship Id="rId12" Type="http://schemas.openxmlformats.org/officeDocument/2006/relationships/image" Target="../media/image116.png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97.png"/><Relationship Id="rId3" Type="http://schemas.openxmlformats.org/officeDocument/2006/relationships/image" Target="../media/image94.pd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5" Type="http://schemas.openxmlformats.org/officeDocument/2006/relationships/image" Target="../media/image10.pdf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Relationship Id="rId3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2.bin"/><Relationship Id="rId6" Type="http://schemas.openxmlformats.org/officeDocument/2006/relationships/oleObject" Target="../embeddings/oleObject3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4" Type="http://schemas.openxmlformats.org/officeDocument/2006/relationships/image" Target="../media/image122.png"/><Relationship Id="rId5" Type="http://schemas.openxmlformats.org/officeDocument/2006/relationships/image" Target="../media/image104.tiff"/><Relationship Id="rId7" Type="http://schemas.openxmlformats.org/officeDocument/2006/relationships/image" Target="../media/image105.tif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3.pdf"/><Relationship Id="rId6" Type="http://schemas.openxmlformats.org/officeDocument/2006/relationships/oleObject" Target="../embeddings/oleObject37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9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8.png"/><Relationship Id="rId5" Type="http://schemas.openxmlformats.org/officeDocument/2006/relationships/oleObject" Target="../embeddings/oleObject40.bin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41.bin"/><Relationship Id="rId4" Type="http://schemas.openxmlformats.org/officeDocument/2006/relationships/image" Target="../media/image111.tif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0.png"/><Relationship Id="rId5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42.bin"/><Relationship Id="rId1" Type="http://schemas.openxmlformats.org/officeDocument/2006/relationships/vmlDrawing" Target="../drawings/vmlDrawing18.v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43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4.png"/><Relationship Id="rId5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7" Type="http://schemas.openxmlformats.org/officeDocument/2006/relationships/oleObject" Target="../embeddings/oleObject44.bin"/><Relationship Id="rId1" Type="http://schemas.openxmlformats.org/officeDocument/2006/relationships/vmlDrawing" Target="../drawings/vmlDrawing20.vml"/><Relationship Id="rId2" Type="http://schemas.openxmlformats.org/officeDocument/2006/relationships/video" Target="file://localhost/Users/arons/Documents/Talks/CRACOW/Cracow11/Talk/issi2011/aronsPulsarsDissipation/cursheet1.mov.qt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Relationship Id="rId3" Type="http://schemas.openxmlformats.org/officeDocument/2006/relationships/image" Target="../media/image120.pdf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3.jpeg"/><Relationship Id="rId4" Type="http://schemas.openxmlformats.org/officeDocument/2006/relationships/oleObject" Target="../embeddings/oleObject45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2.jpeg"/><Relationship Id="rId5" Type="http://schemas.openxmlformats.org/officeDocument/2006/relationships/oleObject" Target="../embeddings/oleObject4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4" Type="http://schemas.openxmlformats.org/officeDocument/2006/relationships/image" Target="../media/image130.png"/><Relationship Id="rId10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7" Type="http://schemas.openxmlformats.org/officeDocument/2006/relationships/image" Target="../media/image78.jpeg"/><Relationship Id="rId11" Type="http://schemas.openxmlformats.org/officeDocument/2006/relationships/oleObject" Target="../embeddings/oleObject51.bin"/><Relationship Id="rId12" Type="http://schemas.openxmlformats.org/officeDocument/2006/relationships/oleObject" Target="../embeddings/oleObject52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110.png"/><Relationship Id="rId3" Type="http://schemas.openxmlformats.org/officeDocument/2006/relationships/image" Target="../media/image92.png"/><Relationship Id="rId6" Type="http://schemas.openxmlformats.org/officeDocument/2006/relationships/oleObject" Target="../embeddings/oleObject4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5.bin"/><Relationship Id="rId7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video" Target="file://localhost/Users/arons/Documents/Talks/CRACOW/Cracow11/Talk/issi2011/aronsPulsarsDissipation/combinedmovie.mpg" TargetMode="External"/><Relationship Id="rId9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53.bin"/><Relationship Id="rId1" Type="http://schemas.openxmlformats.org/officeDocument/2006/relationships/vmlDrawing" Target="../drawings/vmlDrawing23.v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4" Type="http://schemas.openxmlformats.org/officeDocument/2006/relationships/image" Target="../media/image133.png"/><Relationship Id="rId5" Type="http://schemas.openxmlformats.org/officeDocument/2006/relationships/image" Target="../media/image94.pdf"/><Relationship Id="rId7" Type="http://schemas.openxmlformats.org/officeDocument/2006/relationships/image" Target="../media/image95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Relationship Id="rId3" Type="http://schemas.openxmlformats.org/officeDocument/2006/relationships/image" Target="../media/image2.jpeg"/><Relationship Id="rId6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134.png"/><Relationship Id="rId5" Type="http://schemas.openxmlformats.org/officeDocument/2006/relationships/image" Target="../media/image13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55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54.bin"/><Relationship Id="rId5" Type="http://schemas.openxmlformats.org/officeDocument/2006/relationships/image" Target="../media/image1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56.bin"/><Relationship Id="rId1" Type="http://schemas.openxmlformats.org/officeDocument/2006/relationships/vmlDrawing" Target="../drawings/vmlDrawing25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41.png"/><Relationship Id="rId1" Type="http://schemas.openxmlformats.org/officeDocument/2006/relationships/video" Target="file://localhost/Users/arons/Documents/Talks/CRACOW/Cracow11/Talk/issi2011/aronsPulsarsDissipation/j__j_GJ.mp4" TargetMode="Externa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58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57.bin"/><Relationship Id="rId5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5.png"/><Relationship Id="rId4" Type="http://schemas.openxmlformats.org/officeDocument/2006/relationships/notesSlide" Target="../notesSlides/notesSlide1.xml"/><Relationship Id="rId1" Type="http://schemas.openxmlformats.org/officeDocument/2006/relationships/video" Target="file://localhost/Users/arons/Documents/Talks/CRACOW/Cracow11/Talk/issi2011/aronsPulsarsDissipation/j_plus0.5j_GJ.mp4" TargetMode="External"/><Relationship Id="rId2" Type="http://schemas.openxmlformats.org/officeDocument/2006/relationships/video" Target="file://localhost/Users/arons/Documents/Talks/CRACOW/Cracow11/Talk/issi2011/aronsPulsarsDissipation/j_minus1.5j_GJ.mp4" TargetMode="External"/><Relationship Id="rId3" Type="http://schemas.openxmlformats.org/officeDocument/2006/relationships/slideLayout" Target="../slideLayouts/slideLayout7.xml"/><Relationship Id="rId5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4.png"/><Relationship Id="rId5" Type="http://schemas.openxmlformats.org/officeDocument/2006/relationships/image" Target="../media/image146.png"/><Relationship Id="rId7" Type="http://schemas.openxmlformats.org/officeDocument/2006/relationships/image" Target="../media/image145.png"/><Relationship Id="rId1" Type="http://schemas.openxmlformats.org/officeDocument/2006/relationships/video" Target="file://localhost/Users/arons/Documents/Talks/CRACOW/Cracow11/Talk/issi2011/aronsPulsarsDissipation/j_plus0.5j_GJ.mp4" TargetMode="External"/><Relationship Id="rId2" Type="http://schemas.openxmlformats.org/officeDocument/2006/relationships/video" Target="file://localhost/Users/arons/Documents/Talks/CRACOW/Cracow11/Talk/issi2011/aronsPulsarsDissipation/j_minus1.5j_GJ.mp4" TargetMode="External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8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9.jpeg"/><Relationship Id="rId4" Type="http://schemas.openxmlformats.org/officeDocument/2006/relationships/image" Target="../media/image149.png"/><Relationship Id="rId1" Type="http://schemas.openxmlformats.org/officeDocument/2006/relationships/video" Target="file://localhost/Users/arons/Documents/Talks/CRACOW/Cracow11/Talk/issi2011/aronsPulsarsDissipation/pulsar3d-11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9.png"/><Relationship Id="rId5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5" Type="http://schemas.openxmlformats.org/officeDocument/2006/relationships/oleObject" Target="../embeddings/oleObject9.bin"/><Relationship Id="rId7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6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png"/><Relationship Id="rId4" Type="http://schemas.openxmlformats.org/officeDocument/2006/relationships/image" Target="../media/image27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1.bin"/><Relationship Id="rId5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2.bin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92669"/>
            <a:ext cx="86614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Dissipation and Acceleration in 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Relativistically</a:t>
            </a:r>
            <a:r>
              <a:rPr lang="en-US" sz="3200" dirty="0" smtClean="0">
                <a:solidFill>
                  <a:schemeClr val="bg1"/>
                </a:solidFill>
              </a:rPr>
              <a:t> Magnetized Outflows: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Crab Nebula as Micro-</a:t>
            </a:r>
            <a:r>
              <a:rPr lang="en-US" sz="3200" dirty="0" err="1" smtClean="0">
                <a:solidFill>
                  <a:schemeClr val="bg1"/>
                </a:solidFill>
              </a:rPr>
              <a:t>Blazar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Jonathan Arons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University of California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Berkeley &amp; Santa Cruz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Cen_A_inner_j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134" y="4074564"/>
            <a:ext cx="2535600" cy="1595030"/>
          </a:xfrm>
          <a:prstGeom prst="rect">
            <a:avLst/>
          </a:prstGeom>
        </p:spPr>
      </p:pic>
      <p:pic>
        <p:nvPicPr>
          <p:cNvPr id="8" name="Picture 7" descr="0052_xray_opt_rad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7" y="3768501"/>
            <a:ext cx="2293632" cy="2293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474133" y="491067"/>
            <a:ext cx="11173354" cy="6519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Energy transported to world by MHD wind:  outflow is </a:t>
            </a:r>
            <a:r>
              <a:rPr lang="en-US" u="sng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dense</a:t>
            </a:r>
          </a:p>
          <a:p>
            <a:pPr algn="l"/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Outflow MHD-like 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(            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possible) if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667000" y="845287"/>
            <a:ext cx="1066800" cy="29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34999" y="1024467"/>
            <a:ext cx="7902045" cy="10204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190500" y="2239433"/>
            <a:ext cx="12357101" cy="618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observations (Crab as proxy for all)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-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nebula as calorimeter 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synchrotron cooling time &lt; nebula age = 957 years (O, X,</a:t>
            </a:r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  <a:r>
              <a:rPr lang="en-US" sz="1400" dirty="0" err="1">
                <a:latin typeface="Symbol Proportional BT" charset="2"/>
                <a:ea typeface="Lucida Grande" pitchFamily="-106" charset="0"/>
                <a:cs typeface="Lucida Grande" pitchFamily="-106" charset="0"/>
                <a:sym typeface="Symbol Proportional BT" charset="2"/>
              </a:rPr>
              <a:t>γ</a:t>
            </a:r>
            <a:r>
              <a:rPr lang="en-US" sz="1400" dirty="0" smtClean="0">
                <a:solidFill>
                  <a:schemeClr val="tx1"/>
                </a:solidFill>
                <a:latin typeface="Symbol Proportional BT" charset="2"/>
                <a:ea typeface="Lucida Grande" pitchFamily="-106" charset="0"/>
                <a:cs typeface="Lucida Grande" pitchFamily="-106" charset="0"/>
                <a:sym typeface="Symbol Proportional BT" charset="2"/>
              </a:rPr>
              <a:t>)</a:t>
            </a:r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   </a:t>
            </a:r>
            <a:endParaRPr lang="en-US" sz="1400" dirty="0">
              <a:solidFill>
                <a:schemeClr val="tx1"/>
              </a:solidFill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90500" y="2857501"/>
            <a:ext cx="8660871" cy="51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920233" y="3375900"/>
            <a:ext cx="700522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- 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nebula as pair plasma storage device (inertial confinement): R, IR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331385" y="4030133"/>
            <a:ext cx="7594071" cy="1237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0"/>
            <a:ext cx="759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378B1B"/>
                </a:solidFill>
                <a:ea typeface="Gill Sans" pitchFamily="-106" charset="0"/>
                <a:cs typeface="Gill Sans" pitchFamily="-106" charset="0"/>
              </a:rPr>
              <a:t>Inner Wind: Magnetically Striped, Magnetically Dominated (Force-Free)</a:t>
            </a:r>
            <a:endParaRPr lang="en-US" dirty="0">
              <a:solidFill>
                <a:srgbClr val="378B1B"/>
              </a:solidFill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02492"/>
            <a:ext cx="8466667" cy="2272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8799" y="646331"/>
            <a:ext cx="2360868" cy="217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1586" y="474132"/>
            <a:ext cx="2540656" cy="252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85800" y="6129010"/>
            <a:ext cx="7611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Magnetic Dissipation at/in Current Sheet (“Reconnection”/Tearing Mode -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Sironi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,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Zenitani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): possible accelerator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520267"/>
            <a:ext cx="7960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Equatorial Current Sheet = frozen in transmission line, carries whole (return) current,</a:t>
            </a:r>
          </a:p>
          <a:p>
            <a:r>
              <a:rPr lang="en-US" sz="1400" dirty="0" smtClean="0"/>
              <a:t>  B = 0 in middle of sheet (sheet pinch)</a:t>
            </a:r>
            <a:endParaRPr lang="en-US" sz="1400" dirty="0"/>
          </a:p>
        </p:txBody>
      </p:sp>
      <p:pic>
        <p:nvPicPr>
          <p:cNvPr id="13" name="pulsar3d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85800" y="474132"/>
            <a:ext cx="2218267" cy="221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1015999" y="74109"/>
            <a:ext cx="75850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Ideal MHD wind has low final 4-velocity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280150" y="635000"/>
            <a:ext cx="5856715" cy="3954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342910" y="4826000"/>
            <a:ext cx="8445490" cy="8500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Striped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B decay upstream:          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88073" y="5418667"/>
            <a:ext cx="8413002" cy="1050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Upstream decay model works well as input into detailed simulations of</a:t>
            </a:r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nebular 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surface brightness: </a:t>
            </a:r>
            <a:endParaRPr lang="en-US" sz="1600" dirty="0" smtClean="0">
              <a:solidFill>
                <a:schemeClr val="tx1"/>
              </a:solidFill>
              <a:ea typeface="Gill Sans" pitchFamily="-106" charset="0"/>
              <a:cs typeface="Gill Sans" pitchFamily="-106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Infer </a:t>
            </a:r>
            <a:r>
              <a:rPr lang="en-US" sz="1400" dirty="0" err="1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σ</a:t>
            </a:r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  <a:r>
              <a:rPr lang="en-US" altLang="ja-JP" sz="1400" dirty="0" smtClean="0">
                <a:ea typeface="Gill Sans" pitchFamily="-106" charset="0"/>
                <a:cs typeface="Gill Sans" pitchFamily="-106" charset="0"/>
              </a:rPr>
              <a:t>≪ 1 </a:t>
            </a:r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at TS, R</a:t>
            </a:r>
            <a:r>
              <a:rPr lang="en-US" sz="1400" baseline="-250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TS</a:t>
            </a:r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=3x10</a:t>
            </a:r>
            <a:r>
              <a:rPr lang="en-US" sz="1400" baseline="300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17</a:t>
            </a:r>
            <a:r>
              <a:rPr lang="en-US" sz="14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cm = 0.1 pc, </a:t>
            </a:r>
            <a:r>
              <a:rPr lang="en-US" sz="14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to get jet to torus brightness ratio correct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65260" y="6413331"/>
            <a:ext cx="918008" cy="3060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199" y="297934"/>
            <a:ext cx="714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Stripe Decay:  Upstream of TS?  At/Near TS?</a:t>
            </a:r>
            <a:endParaRPr lang="en-US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77800" y="667266"/>
            <a:ext cx="8652933" cy="1096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If wrinkled current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thickens,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striped field dissipates (B field, cold plasma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in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stripes flows into thickening current sheets), magnetic energy coverts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to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flow kinetic energy,  “heat” (&amp;  radiation, but most of outflow volume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</a:p>
          <a:p>
            <a:pPr algn="l"/>
            <a:r>
              <a:rPr lang="en-US" dirty="0" err="1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radiatively</a:t>
            </a:r>
            <a:r>
              <a:rPr lang="en-US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</a:t>
            </a:r>
            <a:r>
              <a:rPr lang="en-US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inefficient, wind dark - HOW DARK?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2108198"/>
            <a:ext cx="3440546" cy="2523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5112" y="2419361"/>
            <a:ext cx="2217959" cy="3725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rot="10800000" flipH="1">
            <a:off x="5596774" y="3123348"/>
            <a:ext cx="428674" cy="9319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9"/>
          <p:cNvSpPr>
            <a:spLocks/>
          </p:cNvSpPr>
          <p:nvPr/>
        </p:nvSpPr>
        <p:spPr bwMode="auto">
          <a:xfrm>
            <a:off x="1039590" y="4754376"/>
            <a:ext cx="226241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From </a:t>
            </a:r>
            <a:r>
              <a:rPr lang="en-US" sz="1600" dirty="0" err="1" smtClean="0"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Coroniti</a:t>
            </a:r>
            <a:r>
              <a:rPr lang="en-US" sz="1600" dirty="0" smtClean="0"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 1990</a:t>
            </a:r>
            <a:endParaRPr lang="en-US" sz="1600" dirty="0">
              <a:latin typeface="Arial" pitchFamily="-106" charset="0"/>
              <a:ea typeface="Arial" pitchFamily="-106" charset="0"/>
              <a:cs typeface="Arial" pitchFamily="-106" charset="0"/>
              <a:sym typeface="Arial" pitchFamily="-106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rot="10800000">
            <a:off x="6347614" y="3808755"/>
            <a:ext cx="1407194" cy="11183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1"/>
          <p:cNvSpPr>
            <a:spLocks/>
          </p:cNvSpPr>
          <p:nvPr/>
        </p:nvSpPr>
        <p:spPr bwMode="auto">
          <a:xfrm>
            <a:off x="4275176" y="3606181"/>
            <a:ext cx="2072437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Underluminous</a:t>
            </a:r>
            <a:endParaRPr lang="en-US" sz="1600" dirty="0">
              <a:solidFill>
                <a:schemeClr val="tx1"/>
              </a:solidFill>
              <a:ea typeface="Gill Sans" pitchFamily="-106" charset="0"/>
              <a:cs typeface="Gill Sans" pitchFamily="-106" charset="0"/>
            </a:endParaRPr>
          </a:p>
          <a:p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cavity (wind?)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rot="10800000">
            <a:off x="6373014" y="3835400"/>
            <a:ext cx="1136937" cy="150271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0199" y="5130800"/>
            <a:ext cx="5418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Sheet separation = R</a:t>
            </a:r>
            <a:r>
              <a:rPr lang="en-US" sz="1400" baseline="-6000" dirty="0" smtClean="0">
                <a:ea typeface="Gill Sans" pitchFamily="-106" charset="0"/>
                <a:cs typeface="Gill Sans" pitchFamily="-106" charset="0"/>
              </a:rPr>
              <a:t>L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=cP/2</a:t>
            </a:r>
            <a:r>
              <a:rPr lang="en-US" sz="1400" dirty="0" smtClean="0">
                <a:latin typeface="Symbol Proportional BT" charset="2"/>
                <a:ea typeface="Lucida Grande" pitchFamily="-106" charset="0"/>
                <a:cs typeface="Lucida Grande" pitchFamily="-106" charset="0"/>
                <a:sym typeface="Symbol Proportional BT" charset="2"/>
              </a:rPr>
              <a:t>P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=1576(P/33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msec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) km,</a:t>
            </a:r>
            <a:endParaRPr lang="en-US" sz="1400" baseline="-6000" dirty="0" smtClean="0">
              <a:ea typeface="Gill Sans" pitchFamily="-106" charset="0"/>
              <a:cs typeface="Gill Sans" pitchFamily="-106" charset="0"/>
            </a:endParaRP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wavelength = </a:t>
            </a:r>
            <a:r>
              <a:rPr lang="en-US" sz="1400" dirty="0" smtClean="0">
                <a:latin typeface="Symbol Proportional BT" charset="2"/>
                <a:ea typeface="Lucida Grande" pitchFamily="-106" charset="0"/>
                <a:cs typeface="Lucida Grande" pitchFamily="-106" charset="0"/>
                <a:sym typeface="Symbol Proportional BT" charset="2"/>
              </a:rPr>
              <a:t>2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R</a:t>
            </a:r>
            <a:r>
              <a:rPr lang="en-US" sz="1400" baseline="-6000" dirty="0" smtClean="0">
                <a:ea typeface="Gill Sans" pitchFamily="-106" charset="0"/>
                <a:cs typeface="Gill Sans" pitchFamily="-106" charset="0"/>
              </a:rPr>
              <a:t>L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. TS lies at many R</a:t>
            </a:r>
            <a:r>
              <a:rPr lang="en-US" sz="1400" baseline="-6000" dirty="0" smtClean="0">
                <a:ea typeface="Gill Sans" pitchFamily="-106" charset="0"/>
                <a:cs typeface="Gill Sans" pitchFamily="-106" charset="0"/>
              </a:rPr>
              <a:t>L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(10</a:t>
            </a:r>
            <a:r>
              <a:rPr lang="en-US" sz="1400" baseline="32000" dirty="0" smtClean="0">
                <a:ea typeface="Gill Sans" pitchFamily="-106" charset="0"/>
                <a:cs typeface="Gill Sans" pitchFamily="-106" charset="0"/>
              </a:rPr>
              <a:t>9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R</a:t>
            </a:r>
            <a:r>
              <a:rPr lang="en-US" sz="1400" baseline="-6000" dirty="0" smtClean="0">
                <a:ea typeface="Gill Sans" pitchFamily="-106" charset="0"/>
                <a:cs typeface="Gill Sans" pitchFamily="-106" charset="0"/>
              </a:rPr>
              <a:t>L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for Crab) - 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frozen in wave has very short wavelength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198" y="5869464"/>
            <a:ext cx="6604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Decay upstream occurs if wind “ultra-dense”,                           : 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(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Γ</a:t>
            </a:r>
            <a:r>
              <a:rPr lang="en-US" sz="1400" baseline="-25000" dirty="0" err="1" smtClean="0">
                <a:ea typeface="Gill Sans" pitchFamily="-106" charset="0"/>
                <a:cs typeface="Gill Sans" pitchFamily="-106" charset="0"/>
              </a:rPr>
              <a:t>wind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&lt;10</a:t>
            </a:r>
            <a:r>
              <a:rPr lang="en-US" sz="1400" baseline="30000" dirty="0" smtClean="0">
                <a:ea typeface="Gill Sans" pitchFamily="-106" charset="0"/>
                <a:cs typeface="Gill Sans" pitchFamily="-106" charset="0"/>
              </a:rPr>
              <a:t>4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) -  true if average flow for radio is in the striped sector and   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η</a:t>
            </a:r>
            <a:r>
              <a:rPr lang="en-US" sz="1400" baseline="-25000" dirty="0" err="1" smtClean="0">
                <a:ea typeface="Gill Sans" pitchFamily="-106" charset="0"/>
                <a:cs typeface="Gill Sans" pitchFamily="-106" charset="0"/>
              </a:rPr>
              <a:t>eff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~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Bohm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- </a:t>
            </a:r>
            <a:r>
              <a:rPr lang="en-US" sz="1400" dirty="0" smtClean="0"/>
              <a:t>Decay radius in Crab ~ 0.8-0.9R</a:t>
            </a:r>
            <a:r>
              <a:rPr lang="en-US" sz="1400" baseline="-25000" dirty="0" smtClean="0"/>
              <a:t>shock</a:t>
            </a:r>
            <a:r>
              <a:rPr lang="en-US" sz="1400" dirty="0" smtClean="0"/>
              <a:t> (JA08)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84245" y="2990627"/>
            <a:ext cx="1212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Foreground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graphicFrame>
        <p:nvGraphicFramePr>
          <p:cNvPr id="146434" name="Object 2"/>
          <p:cNvGraphicFramePr>
            <a:graphicFrameLocks noChangeAspect="1"/>
          </p:cNvGraphicFramePr>
          <p:nvPr/>
        </p:nvGraphicFramePr>
        <p:xfrm>
          <a:off x="4428436" y="5869464"/>
          <a:ext cx="2336676" cy="332140"/>
        </p:xfrm>
        <a:graphic>
          <a:graphicData uri="http://schemas.openxmlformats.org/presentationml/2006/ole">
            <p:oleObj spid="_x0000_s146434" name="Equation" r:id="rId5" imgW="2146300" imgH="3048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239000" y="6392684"/>
            <a:ext cx="1560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Beaver et al 1979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8390466" cy="704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Standard Accelerator Model</a:t>
            </a:r>
          </a:p>
          <a:p>
            <a:pPr algn="ctr"/>
            <a:endParaRPr lang="en-US" dirty="0" smtClean="0">
              <a:ea typeface="Gill Sans" pitchFamily="-106" charset="0"/>
              <a:cs typeface="Gill Sans" pitchFamily="-106" charset="0"/>
            </a:endParaRP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“Shock Acceleration”: </a:t>
            </a:r>
          </a:p>
          <a:p>
            <a:pPr algn="ctr"/>
            <a:endParaRPr lang="en-US" dirty="0" smtClean="0">
              <a:ea typeface="Gill Sans" pitchFamily="-106" charset="0"/>
              <a:cs typeface="Gill Sans" pitchFamily="-106" charset="0"/>
            </a:endParaRP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 Shock =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collisionless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magnetosonic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shock in pairs;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 unstructured upstream flow, B perpendicular to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v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.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Model problematic, such shocks make relativistic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Maxwellians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(PIC: Langdon, JA &amp; Max ’88 to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Sironi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&amp;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Spitkovsky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09):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perpendicular shocks with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Larmor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radii &lt; 20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x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skin depth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thermalize</a:t>
            </a:r>
            <a:endParaRPr lang="en-US" dirty="0" smtClean="0">
              <a:ea typeface="Gill Sans" pitchFamily="-106" charset="0"/>
              <a:cs typeface="Gill Sans" pitchFamily="-106" charset="0"/>
            </a:endParaRP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through cyclotron interactions (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σ</a:t>
            </a:r>
            <a:r>
              <a:rPr lang="en-US" baseline="-25000" dirty="0" err="1" smtClean="0">
                <a:ea typeface="Gill Sans" pitchFamily="-106" charset="0"/>
                <a:cs typeface="Gill Sans" pitchFamily="-106" charset="0"/>
              </a:rPr>
              <a:t>upstream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&gt; 0.003)</a:t>
            </a:r>
          </a:p>
          <a:p>
            <a:pPr algn="ctr"/>
            <a:endParaRPr lang="en-US" dirty="0" smtClean="0">
              <a:ea typeface="Gill Sans" pitchFamily="-106" charset="0"/>
              <a:cs typeface="Gill Sans" pitchFamily="-106" charset="0"/>
            </a:endParaRP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Transverse B suppresses diffusive Fermi acceleration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(particles can’t bounce between up &amp; downstream)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cross field diffusion inadequate: 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self-consistent turbulence (including field line wandering) too weak; too slow  </a:t>
            </a:r>
          </a:p>
          <a:p>
            <a:pPr algn="ctr"/>
            <a:endParaRPr lang="en-US" sz="2000" dirty="0" smtClean="0">
              <a:ea typeface="Gill Sans" pitchFamily="-106" charset="0"/>
              <a:cs typeface="Gill Sans" pitchFamily="-106" charset="0"/>
            </a:endParaRPr>
          </a:p>
          <a:p>
            <a:pPr algn="ctr"/>
            <a:r>
              <a:rPr lang="en-US" sz="2000" dirty="0" smtClean="0">
                <a:ea typeface="Gill Sans" pitchFamily="-106" charset="0"/>
                <a:cs typeface="Gill Sans" pitchFamily="-106" charset="0"/>
              </a:rPr>
              <a:t>Modify (complicate) the flow model/physics: flow more structured – “Termination Shock” = Working Surface</a:t>
            </a:r>
          </a:p>
          <a:p>
            <a:endParaRPr lang="en-US" sz="1600" dirty="0" smtClean="0">
              <a:ea typeface="Gill Sans" pitchFamily="-106" charset="0"/>
              <a:cs typeface="Gill Sans" pitchFamily="-106" charset="0"/>
            </a:endParaRPr>
          </a:p>
          <a:p>
            <a:pPr marL="457200" indent="-457200">
              <a:buAutoNum type="alphaLcParenR"/>
            </a:pP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Linear Accelerator (Magnetic Sandwich Current Sheet)</a:t>
            </a:r>
          </a:p>
          <a:p>
            <a:pPr marL="457200" indent="-457200">
              <a:buAutoNum type="alphaLcParenR"/>
            </a:pP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Linear Accelerator (Striped Wind Current Sheets)</a:t>
            </a:r>
          </a:p>
          <a:p>
            <a:pPr marL="457200" indent="-457200">
              <a:buAutoNum type="alphaLcParenR"/>
            </a:pP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[Other Ideas (Magnetic Pumping in Downstream Turbulence</a:t>
            </a:r>
            <a:r>
              <a:rPr lang="en-US" sz="2000" dirty="0" smtClean="0">
                <a:ea typeface="Gill Sans" pitchFamily="-106" charset="0"/>
                <a:cs typeface="Gill Sans" pitchFamily="-106" charset="0"/>
              </a:rPr>
              <a:t>, </a:t>
            </a: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cyclotron resonant acceleration by large </a:t>
            </a:r>
            <a:r>
              <a:rPr lang="en-US" sz="1600" dirty="0" err="1" smtClean="0">
                <a:ea typeface="Gill Sans" pitchFamily="-106" charset="0"/>
                <a:cs typeface="Gill Sans" pitchFamily="-106" charset="0"/>
              </a:rPr>
              <a:t>r</a:t>
            </a:r>
            <a:r>
              <a:rPr lang="en-US" sz="1600" baseline="-25000" dirty="0" err="1" smtClean="0">
                <a:ea typeface="Gill Sans" pitchFamily="-106" charset="0"/>
                <a:cs typeface="Gill Sans" pitchFamily="-106" charset="0"/>
              </a:rPr>
              <a:t>Larmor</a:t>
            </a: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 component of wind –historically ions, could be runaway beam from current sheet,…</a:t>
            </a:r>
            <a:r>
              <a:rPr lang="en-US" sz="2000" dirty="0" smtClean="0">
                <a:ea typeface="Gill Sans" pitchFamily="-106" charset="0"/>
                <a:cs typeface="Gill Sans" pitchFamily="-106" charset="0"/>
              </a:rPr>
              <a:t>)]</a:t>
            </a:r>
            <a:endParaRPr lang="en-US" sz="2000" dirty="0">
              <a:ea typeface="Gill Sans" pitchFamily="-106" charset="0"/>
              <a:cs typeface="Gill Sans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990600" y="0"/>
            <a:ext cx="7323667" cy="5108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400050" indent="-400050" algn="ctr">
              <a:buAutoNum type="romanUcParenR"/>
            </a:pPr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Magnetic Sandwich (stripes decay): 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B very weak in </a:t>
            </a:r>
            <a:r>
              <a:rPr lang="en-US" sz="1600" dirty="0" err="1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midplane</a:t>
            </a:r>
            <a:endParaRPr lang="en-US" sz="1600" dirty="0" smtClean="0">
              <a:solidFill>
                <a:schemeClr val="tx1"/>
              </a:solidFill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600200" y="1219200"/>
            <a:ext cx="1248833" cy="3330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2057400"/>
            <a:ext cx="8304742" cy="2942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203200" y="5562600"/>
            <a:ext cx="7908924" cy="9630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B=0 and quasi-parallel (</a:t>
            </a:r>
            <a:r>
              <a:rPr lang="en-US" sz="1600" dirty="0" err="1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Θ</a:t>
            </a:r>
            <a:r>
              <a:rPr lang="en-US" sz="1600" baseline="-25000" dirty="0" err="1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Bn</a:t>
            </a:r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&lt; 1/Γ</a:t>
            </a:r>
            <a:r>
              <a:rPr lang="en-US" sz="1600" baseline="-250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)</a:t>
            </a:r>
          </a:p>
          <a:p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Strong 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turbulence localized to shock, particles escape easily; </a:t>
            </a:r>
          </a:p>
          <a:p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more scattering up &amp; downstream: turbulence created by streaming</a:t>
            </a:r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? Can</a:t>
            </a:r>
          </a:p>
          <a:p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 h</a:t>
            </a:r>
            <a:r>
              <a:rPr lang="en-US" sz="1600" dirty="0" smtClean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ave DSA-like spectra in central sandwich filling – energy flow too small</a:t>
            </a:r>
          </a:p>
          <a:p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Spectra always </a:t>
            </a:r>
            <a:r>
              <a:rPr lang="en-US" sz="1600" dirty="0" err="1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Maxwellian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+ </a:t>
            </a:r>
            <a:r>
              <a:rPr lang="en-US" sz="1600" dirty="0" err="1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suprathermal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 tail. No sign of </a:t>
            </a:r>
            <a:r>
              <a:rPr lang="en-US" sz="1600" dirty="0" err="1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Maxwellian</a:t>
            </a:r>
            <a:r>
              <a: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. Masked by something else?</a:t>
            </a:r>
            <a:endParaRPr lang="en-US" sz="1600" dirty="0" smtClean="0">
              <a:solidFill>
                <a:schemeClr val="tx1"/>
              </a:solidFill>
              <a:ea typeface="Gill Sans" pitchFamily="-106" charset="0"/>
              <a:cs typeface="Gill Sans" pitchFamily="-106" charset="0"/>
            </a:endParaRPr>
          </a:p>
          <a:p>
            <a:endParaRPr lang="en-US" sz="1600" dirty="0">
              <a:solidFill>
                <a:schemeClr val="tx1"/>
              </a:solidFill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023" y="1219200"/>
            <a:ext cx="7531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If               , magnetized shock looks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unmagnetized</a:t>
            </a:r>
            <a:endParaRPr lang="en-US" dirty="0" smtClean="0">
              <a:ea typeface="Gill Sans" pitchFamily="-106" charset="0"/>
              <a:cs typeface="Gill Sans" pitchFamily="-106" charset="0"/>
            </a:endParaRPr>
          </a:p>
          <a:p>
            <a:pPr algn="ctr"/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Weibel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turbulence scatters between up- and down-stream,</a:t>
            </a:r>
          </a:p>
          <a:p>
            <a:pPr algn="ctr"/>
            <a:r>
              <a:rPr lang="en-US" dirty="0" smtClean="0">
                <a:ea typeface="Gill Sans" pitchFamily="-106" charset="0"/>
                <a:cs typeface="Gill Sans" pitchFamily="-106" charset="0"/>
              </a:rPr>
              <a:t>Diffusive Fermi in pairs exists (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Spitkovsky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08)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81000"/>
            <a:ext cx="29718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Upstream stripe decay relaxes</a:t>
            </a:r>
          </a:p>
          <a:p>
            <a:r>
              <a:rPr lang="en-US" sz="1100" dirty="0" smtClean="0"/>
              <a:t> structure to magnetic sandwich,</a:t>
            </a:r>
          </a:p>
          <a:p>
            <a:r>
              <a:rPr lang="en-US" sz="1100" dirty="0" smtClean="0"/>
              <a:t> thick equatorial current sheet, </a:t>
            </a:r>
          </a:p>
          <a:p>
            <a:r>
              <a:rPr lang="en-US" sz="1100" dirty="0" smtClean="0"/>
              <a:t> B</a:t>
            </a:r>
            <a:r>
              <a:rPr lang="en-US" sz="1100" baseline="-25000" dirty="0" smtClean="0"/>
              <a:t>φ</a:t>
            </a:r>
            <a:r>
              <a:rPr lang="en-US" sz="1100" dirty="0" smtClean="0"/>
              <a:t> oppositely directed in upper/</a:t>
            </a:r>
          </a:p>
          <a:p>
            <a:r>
              <a:rPr lang="en-US" sz="1100" dirty="0" smtClean="0"/>
              <a:t>  lower hemispheres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300526"/>
            <a:ext cx="3023618" cy="1111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019" y="0"/>
            <a:ext cx="878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arenR" startAt="2"/>
            </a:pP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Sandwich Reconnection (continued): </a:t>
            </a:r>
          </a:p>
          <a:p>
            <a:pPr marL="400050" indent="-400050" algn="ctr"/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B reverses across </a:t>
            </a:r>
            <a:r>
              <a:rPr lang="en-US" sz="1600" dirty="0" err="1" smtClean="0">
                <a:ea typeface="Gill Sans" pitchFamily="-106" charset="0"/>
                <a:cs typeface="Gill Sans" pitchFamily="-106" charset="0"/>
              </a:rPr>
              <a:t>midplane</a:t>
            </a:r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, current sheet tears</a:t>
            </a:r>
          </a:p>
          <a:p>
            <a:pPr algn="ctr"/>
            <a:r>
              <a:rPr lang="en-US" sz="1600" dirty="0" smtClean="0">
                <a:ea typeface="Gill Sans" pitchFamily="-106" charset="0"/>
                <a:cs typeface="Gill Sans" pitchFamily="-106" charset="0"/>
              </a:rPr>
              <a:t>High Mass loss, </a:t>
            </a:r>
            <a:endParaRPr lang="en-US" sz="1600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3" name="Picture 2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5469465" y="658834"/>
            <a:ext cx="1278467" cy="433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874783"/>
            <a:ext cx="2218267" cy="815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698988" y="751672"/>
            <a:ext cx="575733" cy="246221"/>
            <a:chOff x="3632200" y="2127899"/>
            <a:chExt cx="575733" cy="246221"/>
          </a:xfrm>
        </p:grpSpPr>
        <p:sp>
          <p:nvSpPr>
            <p:cNvPr id="5" name="Line 25"/>
            <p:cNvSpPr>
              <a:spLocks noChangeShapeType="1"/>
            </p:cNvSpPr>
            <p:nvPr/>
          </p:nvSpPr>
          <p:spPr bwMode="auto">
            <a:xfrm rot="10800000" flipH="1">
              <a:off x="3632200" y="2251010"/>
              <a:ext cx="179530" cy="6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26"/>
            <p:cNvSpPr>
              <a:spLocks noChangeShapeType="1"/>
            </p:cNvSpPr>
            <p:nvPr/>
          </p:nvSpPr>
          <p:spPr bwMode="auto">
            <a:xfrm flipH="1">
              <a:off x="4003641" y="2257490"/>
              <a:ext cx="2042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27"/>
            <p:cNvSpPr>
              <a:spLocks/>
            </p:cNvSpPr>
            <p:nvPr/>
          </p:nvSpPr>
          <p:spPr bwMode="auto">
            <a:xfrm>
              <a:off x="3838814" y="2127899"/>
              <a:ext cx="164827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Gill Sans" pitchFamily="-106" charset="0"/>
                  <a:cs typeface="Gill Sans" pitchFamily="-106" charset="0"/>
                </a:rPr>
                <a:t>L</a:t>
              </a:r>
              <a:endParaRPr lang="en-US" sz="1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321419" y="109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PIC in pairs shows fast reconnection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(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Zenitani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, etc.)-anomalous viscosity 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in diffusion region around X lines  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allows radial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E</a:t>
            </a:r>
            <a:r>
              <a:rPr lang="en-US" baseline="-25000" dirty="0" err="1" smtClean="0">
                <a:ea typeface="Gill Sans" pitchFamily="-106" charset="0"/>
                <a:cs typeface="Gill Sans" pitchFamily="-106" charset="0"/>
              </a:rPr>
              <a:t>rec</a:t>
            </a:r>
            <a:endParaRPr lang="en-US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4419600" y="2486879"/>
            <a:ext cx="2675467" cy="4075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811" y="2934712"/>
            <a:ext cx="4436533" cy="2220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Oval 9"/>
          <p:cNvSpPr>
            <a:spLocks/>
          </p:cNvSpPr>
          <p:nvPr/>
        </p:nvSpPr>
        <p:spPr bwMode="auto">
          <a:xfrm>
            <a:off x="3327400" y="3579673"/>
            <a:ext cx="602492" cy="598892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3026154" y="3874512"/>
            <a:ext cx="556849" cy="1409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091777"/>
            <a:ext cx="4203700" cy="21924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" name="Oval 15"/>
          <p:cNvSpPr>
            <a:spLocks/>
          </p:cNvSpPr>
          <p:nvPr/>
        </p:nvSpPr>
        <p:spPr bwMode="auto">
          <a:xfrm>
            <a:off x="5452533" y="3852032"/>
            <a:ext cx="631991" cy="606418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5816407" y="4178565"/>
            <a:ext cx="105332" cy="110564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rot="10800000">
            <a:off x="5806830" y="2894401"/>
            <a:ext cx="9577" cy="105015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70324" y="3852032"/>
            <a:ext cx="34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11603" y="3689846"/>
            <a:ext cx="34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5116327"/>
            <a:ext cx="2963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Length scale: skin depth 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~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Larmor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radii (figs from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Hesse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&amp;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Zenitani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07) 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33" name="Rectangle 12"/>
          <p:cNvSpPr>
            <a:spLocks/>
          </p:cNvSpPr>
          <p:nvPr/>
        </p:nvSpPr>
        <p:spPr bwMode="auto">
          <a:xfrm>
            <a:off x="2858558" y="5007213"/>
            <a:ext cx="20955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ea typeface="Gill Sans" pitchFamily="-106" charset="0"/>
                <a:cs typeface="Gill Sans" pitchFamily="-106" charset="0"/>
              </a:rPr>
              <a:t>J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29892" y="5284212"/>
            <a:ext cx="488967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a typeface="Gill Sans" pitchFamily="-106" charset="0"/>
                <a:cs typeface="Gill Sans" pitchFamily="-106" charset="0"/>
              </a:rPr>
              <a:t>J, </a:t>
            </a:r>
            <a:r>
              <a:rPr lang="en-US" sz="2000" dirty="0" err="1" smtClean="0">
                <a:ea typeface="Gill Sans" pitchFamily="-106" charset="0"/>
                <a:cs typeface="Gill Sans" pitchFamily="-106" charset="0"/>
              </a:rPr>
              <a:t>E</a:t>
            </a:r>
            <a:r>
              <a:rPr lang="en-US" sz="2000" baseline="-6000" dirty="0" err="1" smtClean="0">
                <a:ea typeface="Gill Sans" pitchFamily="-106" charset="0"/>
                <a:cs typeface="Gill Sans" pitchFamily="-106" charset="0"/>
              </a:rPr>
              <a:t>rec</a:t>
            </a:r>
            <a:r>
              <a:rPr lang="en-US" sz="2000" baseline="-6000" dirty="0" smtClean="0">
                <a:ea typeface="Gill Sans" pitchFamily="-106" charset="0"/>
                <a:cs typeface="Gill Sans" pitchFamily="-106" charset="0"/>
              </a:rPr>
              <a:t> </a:t>
            </a:r>
            <a:r>
              <a:rPr lang="en-US" sz="2000" dirty="0" smtClean="0">
                <a:ea typeface="Gill Sans" pitchFamily="-106" charset="0"/>
                <a:cs typeface="Gill Sans" pitchFamily="-106" charset="0"/>
              </a:rPr>
              <a:t>=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(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v</a:t>
            </a:r>
            <a:r>
              <a:rPr lang="en-US" baseline="-6000" dirty="0" err="1" smtClean="0">
                <a:ea typeface="Gill Sans" pitchFamily="-106" charset="0"/>
                <a:cs typeface="Gill Sans" pitchFamily="-106" charset="0"/>
              </a:rPr>
              <a:t>recon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/c)B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: </a:t>
            </a:r>
            <a:r>
              <a:rPr lang="en-US" u="sng" dirty="0" smtClean="0">
                <a:ea typeface="Gill Sans" pitchFamily="-106" charset="0"/>
                <a:cs typeface="Gill Sans" pitchFamily="-106" charset="0"/>
              </a:rPr>
              <a:t>radial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E, J filaments</a:t>
            </a:r>
          </a:p>
          <a:p>
            <a:r>
              <a:rPr lang="en-US" sz="2000" baseline="-6000" dirty="0" smtClean="0">
                <a:ea typeface="Gill Sans" pitchFamily="-106" charset="0"/>
                <a:cs typeface="Gill Sans" pitchFamily="-106" charset="0"/>
              </a:rPr>
              <a:t>  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linear accelerator around X line – radial islands</a:t>
            </a:r>
            <a:endParaRPr lang="en-US" sz="2000" baseline="-60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" y="5978102"/>
            <a:ext cx="8788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Acceleration:  E&gt;B near X lines; Particles that stay in current filaments for distance L ~ R</a:t>
            </a:r>
            <a:r>
              <a:rPr lang="en-US" sz="1400" baseline="-25000" dirty="0" smtClean="0">
                <a:ea typeface="Gill Sans" pitchFamily="-106" charset="0"/>
                <a:cs typeface="Gill Sans" pitchFamily="-106" charset="0"/>
              </a:rPr>
              <a:t>TS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gain energy up to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PeV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“easily”; Full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spindown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current in filaments ⇒ flare power available; efficiency depends on leakage into islands 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11" y="874783"/>
            <a:ext cx="2085589" cy="84033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81000" y="2057400"/>
            <a:ext cx="3479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 possible reversed field decays,</a:t>
            </a:r>
          </a:p>
          <a:p>
            <a:r>
              <a:rPr lang="en-US" sz="1400" dirty="0" smtClean="0"/>
              <a:t>Leaves non-zero 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φ</a:t>
            </a:r>
            <a:r>
              <a:rPr lang="en-US" sz="1400" dirty="0" err="1" smtClean="0"/>
              <a:t>(z</a:t>
            </a:r>
            <a:r>
              <a:rPr lang="en-US" sz="1400" dirty="0" smtClean="0"/>
              <a:t>) with B</a:t>
            </a:r>
            <a:r>
              <a:rPr lang="en-US" sz="1400" baseline="-25000" dirty="0" smtClean="0"/>
              <a:t>φ</a:t>
            </a:r>
            <a:r>
              <a:rPr lang="en-US" sz="1400" dirty="0" smtClean="0"/>
              <a:t>(0)=0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99" y="558800"/>
            <a:ext cx="8424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III. Reconnection in Surviving Stripes’ Current Sheets (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Lyubarsky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,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Sironi):Low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Mass Loss (e.g.             ) </a:t>
            </a:r>
            <a:endParaRPr lang="en-US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3733800" y="914400"/>
            <a:ext cx="1100667" cy="4155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572000" y="1329991"/>
            <a:ext cx="2949575" cy="7321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599" y="1752600"/>
            <a:ext cx="3505200" cy="27126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3200400"/>
            <a:ext cx="58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ea typeface="Gill Sans" pitchFamily="-106" charset="0"/>
                <a:cs typeface="Gill Sans" pitchFamily="-106" charset="0"/>
              </a:rPr>
              <a:t>E</a:t>
            </a:r>
            <a:r>
              <a:rPr lang="en-US" sz="1200" baseline="-6000" dirty="0" err="1" smtClean="0">
                <a:ea typeface="Gill Sans" pitchFamily="-106" charset="0"/>
                <a:cs typeface="Gill Sans" pitchFamily="-106" charset="0"/>
              </a:rPr>
              <a:t>rec</a:t>
            </a:r>
            <a:endParaRPr lang="en-US" sz="1200" baseline="-60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514600"/>
            <a:ext cx="58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ea typeface="Gill Sans" pitchFamily="-106" charset="0"/>
                <a:cs typeface="Gill Sans" pitchFamily="-106" charset="0"/>
              </a:rPr>
              <a:t>E</a:t>
            </a:r>
            <a:r>
              <a:rPr lang="en-US" sz="1200" baseline="-6000" dirty="0" err="1" smtClean="0">
                <a:ea typeface="Gill Sans" pitchFamily="-106" charset="0"/>
                <a:cs typeface="Gill Sans" pitchFamily="-106" charset="0"/>
              </a:rPr>
              <a:t>rec</a:t>
            </a:r>
            <a:endParaRPr lang="en-US" sz="1200" baseline="-60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2062105"/>
            <a:ext cx="5562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L = circumferential distance, not radial.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If L ~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r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, maximum energy same as sandwich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But small scattering sends particles into 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  neighboring sheet with oppositely 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  directed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E</a:t>
            </a:r>
            <a:r>
              <a:rPr lang="en-US" baseline="-6000" dirty="0" err="1" smtClean="0">
                <a:ea typeface="Gill Sans" pitchFamily="-106" charset="0"/>
                <a:cs typeface="Gill Sans" pitchFamily="-106" charset="0"/>
              </a:rPr>
              <a:t>rec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.  Then L might be as small as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  R</a:t>
            </a:r>
            <a:r>
              <a:rPr lang="en-US" baseline="-6000" dirty="0" smtClean="0">
                <a:ea typeface="Gill Sans" pitchFamily="-106" charset="0"/>
                <a:cs typeface="Gill Sans" pitchFamily="-106" charset="0"/>
              </a:rPr>
              <a:t>L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~ 10</a:t>
            </a:r>
            <a:r>
              <a:rPr lang="en-US" baseline="32000" dirty="0" smtClean="0">
                <a:ea typeface="Gill Sans" pitchFamily="-106" charset="0"/>
                <a:cs typeface="Gill Sans" pitchFamily="-106" charset="0"/>
              </a:rPr>
              <a:t>-9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R</a:t>
            </a:r>
            <a:r>
              <a:rPr lang="en-US" baseline="-6000" dirty="0" smtClean="0">
                <a:ea typeface="Gill Sans" pitchFamily="-106" charset="0"/>
                <a:cs typeface="Gill Sans" pitchFamily="-106" charset="0"/>
              </a:rPr>
              <a:t>TS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, not useful for VHE emitting 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  particles.  Simulations only way.</a:t>
            </a:r>
          </a:p>
          <a:p>
            <a:endParaRPr lang="en-US" dirty="0" smtClean="0">
              <a:ea typeface="Gill Sans" pitchFamily="-106" charset="0"/>
              <a:cs typeface="Gill Sans" pitchFamily="-106" charset="0"/>
            </a:endParaRP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Simulations in pair plasma show reconnection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creates magnetic islands, transverse size ~R</a:t>
            </a:r>
            <a:r>
              <a:rPr lang="en-US" baseline="-25000" dirty="0" smtClean="0">
                <a:ea typeface="Gill Sans" pitchFamily="-106" charset="0"/>
                <a:cs typeface="Gill Sans" pitchFamily="-106" charset="0"/>
              </a:rPr>
              <a:t>L</a:t>
            </a:r>
          </a:p>
          <a:p>
            <a:endParaRPr lang="en-US" baseline="-25000" dirty="0" smtClean="0">
              <a:ea typeface="Gill Sans" pitchFamily="-106" charset="0"/>
              <a:cs typeface="Gill Sans" pitchFamily="-106" charset="0"/>
            </a:endParaRP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Acceleration continues until particles drift into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islands,  results in R</a:t>
            </a:r>
            <a:r>
              <a:rPr lang="en-US" baseline="-25000" dirty="0" smtClean="0">
                <a:ea typeface="Gill Sans" pitchFamily="-106" charset="0"/>
                <a:cs typeface="Gill Sans" pitchFamily="-106" charset="0"/>
              </a:rPr>
              <a:t>L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&lt;L&lt;&lt;R</a:t>
            </a:r>
            <a:r>
              <a:rPr lang="en-US" baseline="-25000" dirty="0" smtClean="0">
                <a:ea typeface="Gill Sans" pitchFamily="-106" charset="0"/>
                <a:cs typeface="Gill Sans" pitchFamily="-106" charset="0"/>
              </a:rPr>
              <a:t>TS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, </a:t>
            </a:r>
          </a:p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 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E</a:t>
            </a:r>
            <a:r>
              <a:rPr lang="en-US" baseline="-25000" dirty="0" err="1" smtClean="0">
                <a:ea typeface="Gill Sans" pitchFamily="-106" charset="0"/>
                <a:cs typeface="Gill Sans" pitchFamily="-106" charset="0"/>
              </a:rPr>
              <a:t>max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&lt;&lt;0.1eΦ</a:t>
            </a:r>
            <a:endParaRPr lang="en-US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75" y="4159469"/>
            <a:ext cx="2457449" cy="990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2233103"/>
            <a:ext cx="7848600" cy="4355869"/>
          </a:xfrm>
          <a:prstGeom prst="rect">
            <a:avLst/>
          </a:prstGeom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3505200" cy="20045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1242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Particle Spectra (both geometries): flat, E</a:t>
            </a:r>
            <a:r>
              <a:rPr lang="en-US" baseline="32000" dirty="0" smtClean="0">
                <a:ea typeface="Gill Sans" pitchFamily="-106" charset="0"/>
                <a:cs typeface="Gill Sans" pitchFamily="-106" charset="0"/>
              </a:rPr>
              <a:t>-1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; much larger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sims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needed</a:t>
            </a:r>
            <a:endParaRPr lang="en-US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032774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Zenitani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&amp; Hoshino useful for acceleration of flat spectrum radio emitting pairs? </a:t>
            </a:r>
            <a:r>
              <a:rPr lang="en-US" dirty="0" err="1" smtClean="0">
                <a:ea typeface="Gill Sans" pitchFamily="-106" charset="0"/>
                <a:cs typeface="Gill Sans" pitchFamily="-106" charset="0"/>
              </a:rPr>
              <a:t>Sironi</a:t>
            </a:r>
            <a:r>
              <a:rPr lang="en-US" dirty="0" smtClean="0">
                <a:ea typeface="Gill Sans" pitchFamily="-106" charset="0"/>
                <a:cs typeface="Gill Sans" pitchFamily="-106" charset="0"/>
              </a:rPr>
              <a:t> - similar</a:t>
            </a:r>
            <a:endParaRPr lang="en-US" dirty="0">
              <a:ea typeface="Gill Sans" pitchFamily="-106" charset="0"/>
              <a:cs typeface="Gill Sans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7118" y="414600"/>
            <a:ext cx="784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Equatorial magnetic sandwich reconnection? (JA’s favorite?)</a:t>
            </a:r>
          </a:p>
          <a:p>
            <a:endParaRPr lang="en-US" dirty="0" smtClean="0"/>
          </a:p>
          <a:p>
            <a:r>
              <a:rPr lang="en-US" dirty="0" smtClean="0"/>
              <a:t>Separate </a:t>
            </a:r>
            <a:r>
              <a:rPr lang="en-US" dirty="0" err="1" smtClean="0"/>
              <a:t>toroidal</a:t>
            </a:r>
            <a:r>
              <a:rPr lang="en-US" dirty="0" smtClean="0"/>
              <a:t> </a:t>
            </a:r>
            <a:r>
              <a:rPr lang="en-US" dirty="0" err="1" smtClean="0"/>
              <a:t>seqments</a:t>
            </a:r>
            <a:r>
              <a:rPr lang="en-US" dirty="0" smtClean="0"/>
              <a:t> causally disconnected, short flare </a:t>
            </a:r>
          </a:p>
          <a:p>
            <a:r>
              <a:rPr lang="en-US" dirty="0" smtClean="0"/>
              <a:t>duration time?</a:t>
            </a:r>
          </a:p>
          <a:p>
            <a:endParaRPr lang="en-US" dirty="0" smtClean="0"/>
          </a:p>
          <a:p>
            <a:r>
              <a:rPr lang="en-US" dirty="0" smtClean="0"/>
              <a:t>Big Flare repetitions – current filament kinking, flapping? or, rare</a:t>
            </a:r>
          </a:p>
          <a:p>
            <a:r>
              <a:rPr lang="en-US" dirty="0" smtClean="0"/>
              <a:t>  events in amplitude spectrum?</a:t>
            </a:r>
          </a:p>
          <a:p>
            <a:r>
              <a:rPr lang="en-US" dirty="0" smtClean="0"/>
              <a:t>Doppler boosts? Small since beam dumps are equatorial, flow</a:t>
            </a:r>
          </a:p>
          <a:p>
            <a:r>
              <a:rPr lang="en-US" dirty="0" smtClean="0"/>
              <a:t>  velocity of dumped particles ~c/3, dump ring shows no boost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0"/>
            <a:ext cx="3938018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stCxn id="6" idx="0"/>
          </p:cNvCxnSpPr>
          <p:nvPr/>
        </p:nvCxnSpPr>
        <p:spPr>
          <a:xfrm rot="16200000" flipH="1" flipV="1">
            <a:off x="1753897" y="3783265"/>
            <a:ext cx="382013" cy="3846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165887" y="3655081"/>
            <a:ext cx="653513" cy="7698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419254" y="3632274"/>
            <a:ext cx="1661582" cy="543502"/>
            <a:chOff x="1419254" y="3632274"/>
            <a:chExt cx="1661582" cy="543502"/>
          </a:xfrm>
        </p:grpSpPr>
        <p:sp>
          <p:nvSpPr>
            <p:cNvPr id="4" name="Chord 3"/>
            <p:cNvSpPr/>
            <p:nvPr/>
          </p:nvSpPr>
          <p:spPr>
            <a:xfrm rot="16423638">
              <a:off x="2550883" y="3370792"/>
              <a:ext cx="138885" cy="921020"/>
            </a:xfrm>
            <a:prstGeom prst="chord">
              <a:avLst>
                <a:gd name="adj1" fmla="val 4031474"/>
                <a:gd name="adj2" fmla="val 10468099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hord 4"/>
            <p:cNvSpPr/>
            <p:nvPr/>
          </p:nvSpPr>
          <p:spPr>
            <a:xfrm rot="20055596">
              <a:off x="1419254" y="3632274"/>
              <a:ext cx="680350" cy="416427"/>
            </a:xfrm>
            <a:prstGeom prst="chord">
              <a:avLst>
                <a:gd name="adj1" fmla="val 2700000"/>
                <a:gd name="adj2" fmla="val 13439735"/>
              </a:avLst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hord 5"/>
            <p:cNvSpPr/>
            <p:nvPr/>
          </p:nvSpPr>
          <p:spPr>
            <a:xfrm rot="13043160">
              <a:off x="1908048" y="3815637"/>
              <a:ext cx="496453" cy="223140"/>
            </a:xfrm>
            <a:prstGeom prst="chord">
              <a:avLst>
                <a:gd name="adj1" fmla="val 2700000"/>
                <a:gd name="adj2" fmla="val 19077733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156275" y="3741271"/>
              <a:ext cx="510725" cy="4345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66800" y="4724400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Current beam filaments, X-lines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548399" y="4381500"/>
            <a:ext cx="685800" cy="1588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201225" y="4372925"/>
            <a:ext cx="685800" cy="245750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4467" y="2894111"/>
            <a:ext cx="82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Islands</a:t>
            </a:r>
            <a:endParaRPr lang="en-US" sz="1400" dirty="0"/>
          </a:p>
        </p:txBody>
      </p:sp>
      <p:cxnSp>
        <p:nvCxnSpPr>
          <p:cNvPr id="25" name="Straight Arrow Connector 24"/>
          <p:cNvCxnSpPr>
            <a:endCxn id="4" idx="2"/>
          </p:cNvCxnSpPr>
          <p:nvPr/>
        </p:nvCxnSpPr>
        <p:spPr>
          <a:xfrm>
            <a:off x="1752601" y="3237011"/>
            <a:ext cx="948501" cy="601591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5" idx="2"/>
          </p:cNvCxnSpPr>
          <p:nvPr/>
        </p:nvCxnSpPr>
        <p:spPr>
          <a:xfrm rot="16200000" flipH="1">
            <a:off x="1390176" y="3474671"/>
            <a:ext cx="640365" cy="94802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999923"/>
            <a:ext cx="3568645" cy="1861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38200" y="5093732"/>
            <a:ext cx="82756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of filaments, beams set by vertical gradient of B</a:t>
            </a:r>
            <a:r>
              <a:rPr lang="en-US" baseline="-25000" dirty="0" smtClean="0"/>
              <a:t>φ</a:t>
            </a:r>
            <a:r>
              <a:rPr lang="en-US" dirty="0" smtClean="0"/>
              <a:t> in upstream</a:t>
            </a:r>
          </a:p>
          <a:p>
            <a:r>
              <a:rPr lang="en-US" dirty="0" smtClean="0"/>
              <a:t>  wind after stripes are dissipated ~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stripe</a:t>
            </a:r>
            <a:r>
              <a:rPr lang="en-US" dirty="0" err="1" smtClean="0"/>
              <a:t>sin∠(Ω,μ</a:t>
            </a:r>
            <a:r>
              <a:rPr lang="en-US" dirty="0" smtClean="0"/>
              <a:t>)&lt;0.8-0.9R</a:t>
            </a:r>
            <a:r>
              <a:rPr lang="en-US" baseline="-25000" dirty="0" smtClean="0"/>
              <a:t>TS</a:t>
            </a:r>
          </a:p>
          <a:p>
            <a:r>
              <a:rPr lang="en-US" baseline="-25000" dirty="0" smtClean="0"/>
              <a:t>  </a:t>
            </a:r>
            <a:r>
              <a:rPr lang="en-US" dirty="0" smtClean="0"/>
              <a:t>Acceleration voltage big fraction of </a:t>
            </a:r>
            <a:r>
              <a:rPr lang="en-US" dirty="0" err="1" smtClean="0"/>
              <a:t>Φ</a:t>
            </a:r>
            <a:endParaRPr lang="en-US" dirty="0" smtClean="0"/>
          </a:p>
          <a:p>
            <a:r>
              <a:rPr lang="en-US" dirty="0" smtClean="0"/>
              <a:t> Beam dump = Chandra ring? Ring hotspots = filament terminations?</a:t>
            </a:r>
          </a:p>
          <a:p>
            <a:r>
              <a:rPr lang="en-US" dirty="0" smtClean="0"/>
              <a:t>  Reconnection </a:t>
            </a:r>
            <a:r>
              <a:rPr lang="en-US" dirty="0" err="1" smtClean="0"/>
              <a:t>bursty</a:t>
            </a:r>
            <a:r>
              <a:rPr lang="en-US" dirty="0" smtClean="0"/>
              <a:t>? (always true) = continuous flaring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063942" y="45268"/>
            <a:ext cx="206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promises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025" y="254000"/>
            <a:ext cx="683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Nebular Gamma Rays (Global Energy Budget): </a:t>
            </a:r>
            <a:r>
              <a:rPr lang="en-US" dirty="0" err="1" smtClean="0"/>
              <a:t>PeVatrons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800" y="770759"/>
            <a:ext cx="1399190" cy="1399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00" y="2723749"/>
            <a:ext cx="1399190" cy="1598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1800" y="2286000"/>
            <a:ext cx="1566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Crab, D = 2kpc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8600" y="4419600"/>
            <a:ext cx="201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1509 D = 5 </a:t>
            </a:r>
            <a:r>
              <a:rPr lang="en-US" dirty="0" err="1" smtClean="0"/>
              <a:t>kpc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762000"/>
            <a:ext cx="4349531" cy="3593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1800" y="5325241"/>
            <a:ext cx="8091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Synchroton</a:t>
            </a:r>
            <a:r>
              <a:rPr lang="en-US" dirty="0" smtClean="0"/>
              <a:t> Radiation from </a:t>
            </a:r>
            <a:r>
              <a:rPr lang="en-US" dirty="0" err="1" smtClean="0"/>
              <a:t>nonthermal</a:t>
            </a:r>
            <a:r>
              <a:rPr lang="en-US" dirty="0" smtClean="0"/>
              <a:t> electrons (+ positrons)</a:t>
            </a:r>
          </a:p>
          <a:p>
            <a:r>
              <a:rPr lang="en-US" dirty="0" smtClean="0"/>
              <a:t>   X-ray &amp; optical shown, &lt; 1” resolution; also radio, IR, gamma ray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581589" y="4296963"/>
            <a:ext cx="1646620" cy="409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-504933" y="3152666"/>
            <a:ext cx="3809999" cy="400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122034"/>
            <a:ext cx="900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IR &amp; harder radiation needs continuous power supply – central pulsar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4237646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Promises (continued)</a:t>
            </a:r>
          </a:p>
          <a:p>
            <a:endParaRPr lang="en-US" dirty="0" smtClean="0"/>
          </a:p>
          <a:p>
            <a:r>
              <a:rPr lang="en-US" dirty="0" smtClean="0"/>
              <a:t>Chandra Ring a puzzle</a:t>
            </a:r>
          </a:p>
          <a:p>
            <a:r>
              <a:rPr lang="en-US" dirty="0" smtClean="0"/>
              <a:t>  stationary ring with no sign</a:t>
            </a:r>
          </a:p>
          <a:p>
            <a:r>
              <a:rPr lang="en-US" dirty="0" smtClean="0"/>
              <a:t>  of outflow Doppler boost </a:t>
            </a:r>
          </a:p>
          <a:p>
            <a:r>
              <a:rPr lang="en-US" dirty="0" smtClean="0"/>
              <a:t>  spots vary some in position</a:t>
            </a:r>
          </a:p>
          <a:p>
            <a:endParaRPr lang="en-US" dirty="0" smtClean="0"/>
          </a:p>
          <a:p>
            <a:r>
              <a:rPr lang="en-US" dirty="0" smtClean="0"/>
              <a:t>   If knots are current filament</a:t>
            </a:r>
          </a:p>
          <a:p>
            <a:r>
              <a:rPr lang="en-US" dirty="0" smtClean="0"/>
              <a:t>    dumps beam, are there</a:t>
            </a:r>
          </a:p>
          <a:p>
            <a:r>
              <a:rPr lang="en-US" dirty="0" smtClean="0"/>
              <a:t>  motion correlations with</a:t>
            </a:r>
          </a:p>
          <a:p>
            <a:r>
              <a:rPr lang="en-US" dirty="0" smtClean="0"/>
              <a:t>   continuous X-ray variability?</a:t>
            </a:r>
          </a:p>
          <a:p>
            <a:r>
              <a:rPr lang="en-US" dirty="0" smtClean="0"/>
              <a:t>  </a:t>
            </a:r>
          </a:p>
          <a:p>
            <a:r>
              <a:rPr lang="en-US" dirty="0" smtClean="0"/>
              <a:t>09/10 and 04/11 flares</a:t>
            </a:r>
          </a:p>
          <a:p>
            <a:r>
              <a:rPr lang="en-US" dirty="0" smtClean="0"/>
              <a:t>  showed transient knot, moved</a:t>
            </a:r>
          </a:p>
          <a:p>
            <a:r>
              <a:rPr lang="en-US" dirty="0" smtClean="0"/>
              <a:t>  out &amp; faded (</a:t>
            </a:r>
            <a:r>
              <a:rPr lang="en-US" dirty="0" err="1" smtClean="0"/>
              <a:t>Atel</a:t>
            </a:r>
            <a:r>
              <a:rPr lang="en-US" dirty="0" smtClean="0"/>
              <a:t> 3283) – </a:t>
            </a:r>
          </a:p>
          <a:p>
            <a:r>
              <a:rPr lang="en-US" dirty="0" smtClean="0"/>
              <a:t>  strong current </a:t>
            </a:r>
            <a:r>
              <a:rPr lang="en-US" dirty="0" err="1" smtClean="0"/>
              <a:t>filamentation</a:t>
            </a:r>
            <a:r>
              <a:rPr lang="en-US" dirty="0" smtClean="0"/>
              <a:t> </a:t>
            </a:r>
          </a:p>
          <a:p>
            <a:r>
              <a:rPr lang="en-US" smtClean="0"/>
              <a:t>  dumps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High resolution optical (Hubble?)</a:t>
            </a:r>
          </a:p>
          <a:p>
            <a:r>
              <a:rPr lang="en-US" dirty="0" smtClean="0"/>
              <a:t>  IR (ground based AO) monitoring</a:t>
            </a:r>
          </a:p>
          <a:p>
            <a:r>
              <a:rPr lang="en-US" dirty="0" smtClean="0"/>
              <a:t>  correlated with gamma ray</a:t>
            </a:r>
          </a:p>
          <a:p>
            <a:r>
              <a:rPr lang="en-US" dirty="0" smtClean="0"/>
              <a:t>  monitoring useful</a:t>
            </a:r>
            <a:endParaRPr lang="en-US" dirty="0"/>
          </a:p>
        </p:txBody>
      </p:sp>
      <p:pic>
        <p:nvPicPr>
          <p:cNvPr id="3" name="chand.blu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95800" y="762000"/>
            <a:ext cx="44577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2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</a:t>
            </a:r>
          </a:p>
          <a:p>
            <a:pPr marL="457200" indent="-457200"/>
            <a:endParaRPr lang="en-US" sz="3200" dirty="0" smtClean="0"/>
          </a:p>
          <a:p>
            <a:pPr marL="457200" indent="-457200"/>
            <a:r>
              <a:rPr lang="en-US" sz="2400" dirty="0" smtClean="0"/>
              <a:t>Large Crab Gamma Ray flares suggest E &gt; B accelerator – current sheet based linear accelerator in an extended layer (radial extent comparable to R</a:t>
            </a:r>
            <a:r>
              <a:rPr lang="en-US" sz="2400" baseline="-25000" dirty="0" smtClean="0"/>
              <a:t>TS</a:t>
            </a:r>
            <a:r>
              <a:rPr lang="en-US" sz="2400" dirty="0" smtClean="0"/>
              <a:t>) of particular interest – can encompass continuously unsteady emission</a:t>
            </a:r>
          </a:p>
          <a:p>
            <a:pPr marL="457200" indent="-457200">
              <a:buAutoNum type="arabicParenR"/>
            </a:pPr>
            <a:endParaRPr lang="en-US" sz="2400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/Users/arons/Documents/Talks/Stanford/Reconnection/FastAcccel.ppt_media/crab_b_h-1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9700" y="55871"/>
            <a:ext cx="3975100" cy="476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203700" y="899517"/>
            <a:ext cx="4724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Shock, immediate downstream very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 time variable (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Komissarov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,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Bucciantini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)</a:t>
            </a:r>
          </a:p>
          <a:p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Axisymmetric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,  relativistic MHD, B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toroidal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, inject at shock with low sigma: Flux tubes compress, decompress - average B over (1-2)R</a:t>
            </a:r>
            <a:r>
              <a:rPr lang="en-US" sz="1400" baseline="-6000" dirty="0" smtClean="0">
                <a:ea typeface="Gill Sans" pitchFamily="-106" charset="0"/>
                <a:cs typeface="Gill Sans" pitchFamily="-106" charset="0"/>
              </a:rPr>
              <a:t>TS</a:t>
            </a:r>
            <a:endParaRPr lang="en-US" sz="1400" baseline="-6000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6500" y="2536924"/>
            <a:ext cx="3670300" cy="18647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 rot="16144451">
            <a:off x="4036893" y="3009442"/>
            <a:ext cx="1371600" cy="433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00800" y="4361892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(t-1054)</a:t>
            </a:r>
            <a:r>
              <a:rPr lang="en-US" baseline="-6000" dirty="0" smtClean="0">
                <a:ea typeface="Gill Sans" pitchFamily="-106" charset="0"/>
                <a:cs typeface="Gill Sans" pitchFamily="-106" charset="0"/>
              </a:rPr>
              <a:t>years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90625" y="440171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High outflow speed toward us, larger Doppler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boost (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Lyutikov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&amp;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Komissarov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), time contraction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(energy flow sufficient?)</a:t>
            </a:r>
            <a:endParaRPr lang="en-US" sz="1400" dirty="0">
              <a:ea typeface="Gill Sans" pitchFamily="-106" charset="0"/>
              <a:cs typeface="Gill Sans" pitchFamily="-106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524001" y="1901437"/>
            <a:ext cx="1295400" cy="2365763"/>
          </a:xfrm>
          <a:prstGeom prst="line">
            <a:avLst/>
          </a:prstGeom>
          <a:noFill/>
          <a:ln w="38100">
            <a:solidFill>
              <a:srgbClr val="996633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069068"/>
            <a:ext cx="440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Gill Sans" pitchFamily="-106" charset="0"/>
                <a:cs typeface="Gill Sans" pitchFamily="-106" charset="0"/>
              </a:rPr>
              <a:t>B</a:t>
            </a:r>
            <a:r>
              <a:rPr lang="en-US" baseline="32000" dirty="0" smtClean="0">
                <a:ea typeface="Gill Sans" pitchFamily="-106" charset="0"/>
                <a:cs typeface="Gill Sans" pitchFamily="-106" charset="0"/>
              </a:rPr>
              <a:t>2</a:t>
            </a:r>
            <a:endParaRPr lang="en-US" baseline="32000" dirty="0">
              <a:ea typeface="Gill Sans" pitchFamily="-106" charset="0"/>
              <a:cs typeface="Gill Sans" pitchFamily="-106" charset="0"/>
            </a:endParaRPr>
          </a:p>
        </p:txBody>
      </p:sp>
      <p:pic>
        <p:nvPicPr>
          <p:cNvPr id="10" name="Picture 9" descr="/Users/arons/Documents/Talks/Stanford/Reconnection/FastAcccel.ppt_media/komissarov_synmap_0.01low-res-1.mov">
            <a:hlinkClick r:id="" action="ppaction://media"/>
          </p:cNvPr>
          <p:cNvPicPr/>
          <p:nvPr>
            <a:vide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400800" y="4820929"/>
            <a:ext cx="25273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5800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5562600"/>
            <a:ext cx="3249589" cy="1055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0746" y="5140383"/>
            <a:ext cx="222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err="1" smtClean="0"/>
              <a:t>ω</a:t>
            </a:r>
            <a:r>
              <a:rPr lang="en-US" sz="1400" dirty="0" smtClean="0"/>
              <a:t> = compression rate</a:t>
            </a:r>
            <a:endParaRPr lang="en-US" sz="14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21933" y="4900671"/>
            <a:ext cx="2389133" cy="1717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675844" y="317481"/>
            <a:ext cx="5449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IV. Magnetic Pumping - </a:t>
            </a:r>
            <a:r>
              <a:rPr lang="en-US" sz="1400" dirty="0" err="1" smtClean="0">
                <a:ea typeface="Gill Sans" pitchFamily="-106" charset="0"/>
                <a:cs typeface="Gill Sans" pitchFamily="-106" charset="0"/>
              </a:rPr>
              <a:t>Betatron</a:t>
            </a:r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effect with pitch</a:t>
            </a:r>
          </a:p>
          <a:p>
            <a:r>
              <a:rPr lang="en-US" sz="1400" dirty="0" smtClean="0">
                <a:ea typeface="Gill Sans" pitchFamily="-106" charset="0"/>
                <a:cs typeface="Gill Sans" pitchFamily="-106" charset="0"/>
              </a:rPr>
              <a:t>   angle diffusion (or transverse spatial diffusion)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9477" y="66047"/>
            <a:ext cx="385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Gamma Rays: </a:t>
            </a:r>
            <a:r>
              <a:rPr lang="en-US" dirty="0" err="1" smtClean="0"/>
              <a:t>Tevatrons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6965" y="766465"/>
            <a:ext cx="1909998" cy="2938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1" y="788010"/>
            <a:ext cx="2061976" cy="295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732" y="788010"/>
            <a:ext cx="1912198" cy="2822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057" y="766465"/>
            <a:ext cx="1786109" cy="2909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901" y="435378"/>
            <a:ext cx="170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Crab  P=33msec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317" y="435379"/>
            <a:ext cx="1538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Vela, P=89msec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7839" y="489466"/>
            <a:ext cx="150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J0437, 5.76msec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9930" y="489466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J1048, 124msec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2" y="3739891"/>
            <a:ext cx="54075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 Few of the Gamma Pulsars (55 in FERMI-LAT in year 1)</a:t>
            </a:r>
          </a:p>
          <a:p>
            <a:endParaRPr lang="en-US" sz="1400" dirty="0" smtClean="0"/>
          </a:p>
          <a:p>
            <a:r>
              <a:rPr lang="en-US" sz="1400" dirty="0" smtClean="0"/>
              <a:t>Most are double peaked, wide separation in pulse phase,</a:t>
            </a:r>
          </a:p>
          <a:p>
            <a:r>
              <a:rPr lang="en-US" sz="1400" dirty="0" smtClean="0"/>
              <a:t>Radio pulse leads two peaked gamma pulse </a:t>
            </a:r>
          </a:p>
          <a:p>
            <a:r>
              <a:rPr lang="en-US" sz="1400" dirty="0" smtClean="0"/>
              <a:t>(B sweepback,…)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774" y="3882392"/>
            <a:ext cx="3425835" cy="24849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7027" y="6367379"/>
            <a:ext cx="3529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Pulse Phase Averaged Vela Spectrum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46355" y="5605790"/>
            <a:ext cx="4820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Particle energy E &gt; photon energy    : </a:t>
            </a:r>
            <a:r>
              <a:rPr lang="en-US" sz="1400" dirty="0" err="1" smtClean="0"/>
              <a:t>Gevatron</a:t>
            </a:r>
            <a:endParaRPr lang="en-US" sz="1400" dirty="0" smtClean="0"/>
          </a:p>
          <a:p>
            <a:r>
              <a:rPr lang="en-US" sz="1400" dirty="0" smtClean="0"/>
              <a:t>  </a:t>
            </a:r>
          </a:p>
          <a:p>
            <a:r>
              <a:rPr lang="en-US" sz="1400" dirty="0" smtClean="0"/>
              <a:t>Radiation </a:t>
            </a:r>
            <a:r>
              <a:rPr lang="en-US" sz="1400" dirty="0" err="1" smtClean="0"/>
              <a:t>mechanism(s</a:t>
            </a:r>
            <a:r>
              <a:rPr lang="en-US" sz="1400" dirty="0" smtClean="0"/>
              <a:t>): E &gt; 10-10</a:t>
            </a:r>
            <a:r>
              <a:rPr lang="en-US" sz="1400" baseline="30000" dirty="0" smtClean="0"/>
              <a:t>4</a:t>
            </a:r>
            <a:endParaRPr lang="en-US" sz="3200" baseline="30000" dirty="0" smtClean="0"/>
          </a:p>
          <a:p>
            <a:r>
              <a:rPr lang="en-US" sz="1400" baseline="30000" dirty="0" smtClean="0"/>
              <a:t>  </a:t>
            </a:r>
            <a:r>
              <a:rPr lang="en-US" sz="1400" dirty="0" smtClean="0"/>
              <a:t>   (curvature, synchrotron) </a:t>
            </a:r>
            <a:endParaRPr lang="en-US" sz="1400" baseline="30000" dirty="0" smtClean="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505200" y="5638800"/>
          <a:ext cx="228600" cy="252413"/>
        </p:xfrm>
        <a:graphic>
          <a:graphicData uri="http://schemas.openxmlformats.org/presentationml/2006/ole">
            <p:oleObj spid="_x0000_s15363" name="Equation" r:id="rId8" imgW="127000" imgH="139700" progId="Equation.DSMT4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775676" y="6096000"/>
          <a:ext cx="253889" cy="279278"/>
        </p:xfrm>
        <a:graphic>
          <a:graphicData uri="http://schemas.openxmlformats.org/presentationml/2006/ole">
            <p:oleObj spid="_x0000_s15366" name="Equation" r:id="rId9" imgW="127000" imgH="1397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0970" y="535444"/>
            <a:ext cx="702090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Times" pitchFamily="-110" charset="0"/>
              </a:rPr>
              <a:t>Pulsed Emission –  </a:t>
            </a:r>
            <a:r>
              <a:rPr lang="en-US" sz="2400" dirty="0" err="1" smtClean="0">
                <a:latin typeface="Times" pitchFamily="-110" charset="0"/>
              </a:rPr>
              <a:t>Tevatrons</a:t>
            </a:r>
            <a:endParaRPr lang="en-US" sz="2400" dirty="0">
              <a:latin typeface="Times" pitchFamily="-110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 bwMode="auto">
          <a:xfrm>
            <a:off x="548444" y="1212305"/>
            <a:ext cx="4821632" cy="12838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6221949" y="2615745"/>
            <a:ext cx="2640123" cy="28477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0899" y="3341054"/>
            <a:ext cx="4368557" cy="101566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5000"/>
                </a:srgbClr>
              </a:gs>
              <a:gs pos="100000">
                <a:srgbClr val="FFFFFF">
                  <a:alpha val="65000"/>
                </a:srgbClr>
              </a:gs>
            </a:gsLst>
            <a:lin ang="16200000" scaled="0"/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Times" pitchFamily="-110" charset="0"/>
              </a:rPr>
              <a:t>0.0017 </a:t>
            </a:r>
            <a:r>
              <a:rPr lang="en-US" sz="2000" dirty="0" err="1">
                <a:latin typeface="Times" pitchFamily="-110" charset="0"/>
              </a:rPr>
              <a:t>s</a:t>
            </a:r>
            <a:r>
              <a:rPr lang="en-US" sz="2000" dirty="0">
                <a:latin typeface="Times" pitchFamily="-110" charset="0"/>
              </a:rPr>
              <a:t> &lt; P &lt; 8.5 </a:t>
            </a:r>
            <a:r>
              <a:rPr lang="en-US" sz="2000" dirty="0" err="1">
                <a:latin typeface="Times" pitchFamily="-110" charset="0"/>
              </a:rPr>
              <a:t>s</a:t>
            </a:r>
            <a:endParaRPr lang="en-US" sz="2000" dirty="0">
              <a:latin typeface="Times" pitchFamily="-110" charset="0"/>
            </a:endParaRPr>
          </a:p>
          <a:p>
            <a:pPr algn="ctr"/>
            <a:r>
              <a:rPr lang="en-US" sz="2000" dirty="0">
                <a:latin typeface="Times" pitchFamily="-110" charset="0"/>
              </a:rPr>
              <a:t>Keep accurate time (15 </a:t>
            </a:r>
            <a:r>
              <a:rPr lang="en-US" sz="2000" dirty="0" err="1">
                <a:latin typeface="Times" pitchFamily="-110" charset="0"/>
              </a:rPr>
              <a:t>sf</a:t>
            </a:r>
            <a:r>
              <a:rPr lang="en-US" sz="2000" dirty="0">
                <a:latin typeface="Times" pitchFamily="-110" charset="0"/>
              </a:rPr>
              <a:t>)</a:t>
            </a:r>
          </a:p>
          <a:p>
            <a:pPr algn="ctr"/>
            <a:r>
              <a:rPr lang="en-US" sz="2000" dirty="0" err="1">
                <a:latin typeface="Times" pitchFamily="-110" charset="0"/>
              </a:rPr>
              <a:t>dP/dt</a:t>
            </a:r>
            <a:r>
              <a:rPr lang="en-US" sz="2000" dirty="0">
                <a:latin typeface="Times" pitchFamily="-110" charset="0"/>
              </a:rPr>
              <a:t> &gt; 0 - clock slows down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 bwMode="auto">
          <a:xfrm>
            <a:off x="3247212" y="4501481"/>
            <a:ext cx="1230692" cy="12578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2774" y="4510062"/>
            <a:ext cx="3103238" cy="923330"/>
          </a:xfrm>
          <a:prstGeom prst="rect">
            <a:avLst/>
          </a:prstGeom>
          <a:gradFill flip="none" rotWithShape="1">
            <a:gsLst>
              <a:gs pos="71000">
                <a:schemeClr val="tx1">
                  <a:lumMod val="75000"/>
                  <a:lumOff val="2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Times" pitchFamily="-110" charset="0"/>
              </a:rPr>
              <a:t>Lighthouse Model: Plasma </a:t>
            </a:r>
          </a:p>
          <a:p>
            <a:pPr algn="ctr"/>
            <a:r>
              <a:rPr lang="en-US" dirty="0" smtClean="0">
                <a:latin typeface="Times" pitchFamily="-110" charset="0"/>
              </a:rPr>
              <a:t>and Radio Radiation beam</a:t>
            </a:r>
          </a:p>
          <a:p>
            <a:pPr algn="ctr"/>
            <a:r>
              <a:rPr lang="en-US" dirty="0" smtClean="0">
                <a:latin typeface="Times" pitchFamily="-110" charset="0"/>
              </a:rPr>
              <a:t>Along </a:t>
            </a:r>
            <a:r>
              <a:rPr lang="en-US" dirty="0">
                <a:latin typeface="Times" pitchFamily="-110" charset="0"/>
              </a:rPr>
              <a:t>polar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2590" y="1341885"/>
            <a:ext cx="2896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Galactic sources: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D ~ kilo-parsec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5125" y="2684389"/>
            <a:ext cx="4716463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" pitchFamily="-110" charset="0"/>
              </a:rPr>
              <a:t>Pulsars = “Pulsating Radio Sources”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854803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Energetics</a:t>
            </a:r>
            <a:r>
              <a:rPr lang="en-US" dirty="0" smtClean="0"/>
              <a:t>: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radio</a:t>
            </a:r>
            <a:r>
              <a:rPr lang="en-US" dirty="0" smtClean="0"/>
              <a:t>&gt;10</a:t>
            </a:r>
            <a:r>
              <a:rPr lang="en-US" baseline="30000" dirty="0" smtClean="0"/>
              <a:t>28</a:t>
            </a:r>
            <a:r>
              <a:rPr lang="en-US" dirty="0" smtClean="0"/>
              <a:t> erg/</a:t>
            </a:r>
            <a:r>
              <a:rPr lang="en-US" dirty="0" err="1" smtClean="0"/>
              <a:t>s~stellar</a:t>
            </a:r>
            <a:r>
              <a:rPr lang="en-US" dirty="0" smtClean="0"/>
              <a:t> coronae: stellar objects; </a:t>
            </a:r>
          </a:p>
          <a:p>
            <a:r>
              <a:rPr lang="en-US" dirty="0" err="1" smtClean="0"/>
              <a:t>msec</a:t>
            </a:r>
            <a:r>
              <a:rPr lang="en-US" dirty="0" smtClean="0"/>
              <a:t> period -&gt; neutron stars; stable periods (15 sig figs -&gt; stellar rotation)</a:t>
            </a:r>
          </a:p>
          <a:p>
            <a:r>
              <a:rPr lang="en-US" dirty="0" smtClean="0"/>
              <a:t>         Energies, densities of emitting particles: ???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9351" y="4710719"/>
            <a:ext cx="1642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Radio Beam </a:t>
            </a:r>
            <a:r>
              <a:rPr lang="en-US" sz="1400" dirty="0" err="1" smtClean="0"/>
              <a:t>Pol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Morphology:</a:t>
            </a:r>
          </a:p>
          <a:p>
            <a:r>
              <a:rPr lang="en-US" sz="1400" dirty="0" smtClean="0"/>
              <a:t> emission from</a:t>
            </a:r>
          </a:p>
          <a:p>
            <a:r>
              <a:rPr lang="en-US" sz="1400" dirty="0" smtClean="0"/>
              <a:t>Low alt ~ dipole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152400" y="-152400"/>
            <a:ext cx="8509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ea typeface="Gill Sans" pitchFamily="-107" charset="0"/>
                <a:cs typeface="Gill Sans" pitchFamily="-107" charset="0"/>
              </a:rPr>
              <a:t>Follow the Energy: </a:t>
            </a:r>
            <a:r>
              <a:rPr lang="en-US" sz="2400" dirty="0" err="1">
                <a:solidFill>
                  <a:schemeClr val="tx1"/>
                </a:solidFill>
                <a:ea typeface="Gill Sans" pitchFamily="-107" charset="0"/>
                <a:cs typeface="Gill Sans" pitchFamily="-107" charset="0"/>
              </a:rPr>
              <a:t>Spindown</a:t>
            </a:r>
            <a:endParaRPr lang="en-US" sz="2400" dirty="0">
              <a:solidFill>
                <a:schemeClr val="tx1"/>
              </a:solidFill>
              <a:ea typeface="Gill Sans" pitchFamily="-107" charset="0"/>
              <a:cs typeface="Gill Sans" pitchFamily="-107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0307" y="409173"/>
            <a:ext cx="3435350" cy="2971800"/>
            <a:chOff x="92" y="528"/>
            <a:chExt cx="2328" cy="207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" y="528"/>
              <a:ext cx="2328" cy="2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V="1">
              <a:off x="1148" y="1200"/>
              <a:ext cx="912" cy="100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Text Box 14"/>
            <p:cNvSpPr txBox="1">
              <a:spLocks/>
            </p:cNvSpPr>
            <p:nvPr/>
          </p:nvSpPr>
          <p:spPr bwMode="auto">
            <a:xfrm>
              <a:off x="1344" y="1854"/>
              <a:ext cx="729" cy="25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  <a:latin typeface="Symbol" pitchFamily="-107" charset="2"/>
                  <a:sym typeface="Symbol" pitchFamily="-107" charset="2"/>
                </a:rPr>
                <a:t></a:t>
              </a:r>
              <a:r>
                <a:rPr lang="en-US" sz="1800">
                  <a:solidFill>
                    <a:schemeClr val="bg1"/>
                  </a:solidFill>
                </a:rPr>
                <a:t>=10</a:t>
              </a:r>
              <a:r>
                <a:rPr lang="en-US" sz="1800" baseline="30000">
                  <a:solidFill>
                    <a:schemeClr val="bg1"/>
                  </a:solidFill>
                </a:rPr>
                <a:t>12</a:t>
              </a:r>
              <a:r>
                <a:rPr lang="en-US" sz="1800">
                  <a:solidFill>
                    <a:schemeClr val="bg1"/>
                  </a:solidFill>
                </a:rPr>
                <a:t> V</a:t>
              </a:r>
              <a:endParaRPr lang="en-US" sz="1800"/>
            </a:p>
          </p:txBody>
        </p:sp>
      </p:grpSp>
      <p:pic>
        <p:nvPicPr>
          <p:cNvPr id="7" name="Picture 6" descr="OmegaDot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715050" y="0"/>
            <a:ext cx="1684618" cy="5207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rot="16200000" flipV="1">
            <a:off x="1851885" y="2615449"/>
            <a:ext cx="1313348" cy="33735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76305" y="3253289"/>
            <a:ext cx="2941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=10</a:t>
            </a:r>
            <a:r>
              <a:rPr lang="en-US" baseline="30000" dirty="0" smtClean="0">
                <a:solidFill>
                  <a:schemeClr val="tx1"/>
                </a:solidFill>
              </a:rPr>
              <a:t>12</a:t>
            </a:r>
            <a:r>
              <a:rPr lang="en-US" dirty="0" smtClean="0">
                <a:solidFill>
                  <a:schemeClr val="tx1"/>
                </a:solidFill>
              </a:rPr>
              <a:t> V: “death valley</a:t>
            </a:r>
            <a:r>
              <a:rPr lang="en-US" sz="2000" dirty="0" smtClean="0">
                <a:solidFill>
                  <a:schemeClr val="tx1"/>
                </a:solidFill>
              </a:rPr>
              <a:t>”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2759" y="1029138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63951" y="802853"/>
            <a:ext cx="5262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Measure </a:t>
            </a:r>
            <a:r>
              <a:rPr lang="en-US" sz="2000" dirty="0" err="1" smtClean="0">
                <a:solidFill>
                  <a:schemeClr val="tx1"/>
                </a:solidFill>
              </a:rPr>
              <a:t>Ω</a:t>
            </a:r>
            <a:r>
              <a:rPr lang="en-US" sz="2000" dirty="0" smtClean="0">
                <a:solidFill>
                  <a:schemeClr val="tx1"/>
                </a:solidFill>
              </a:rPr>
              <a:t> to ~15 significant figures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Rotating NS </a:t>
            </a:r>
            <a:r>
              <a:rPr lang="en-US" sz="2000" b="1" u="sng" dirty="0" smtClean="0">
                <a:solidFill>
                  <a:schemeClr val="tx1"/>
                </a:solidFill>
              </a:rPr>
              <a:t>Model</a:t>
            </a:r>
            <a:r>
              <a:rPr lang="en-US" sz="2000" dirty="0" smtClean="0">
                <a:solidFill>
                  <a:schemeClr val="tx1"/>
                </a:solidFill>
              </a:rPr>
              <a:t>: angular velocity        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, moment of  inertia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Symbol" charset="2"/>
              </a:rPr>
              <a:t>I≈10</a:t>
            </a:r>
            <a:r>
              <a:rPr lang="en-US" sz="2000" baseline="30000" dirty="0" smtClean="0">
                <a:solidFill>
                  <a:schemeClr val="tx1"/>
                </a:solidFill>
                <a:latin typeface="+mn-lt"/>
                <a:cs typeface="Symbol" charset="2"/>
              </a:rPr>
              <a:t>45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cs typeface="Symbol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  <a:cs typeface="Symbol" charset="2"/>
              </a:rPr>
              <a:t>cgs</a:t>
            </a:r>
            <a:endParaRPr lang="en-US" sz="2000" dirty="0">
              <a:solidFill>
                <a:schemeClr val="tx1"/>
              </a:solidFill>
              <a:latin typeface="+mn-lt"/>
              <a:cs typeface="Symbol" charset="2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533902" y="1507952"/>
          <a:ext cx="959678" cy="232181"/>
        </p:xfrm>
        <a:graphic>
          <a:graphicData uri="http://schemas.openxmlformats.org/presentationml/2006/ole">
            <p:oleObj spid="_x0000_s20482" name="Equation" r:id="rId7" imgW="787400" imgH="190500" progId="Equation.DSMT4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88666" y="3320909"/>
          <a:ext cx="350903" cy="323910"/>
        </p:xfrm>
        <a:graphic>
          <a:graphicData uri="http://schemas.openxmlformats.org/presentationml/2006/ole">
            <p:oleObj spid="_x0000_s20483" name="Equation" r:id="rId8" imgW="165100" imgH="152400" progId="Equation.DSMT4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0" y="3560763"/>
          <a:ext cx="3790950" cy="3297237"/>
        </p:xfrm>
        <a:graphic>
          <a:graphicData uri="http://schemas.openxmlformats.org/presentationml/2006/ole">
            <p:oleObj spid="_x0000_s20484" name="Equation" r:id="rId9" imgW="3632200" imgH="2857500" progId="Equation.DSMT4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795813" y="1981178"/>
          <a:ext cx="5348187" cy="3707721"/>
        </p:xfrm>
        <a:graphic>
          <a:graphicData uri="http://schemas.openxmlformats.org/presentationml/2006/ole">
            <p:oleObj spid="_x0000_s20488" name="Equation" r:id="rId10" imgW="5092700" imgH="3530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70200" y="0"/>
            <a:ext cx="3334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Interlude: Pulsar Theory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948" y="0"/>
            <a:ext cx="22288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81984" y="454023"/>
            <a:ext cx="6227274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Rotating magnet - angular </a:t>
            </a:r>
            <a:r>
              <a:rPr lang="en-US" sz="1600" dirty="0" smtClean="0">
                <a:solidFill>
                  <a:schemeClr val="tx1"/>
                </a:solidFill>
              </a:rPr>
              <a:t>velocity </a:t>
            </a:r>
            <a:r>
              <a:rPr lang="en-US" sz="1600" dirty="0" smtClean="0">
                <a:latin typeface="Symbol" pitchFamily="-110" charset="2"/>
                <a:sym typeface="Symbol" pitchFamily="-110" charset="2"/>
              </a:rPr>
              <a:t>   </a:t>
            </a:r>
            <a:r>
              <a:rPr lang="en-US" sz="1600" dirty="0" smtClean="0"/>
              <a:t>   (</a:t>
            </a:r>
            <a:r>
              <a:rPr lang="en-US" sz="1600" dirty="0"/>
              <a:t>~few - hundreds)</a:t>
            </a:r>
            <a:endParaRPr lang="en-US" sz="1600" dirty="0" smtClean="0"/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Magnetic moment    ~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n-US" baseline="30000" dirty="0">
                <a:solidFill>
                  <a:schemeClr val="tx1"/>
                </a:solidFill>
              </a:rPr>
              <a:t>26</a:t>
            </a:r>
            <a:r>
              <a:rPr lang="en-US" dirty="0">
                <a:solidFill>
                  <a:schemeClr val="tx1"/>
                </a:solidFill>
              </a:rPr>
              <a:t> - 10</a:t>
            </a:r>
            <a:r>
              <a:rPr lang="en-US" baseline="30000" dirty="0">
                <a:solidFill>
                  <a:schemeClr val="tx1"/>
                </a:solidFill>
              </a:rPr>
              <a:t>33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cgs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B</a:t>
            </a:r>
            <a:r>
              <a:rPr lang="en-US" baseline="-25000" dirty="0">
                <a:solidFill>
                  <a:schemeClr val="tx1"/>
                </a:solidFill>
              </a:rPr>
              <a:t>*</a:t>
            </a:r>
            <a:r>
              <a:rPr lang="en-US" dirty="0">
                <a:solidFill>
                  <a:schemeClr val="tx1"/>
                </a:solidFill>
              </a:rPr>
              <a:t> ~ 10</a:t>
            </a:r>
            <a:r>
              <a:rPr lang="en-US" baseline="30000" dirty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 - 10</a:t>
            </a:r>
            <a:r>
              <a:rPr lang="en-US" baseline="30000" dirty="0">
                <a:solidFill>
                  <a:schemeClr val="tx1"/>
                </a:solidFill>
              </a:rPr>
              <a:t>15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Gauss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52564" y="865611"/>
            <a:ext cx="64226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Rotating Magnet has </a:t>
            </a:r>
            <a:r>
              <a:rPr lang="en-US" sz="2000" dirty="0" smtClean="0">
                <a:solidFill>
                  <a:schemeClr val="tx1"/>
                </a:solidFill>
              </a:rPr>
              <a:t>voltage (</a:t>
            </a:r>
            <a:r>
              <a:rPr lang="en-US" sz="2000" dirty="0">
                <a:solidFill>
                  <a:schemeClr val="tx1"/>
                </a:solidFill>
              </a:rPr>
              <a:t>dynamo):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315584" y="1977211"/>
          <a:ext cx="4803775" cy="700044"/>
        </p:xfrm>
        <a:graphic>
          <a:graphicData uri="http://schemas.openxmlformats.org/presentationml/2006/ole">
            <p:oleObj spid="_x0000_s21507" name="Equation" r:id="rId5" imgW="3175000" imgH="457200" progId="Equation.DSMT4">
              <p:embed/>
            </p:oleObj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2681433"/>
            <a:ext cx="85959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>
                <a:solidFill>
                  <a:schemeClr val="tx1"/>
                </a:solidFill>
              </a:rPr>
              <a:t>Electric </a:t>
            </a:r>
            <a:r>
              <a:rPr lang="en-US" sz="1600" dirty="0">
                <a:solidFill>
                  <a:schemeClr val="tx1"/>
                </a:solidFill>
              </a:rPr>
              <a:t>field extracts current</a:t>
            </a:r>
            <a:r>
              <a:rPr lang="en-US" sz="1600" dirty="0" smtClean="0">
                <a:solidFill>
                  <a:schemeClr val="tx1"/>
                </a:solidFill>
              </a:rPr>
              <a:t>:                                Amp =</a:t>
            </a:r>
            <a:r>
              <a:rPr lang="en-US" sz="1600" dirty="0" err="1">
                <a:solidFill>
                  <a:schemeClr val="tx1"/>
                </a:solidFill>
              </a:rPr>
              <a:t>Goldreich</a:t>
            </a:r>
            <a:r>
              <a:rPr lang="en-US" sz="1600" dirty="0">
                <a:solidFill>
                  <a:schemeClr val="tx1"/>
                </a:solidFill>
              </a:rPr>
              <a:t>-Julian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tx1"/>
                </a:solidFill>
              </a:rPr>
              <a:t>current electrons </a:t>
            </a:r>
            <a:r>
              <a:rPr lang="en-US" sz="1600" dirty="0">
                <a:solidFill>
                  <a:schemeClr val="tx1"/>
                </a:solidFill>
              </a:rPr>
              <a:t>from poles, in geometry shown; current </a:t>
            </a:r>
            <a:r>
              <a:rPr lang="en-US" sz="1600" dirty="0" smtClean="0"/>
              <a:t>connects </a:t>
            </a:r>
            <a:r>
              <a:rPr lang="en-US" sz="1600" dirty="0" smtClean="0">
                <a:solidFill>
                  <a:schemeClr val="tx1"/>
                </a:solidFill>
              </a:rPr>
              <a:t>to </a:t>
            </a:r>
            <a:r>
              <a:rPr lang="en-US" sz="1600" dirty="0">
                <a:solidFill>
                  <a:schemeClr val="tx1"/>
                </a:solidFill>
              </a:rPr>
              <a:t>“earth”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/>
              <a:t>        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</a:rPr>
              <a:t>= nebula), causes torque</a:t>
            </a:r>
            <a:r>
              <a:rPr lang="en-US" sz="1600" dirty="0" smtClean="0">
                <a:solidFill>
                  <a:schemeClr val="tx1"/>
                </a:solidFill>
              </a:rPr>
              <a:t> – carried in </a:t>
            </a:r>
            <a:r>
              <a:rPr lang="en-US" sz="1600" dirty="0" err="1" smtClean="0">
                <a:solidFill>
                  <a:schemeClr val="tx1"/>
                </a:solidFill>
              </a:rPr>
              <a:t>Poynting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flux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3552482" y="2769163"/>
          <a:ext cx="2044700" cy="282575"/>
        </p:xfrm>
        <a:graphic>
          <a:graphicData uri="http://schemas.openxmlformats.org/presentationml/2006/ole">
            <p:oleObj spid="_x0000_s21508" name="Equation" r:id="rId6" imgW="1384300" imgH="190500" progId="Equation.DSMT4">
              <p:embed/>
            </p:oleObj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214892" y="3667062"/>
            <a:ext cx="76337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Energy Loss (energy from rotation, flywheel spins down): 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3616340" y="3987496"/>
          <a:ext cx="5037137" cy="2108200"/>
        </p:xfrm>
        <a:graphic>
          <a:graphicData uri="http://schemas.openxmlformats.org/presentationml/2006/ole">
            <p:oleObj spid="_x0000_s21509" name="Equation" r:id="rId7" imgW="3581400" imgH="1498600" progId="Equation.DSMT4">
              <p:embed/>
            </p:oleObj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465925" y="6139118"/>
            <a:ext cx="51827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MHD </a:t>
            </a:r>
            <a:r>
              <a:rPr lang="en-US" sz="1600" dirty="0">
                <a:solidFill>
                  <a:schemeClr val="tx1"/>
                </a:solidFill>
              </a:rPr>
              <a:t>model has both displacement &amp; conduction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currents</a:t>
            </a:r>
          </a:p>
        </p:txBody>
      </p:sp>
      <p:pic>
        <p:nvPicPr>
          <p:cNvPr id="13" name="Picture 12" descr="/Users/arons/Research/Pulsars/Research/Figures/Spitkovsky/pulsar3d.mov">
            <a:hlinkClick r:id="" action="ppaction://media"/>
          </p:cNvPr>
          <p:cNvPicPr/>
          <p:nvPr>
            <a:vide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2188" y="4041016"/>
            <a:ext cx="2530650" cy="264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711803" y="1542425"/>
          <a:ext cx="235384" cy="261599"/>
        </p:xfrm>
        <a:graphic>
          <a:graphicData uri="http://schemas.openxmlformats.org/presentationml/2006/ole">
            <p:oleObj spid="_x0000_s21510" name="Equation" r:id="rId9" imgW="139700" imgH="165100" progId="Equation.DSMT4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156260" y="481658"/>
          <a:ext cx="265646" cy="265646"/>
        </p:xfrm>
        <a:graphic>
          <a:graphicData uri="http://schemas.openxmlformats.org/presentationml/2006/ole">
            <p:oleObj spid="_x0000_s21511" name="Equation" r:id="rId10" imgW="165100" imgH="1651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831" y="429027"/>
            <a:ext cx="7077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Hypothesis: Basic State is MHD co-rotating </a:t>
            </a:r>
            <a:r>
              <a:rPr lang="en-US" dirty="0" err="1" smtClean="0"/>
              <a:t>magnetopshere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hf</a:t>
            </a:r>
            <a:r>
              <a:rPr lang="en-US" dirty="0" smtClean="0"/>
              <a:t> </a:t>
            </a:r>
            <a:r>
              <a:rPr lang="en-US" dirty="0" err="1" smtClean="0"/>
              <a:t>Radiative</a:t>
            </a:r>
            <a:r>
              <a:rPr lang="en-US" dirty="0" smtClean="0"/>
              <a:t> Output &lt;&lt; </a:t>
            </a:r>
            <a:r>
              <a:rPr lang="en-US" dirty="0" err="1" smtClean="0"/>
              <a:t>Spindown</a:t>
            </a:r>
            <a:r>
              <a:rPr lang="en-US" dirty="0" smtClean="0"/>
              <a:t> Power),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7365" y="1387214"/>
          <a:ext cx="6675438" cy="3798888"/>
        </p:xfrm>
        <a:graphic>
          <a:graphicData uri="http://schemas.openxmlformats.org/presentationml/2006/ole">
            <p:oleObj spid="_x0000_s41986" name="Equation" r:id="rId3" imgW="4686300" imgH="2667000" progId="Equation.DSMT4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09904" y="5517290"/>
            <a:ext cx="7316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Magnetosphere isolated, gravity strong: no obvious source of</a:t>
            </a:r>
          </a:p>
          <a:p>
            <a:r>
              <a:rPr lang="en-US" dirty="0" smtClean="0"/>
              <a:t>  charges</a:t>
            </a:r>
          </a:p>
          <a:p>
            <a:endParaRPr lang="en-US" dirty="0" smtClean="0"/>
          </a:p>
          <a:p>
            <a:r>
              <a:rPr lang="en-US" dirty="0" smtClean="0"/>
              <a:t>Does NOT require quasi-</a:t>
            </a:r>
            <a:r>
              <a:rPr lang="en-US" dirty="0" err="1" smtClean="0"/>
              <a:t>nutral</a:t>
            </a:r>
            <a:r>
              <a:rPr lang="en-US" dirty="0" smtClean="0"/>
              <a:t> plasma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4897" y="1522029"/>
            <a:ext cx="30734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61071" y="3981373"/>
            <a:ext cx="15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Timokhin</a:t>
            </a:r>
            <a:r>
              <a:rPr lang="en-US" sz="1400" dirty="0" smtClean="0"/>
              <a:t> 2006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arons/Documents/Talks/IAU/IAU2006/JD02/pulsars.ppt_media/pulsar3d-12.mov">
            <a:hlinkClick r:id="" action="ppaction://media"/>
          </p:cNvPr>
          <p:cNvPicPr/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6521" y="963448"/>
            <a:ext cx="2744514" cy="2773417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583136" y="565577"/>
            <a:ext cx="5899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a typeface="Gill Sans" pitchFamily="-107" charset="0"/>
                <a:cs typeface="Gill Sans" pitchFamily="-107" charset="0"/>
              </a:rPr>
              <a:t>Spitkovsky’s</a:t>
            </a:r>
            <a:r>
              <a:rPr lang="en-US" sz="2000" dirty="0">
                <a:solidFill>
                  <a:srgbClr val="000000"/>
                </a:solidFill>
                <a:ea typeface="Gill Sans" pitchFamily="-107" charset="0"/>
                <a:cs typeface="Gill Sans" pitchFamily="-107" charset="0"/>
              </a:rPr>
              <a:t> (2006) oblique force free </a:t>
            </a:r>
            <a:r>
              <a:rPr lang="en-US" sz="2000" dirty="0" smtClean="0">
                <a:solidFill>
                  <a:srgbClr val="000000"/>
                </a:solidFill>
                <a:ea typeface="Gill Sans" pitchFamily="-107" charset="0"/>
                <a:cs typeface="Gill Sans" pitchFamily="-107" charset="0"/>
              </a:rPr>
              <a:t>rotator</a:t>
            </a:r>
            <a:endParaRPr lang="en-US" sz="2000" dirty="0">
              <a:solidFill>
                <a:srgbClr val="000000"/>
              </a:solidFill>
              <a:ea typeface="Gill Sans" pitchFamily="-107" charset="0"/>
              <a:cs typeface="Gill Sans" pitchFamily="-107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014" y="4773448"/>
            <a:ext cx="4709700" cy="7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2289" y="5548879"/>
            <a:ext cx="1667641" cy="55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0" y="0"/>
            <a:ext cx="97409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  <a:ea typeface="Gill Sans" pitchFamily="-107" charset="0"/>
                <a:cs typeface="Gill Sans" pitchFamily="-107" charset="0"/>
              </a:rPr>
              <a:t>Aligned/Oblique Rotators structurally similar</a:t>
            </a:r>
            <a:r>
              <a:rPr lang="en-US" sz="2000" dirty="0" smtClean="0">
                <a:ea typeface="Gill Sans" pitchFamily="-107" charset="0"/>
                <a:cs typeface="Gill Sans" pitchFamily="-107" charset="0"/>
              </a:rPr>
              <a:t>, </a:t>
            </a:r>
            <a:r>
              <a:rPr lang="en-US" sz="2000" dirty="0" err="1" smtClean="0">
                <a:ea typeface="Gill Sans" pitchFamily="-107" charset="0"/>
                <a:cs typeface="Gill Sans" pitchFamily="-107" charset="0"/>
              </a:rPr>
              <a:t>J</a:t>
            </a:r>
            <a:r>
              <a:rPr lang="en-US" sz="2000" baseline="-25000" dirty="0" err="1" smtClean="0">
                <a:ea typeface="Gill Sans" pitchFamily="-107" charset="0"/>
                <a:cs typeface="Gill Sans" pitchFamily="-107" charset="0"/>
              </a:rPr>
              <a:t>cond</a:t>
            </a:r>
            <a:r>
              <a:rPr lang="en-US" sz="2000" dirty="0" smtClean="0">
                <a:ea typeface="Gill Sans" pitchFamily="-107" charset="0"/>
                <a:cs typeface="Gill Sans" pitchFamily="-107" charset="0"/>
              </a:rPr>
              <a:t> + </a:t>
            </a:r>
            <a:r>
              <a:rPr lang="en-US" sz="2000" dirty="0" err="1" smtClean="0">
                <a:ea typeface="Gill Sans" pitchFamily="-107" charset="0"/>
                <a:cs typeface="Gill Sans" pitchFamily="-107" charset="0"/>
              </a:rPr>
              <a:t>J</a:t>
            </a:r>
            <a:r>
              <a:rPr lang="en-US" sz="2000" baseline="-25000" dirty="0" err="1" smtClean="0">
                <a:ea typeface="Gill Sans" pitchFamily="-107" charset="0"/>
                <a:cs typeface="Gill Sans" pitchFamily="-107" charset="0"/>
              </a:rPr>
              <a:t>disp</a:t>
            </a:r>
            <a:r>
              <a:rPr lang="en-US" sz="2000" dirty="0" smtClean="0">
                <a:ea typeface="Gill Sans" pitchFamily="-107" charset="0"/>
                <a:cs typeface="Gill Sans" pitchFamily="-107" charset="0"/>
              </a:rPr>
              <a:t> (=0 in aligned)</a:t>
            </a:r>
            <a:endParaRPr lang="en-US" sz="2000" dirty="0">
              <a:solidFill>
                <a:schemeClr val="tx1"/>
              </a:solidFill>
              <a:ea typeface="Gill Sans" pitchFamily="-107" charset="0"/>
              <a:cs typeface="Gill Sans" pitchFamily="-107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4613167" y="3750328"/>
            <a:ext cx="19908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Gill Sans" pitchFamily="-107" charset="0"/>
                <a:cs typeface="Gill Sans" pitchFamily="-107" charset="0"/>
              </a:rPr>
              <a:t>Total Current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328449" y="3846296"/>
            <a:ext cx="37180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a typeface="Gill Sans" pitchFamily="-107" charset="0"/>
                <a:cs typeface="Gill Sans" pitchFamily="-107" charset="0"/>
              </a:rPr>
              <a:t>Field Lines (with real open flux)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6908800" y="3276600"/>
            <a:ext cx="1371600" cy="15240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289972" y="910897"/>
            <a:ext cx="3864303" cy="2930688"/>
            <a:chOff x="4876800" y="1524000"/>
            <a:chExt cx="4381660" cy="306110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76800" y="1524000"/>
              <a:ext cx="3124200" cy="287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 bwMode="auto">
            <a:xfrm rot="10800000">
              <a:off x="6832600" y="3200400"/>
              <a:ext cx="1447800" cy="22860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0800000">
              <a:off x="6985000" y="3505200"/>
              <a:ext cx="1371600" cy="45720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10800000" flipV="1">
              <a:off x="6604000" y="2133600"/>
              <a:ext cx="1676400" cy="60960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250252" y="1828800"/>
              <a:ext cx="1008208" cy="61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000000"/>
                  </a:solidFill>
                </a:rPr>
                <a:t>Polar Gap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4200" y="3276600"/>
              <a:ext cx="902210" cy="61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Slot Gap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05575" y="4038600"/>
              <a:ext cx="986531" cy="54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rgbClr val="000000"/>
                  </a:solidFill>
                </a:rPr>
                <a:t>Outer Gap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035566" y="4889062"/>
            <a:ext cx="2861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Acceleration along B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  </a:t>
            </a:r>
            <a:r>
              <a:rPr lang="en-US" sz="18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 beamed photons,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  rotation </a:t>
            </a:r>
            <a:r>
              <a:rPr lang="en-US" sz="18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 lighthouse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820" y="6300952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Force Free model has no gaps, no parallel accelerator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0621" y="4204139"/>
            <a:ext cx="57433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Gaps = local quasi- vacuum    zones inserted by hand</a:t>
            </a:r>
          </a:p>
          <a:p>
            <a:r>
              <a:rPr lang="en-US" sz="1600" dirty="0" smtClean="0"/>
              <a:t>  to model gamma ray emission and pair creation</a:t>
            </a:r>
            <a:endParaRPr lang="en-US" sz="16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385034" y="4183495"/>
          <a:ext cx="255313" cy="401206"/>
        </p:xfrm>
        <a:graphic>
          <a:graphicData uri="http://schemas.openxmlformats.org/presentationml/2006/ole">
            <p:oleObj spid="_x0000_s22530" name="Equation" r:id="rId9" imgW="177800" imgH="2794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228600" y="89971"/>
            <a:ext cx="7889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Gill Sans" pitchFamily="-107" charset="0"/>
                <a:cs typeface="Gill Sans" pitchFamily="-107" charset="0"/>
              </a:rPr>
              <a:t>Pulsars have Dense </a:t>
            </a:r>
            <a:r>
              <a:rPr lang="en-US" sz="2400" dirty="0" err="1" smtClean="0">
                <a:solidFill>
                  <a:srgbClr val="FF0000"/>
                </a:solidFill>
                <a:ea typeface="Gill Sans" pitchFamily="-107" charset="0"/>
                <a:cs typeface="Gill Sans" pitchFamily="-107" charset="0"/>
              </a:rPr>
              <a:t>Magnetopsheres</a:t>
            </a:r>
            <a:r>
              <a:rPr lang="en-US" sz="2400" dirty="0" smtClean="0">
                <a:solidFill>
                  <a:srgbClr val="FF0000"/>
                </a:solidFill>
                <a:ea typeface="Gill Sans" pitchFamily="-107" charset="0"/>
                <a:cs typeface="Gill Sans" pitchFamily="-107" charset="0"/>
              </a:rPr>
              <a:t>: Pair Creation</a:t>
            </a:r>
            <a:endParaRPr lang="en-US" sz="2400" dirty="0">
              <a:solidFill>
                <a:srgbClr val="FF0000"/>
              </a:solidFill>
              <a:ea typeface="Gill Sans" pitchFamily="-107" charset="0"/>
              <a:cs typeface="Gill Sans" pitchFamily="-107" charset="0"/>
            </a:endParaRPr>
          </a:p>
        </p:txBody>
      </p:sp>
      <p:sp>
        <p:nvSpPr>
          <p:cNvPr id="3" name="Text Box 5"/>
          <p:cNvSpPr txBox="1">
            <a:spLocks/>
          </p:cNvSpPr>
          <p:nvPr/>
        </p:nvSpPr>
        <p:spPr bwMode="auto">
          <a:xfrm>
            <a:off x="152400" y="685800"/>
            <a:ext cx="899743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Pulsar Wind Nebulae: Nebular Synchrotron requires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 particle injection    &gt;&gt; </a:t>
            </a:r>
            <a:r>
              <a:rPr lang="en-US" dirty="0" err="1" smtClean="0">
                <a:solidFill>
                  <a:schemeClr val="tx1"/>
                </a:solidFill>
              </a:rPr>
              <a:t>Goldreich</a:t>
            </a:r>
            <a:r>
              <a:rPr lang="en-US" dirty="0" smtClean="0">
                <a:solidFill>
                  <a:schemeClr val="tx1"/>
                </a:solidFill>
              </a:rPr>
              <a:t>-Julian current     =</a:t>
            </a:r>
            <a:r>
              <a:rPr lang="en-US" dirty="0" err="1" smtClean="0">
                <a:solidFill>
                  <a:schemeClr val="tx1"/>
                </a:solidFill>
              </a:rPr>
              <a:t>c</a:t>
            </a:r>
            <a:r>
              <a:rPr lang="en-US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dirty="0" err="1" smtClean="0">
                <a:solidFill>
                  <a:schemeClr val="tx1"/>
                </a:solidFill>
              </a:rPr>
              <a:t>/e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  Solution(?): Pair Creation inside magnetosphere creates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  dense, relativistic MHD wind, feeds nebulae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High Voltage   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:</a:t>
            </a:r>
            <a:r>
              <a:rPr lang="en-US" dirty="0" smtClean="0">
                <a:solidFill>
                  <a:schemeClr val="tx1"/>
                </a:solidFill>
              </a:rPr>
              <a:t> TV up to 10</a:t>
            </a:r>
            <a:r>
              <a:rPr lang="en-US" baseline="30000" dirty="0" smtClean="0">
                <a:solidFill>
                  <a:schemeClr val="tx1"/>
                </a:solidFill>
              </a:rPr>
              <a:t>4 </a:t>
            </a:r>
            <a:r>
              <a:rPr lang="en-US" dirty="0" smtClean="0">
                <a:solidFill>
                  <a:schemeClr val="tx1"/>
                </a:solidFill>
              </a:rPr>
              <a:t>TV &gt;&gt; mc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/e: relativistic particle acceleration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along polar field lines? But   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Symbol" charset="2"/>
              </a:rPr>
              <a:t>voltage drop ACROSS B (MHD)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   relativistic motion along B is accelerated as particle follows curved B,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radiates incoherently  (“curvature radiation”)</a:t>
            </a:r>
            <a:r>
              <a:rPr lang="en-US" dirty="0" smtClean="0"/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 descr="dotNpm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72863" y="910020"/>
            <a:ext cx="381000" cy="500063"/>
          </a:xfrm>
          <a:prstGeom prst="rect">
            <a:avLst/>
          </a:prstGeom>
        </p:spPr>
      </p:pic>
      <p:pic>
        <p:nvPicPr>
          <p:cNvPr id="5" name="Picture 4" descr="dotNgj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857328" y="954689"/>
            <a:ext cx="401583" cy="40158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933669" y="2941145"/>
            <a:ext cx="670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766" y="3792639"/>
            <a:ext cx="2101850" cy="24431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47731" y="3940503"/>
            <a:ext cx="64075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Pulsed gamma rays observed, &gt; 55 gamma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  PSR to date in FERMI observations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Pair creation physics: </a:t>
            </a:r>
            <a:r>
              <a:rPr lang="en-US" sz="1600" dirty="0" smtClean="0">
                <a:latin typeface="Symbol" charset="2"/>
                <a:cs typeface="Symbol" charset="2"/>
              </a:rPr>
              <a:t>    </a:t>
            </a:r>
            <a:r>
              <a:rPr lang="en-US" sz="1600" baseline="-25000" dirty="0" smtClean="0">
                <a:solidFill>
                  <a:schemeClr val="tx1"/>
                </a:solidFill>
              </a:rPr>
              <a:t>curvature </a:t>
            </a:r>
            <a:r>
              <a:rPr lang="en-US" sz="1600" dirty="0" smtClean="0">
                <a:solidFill>
                  <a:schemeClr val="tx1"/>
                </a:solidFill>
              </a:rPr>
              <a:t>(B)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Optical Depth &gt; 1 for one photon Pair Creation in B requires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Gamma emission models also need pairs (?)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Formation of Electric Currents need pairs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247525" y="4624551"/>
            <a:ext cx="685800" cy="1588"/>
          </a:xfrm>
          <a:prstGeom prst="straightConnector1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985000" y="4378434"/>
            <a:ext cx="459441" cy="3810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747533" y="4983655"/>
          <a:ext cx="3315404" cy="615075"/>
        </p:xfrm>
        <a:graphic>
          <a:graphicData uri="http://schemas.openxmlformats.org/presentationml/2006/ole">
            <p:oleObj spid="_x0000_s24578" name="Equation" r:id="rId13" imgW="2806700" imgH="520700" progId="Equation.DSMT4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948839" y="4502587"/>
          <a:ext cx="184723" cy="218309"/>
        </p:xfrm>
        <a:graphic>
          <a:graphicData uri="http://schemas.openxmlformats.org/presentationml/2006/ole">
            <p:oleObj spid="_x0000_s24579" name="Equation" r:id="rId14" imgW="139700" imgH="165100" progId="Equation.DSMT4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777891" y="1808300"/>
          <a:ext cx="287363" cy="302513"/>
        </p:xfrm>
        <a:graphic>
          <a:graphicData uri="http://schemas.openxmlformats.org/presentationml/2006/ole">
            <p:oleObj spid="_x0000_s24582" name="Equation" r:id="rId15" imgW="165100" imgH="152400" progId="Equation.DSMT4">
              <p:embed/>
            </p:oleObj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4391057" y="2078641"/>
          <a:ext cx="287338" cy="303212"/>
        </p:xfrm>
        <a:graphic>
          <a:graphicData uri="http://schemas.openxmlformats.org/presentationml/2006/ole">
            <p:oleObj spid="_x0000_s24584" name="Equation" r:id="rId16" imgW="165100" imgH="152400" progId="Equation.DSMT4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0197" y="6383925"/>
            <a:ext cx="848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Model invokes large E</a:t>
            </a:r>
            <a:r>
              <a:rPr lang="en-US" altLang="zh-TW" sz="1200" baseline="-25000" dirty="0" smtClean="0"/>
              <a:t>║</a:t>
            </a:r>
            <a:endParaRPr lang="en-US" sz="1200" dirty="0" smtClean="0"/>
          </a:p>
          <a:p>
            <a:r>
              <a:rPr lang="en-US" sz="1200" dirty="0" smtClean="0"/>
              <a:t>  at low altitude – some variants also make pairs at large </a:t>
            </a:r>
            <a:r>
              <a:rPr lang="en-US" sz="1200" dirty="0" err="1" smtClean="0"/>
              <a:t>r</a:t>
            </a:r>
            <a:r>
              <a:rPr lang="en-US" sz="1200" dirty="0" smtClean="0"/>
              <a:t>, but only for shorter period, larger       pulsars </a:t>
            </a:r>
            <a:endParaRPr lang="en-US" sz="1200" dirty="0"/>
          </a:p>
        </p:txBody>
      </p:sp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7473653" y="6554788"/>
          <a:ext cx="287337" cy="303212"/>
        </p:xfrm>
        <a:graphic>
          <a:graphicData uri="http://schemas.openxmlformats.org/presentationml/2006/ole">
            <p:oleObj spid="_x0000_s24585" name="Equation" r:id="rId17" imgW="165100" imgH="1524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2616844" y="257277"/>
            <a:ext cx="364755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Crab Spectrum</a:t>
            </a:r>
            <a:r>
              <a:rPr lang="en-US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, Size </a:t>
            </a:r>
            <a:r>
              <a:rPr lang="en-US" dirty="0" err="1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vs</a:t>
            </a:r>
            <a:endParaRPr lang="en-US" dirty="0">
              <a:solidFill>
                <a:schemeClr val="tx1"/>
              </a:solidFill>
              <a:ea typeface="Gill Sans" pitchFamily="-110" charset="0"/>
              <a:cs typeface="Gill Sans" pitchFamily="-110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30" y="581798"/>
            <a:ext cx="3776518" cy="2442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7062" y="533160"/>
            <a:ext cx="3708144" cy="2374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1274507" y="3024481"/>
            <a:ext cx="239734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Synchrotron Spectrum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128227" y="3048000"/>
            <a:ext cx="210941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FERMI </a:t>
            </a:r>
            <a:r>
              <a:rPr lang="en-US" sz="16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LAT AVG</a:t>
            </a:r>
            <a:endParaRPr lang="en-US" sz="1600" dirty="0">
              <a:solidFill>
                <a:schemeClr val="tx1"/>
              </a:solidFill>
              <a:ea typeface="Gill Sans" pitchFamily="-110" charset="0"/>
              <a:cs typeface="Gill Sans" pitchFamily="-110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98565" y="4723909"/>
            <a:ext cx="2359533" cy="189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3727569" y="4218025"/>
            <a:ext cx="4878552" cy="156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0.1 - 1 </a:t>
            </a:r>
            <a:r>
              <a:rPr lang="en-US" sz="2000" dirty="0" err="1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GeV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radiation can track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 days or longer 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accelerator variability</a:t>
            </a:r>
          </a:p>
          <a:p>
            <a:pPr algn="l"/>
            <a:r>
              <a:rPr lang="en-US" sz="2000" dirty="0" smtClean="0">
                <a:ea typeface="Gill Sans" pitchFamily="-110" charset="0"/>
                <a:cs typeface="Gill Sans" pitchFamily="-110" charset="0"/>
              </a:rPr>
              <a:t>  Recent observations (Agile, Fermi)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 show </a:t>
            </a:r>
            <a:r>
              <a:rPr lang="en-US" sz="2000" dirty="0" smtClean="0">
                <a:ea typeface="Gill Sans" pitchFamily="-110" charset="0"/>
                <a:cs typeface="Gill Sans" pitchFamily="-110" charset="0"/>
              </a:rPr>
              <a:t>variability down to hours, big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 flares</a:t>
            </a:r>
            <a:endParaRPr lang="en-US" sz="2000" dirty="0">
              <a:solidFill>
                <a:schemeClr val="tx1"/>
              </a:solidFill>
              <a:ea typeface="Gill Sans" pitchFamily="-110" charset="0"/>
              <a:cs typeface="Gill Sans" pitchFamily="-110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348863" y="3289468"/>
            <a:ext cx="8015620" cy="941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Nebula shrinks</a:t>
            </a:r>
            <a:r>
              <a:rPr lang="en-US" sz="2000" b="1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with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    increasing</a:t>
            </a:r>
            <a:r>
              <a:rPr lang="en-US" sz="2000" dirty="0" smtClean="0">
                <a:ea typeface="Gill Sans" pitchFamily="-110" charset="0"/>
                <a:cs typeface="Gill Sans" pitchFamily="-110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up 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through 10s of </a:t>
            </a:r>
            <a:r>
              <a:rPr lang="en-US" sz="2000" dirty="0" err="1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keV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- nebula is a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cooling 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flow, high 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energy particles 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burn off: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 VHE (100 </a:t>
            </a:r>
            <a:r>
              <a:rPr lang="en-US" sz="2000" dirty="0" err="1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MeV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– </a:t>
            </a:r>
            <a:r>
              <a:rPr lang="en-US" sz="2000" dirty="0" err="1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GeV</a:t>
            </a:r>
            <a:r>
              <a:rPr lang="en-US" sz="2000" dirty="0" smtClean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) source</a:t>
            </a:r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, accelerator compact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410200" y="304800"/>
          <a:ext cx="251817" cy="276999"/>
        </p:xfrm>
        <a:graphic>
          <a:graphicData uri="http://schemas.openxmlformats.org/presentationml/2006/ole">
            <p:oleObj spid="_x0000_s17410" name="Equation" r:id="rId7" imgW="127000" imgH="139700" progId="Equation.DSMT4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689702" y="5489249"/>
          <a:ext cx="3309720" cy="294038"/>
        </p:xfrm>
        <a:graphic>
          <a:graphicData uri="http://schemas.openxmlformats.org/presentationml/2006/ole">
            <p:oleObj spid="_x0000_s17411" name="Equation" r:id="rId8" imgW="2425700" imgH="215900" progId="Equation.DSMT4">
              <p:embed/>
            </p:oleObj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2980267" y="3344333"/>
          <a:ext cx="252413" cy="276225"/>
        </p:xfrm>
        <a:graphic>
          <a:graphicData uri="http://schemas.openxmlformats.org/presentationml/2006/ole">
            <p:oleObj spid="_x0000_s17412" name="Equation" r:id="rId9" imgW="127000" imgH="1397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05300" y="5809028"/>
            <a:ext cx="62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Accelerating E &lt; B: synch spectrum</a:t>
            </a:r>
          </a:p>
          <a:p>
            <a:r>
              <a:rPr lang="en-US" dirty="0" smtClean="0"/>
              <a:t> exponentially cutoff ∝exp(-</a:t>
            </a:r>
            <a:r>
              <a:rPr lang="en-US" dirty="0" err="1" smtClean="0"/>
              <a:t>ε/ε</a:t>
            </a:r>
            <a:r>
              <a:rPr lang="en-US" baseline="-25000" dirty="0" err="1" smtClean="0"/>
              <a:t>s</a:t>
            </a:r>
            <a:r>
              <a:rPr lang="en-US" dirty="0" smtClean="0"/>
              <a:t>),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s</a:t>
            </a:r>
            <a:r>
              <a:rPr lang="en-US" dirty="0" smtClean="0"/>
              <a:t>=236(E/B)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948" y="288836"/>
            <a:ext cx="83199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PAIR “OBSERVATIONS”</a:t>
            </a:r>
          </a:p>
          <a:p>
            <a:r>
              <a:rPr lang="en-US" dirty="0" smtClean="0"/>
              <a:t>X-Rays: injection rate measured from X-rays in compact, strong B nebulae – </a:t>
            </a:r>
          </a:p>
          <a:p>
            <a:r>
              <a:rPr lang="en-US" dirty="0" smtClean="0"/>
              <a:t>   Crab, G54,…;  rapid synchrotron cooling: calorimeters</a:t>
            </a:r>
          </a:p>
          <a:p>
            <a:endParaRPr lang="en-US" dirty="0" smtClean="0"/>
          </a:p>
          <a:p>
            <a:r>
              <a:rPr lang="en-US" dirty="0" smtClean="0"/>
              <a:t>      measured calorimeter injection rates ~ existing gap model rates </a:t>
            </a:r>
          </a:p>
          <a:p>
            <a:endParaRPr lang="en-US" dirty="0" smtClean="0">
              <a:latin typeface="Lucida Grande"/>
              <a:ea typeface="Lucida Grande"/>
              <a:cs typeface="Lucida Grande"/>
            </a:endParaRPr>
          </a:p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         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κ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±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=      </a:t>
            </a:r>
            <a:r>
              <a:rPr lang="en-US" dirty="0" smtClean="0"/>
              <a:t>    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≤</a:t>
            </a:r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pairs/current carrier</a:t>
            </a:r>
          </a:p>
          <a:p>
            <a:endParaRPr lang="en-US" dirty="0" smtClean="0"/>
          </a:p>
          <a:p>
            <a:r>
              <a:rPr lang="en-US" dirty="0" smtClean="0"/>
              <a:t>Radio measures injection rate averaged over nebular histories, inferred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κ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±</a:t>
            </a:r>
            <a:r>
              <a:rPr lang="en-US" dirty="0" smtClean="0"/>
              <a:t> &gt; 10</a:t>
            </a:r>
            <a:r>
              <a:rPr lang="en-US" baseline="30000" dirty="0" smtClean="0"/>
              <a:t>5-6 </a:t>
            </a:r>
            <a:r>
              <a:rPr lang="en-US" dirty="0" smtClean="0"/>
              <a:t>&gt;&gt; existing pair creation models</a:t>
            </a:r>
            <a:endParaRPr lang="en-US" baseline="30000" dirty="0" smtClean="0"/>
          </a:p>
          <a:p>
            <a:endParaRPr lang="en-US" baseline="30000" dirty="0" smtClean="0"/>
          </a:p>
          <a:p>
            <a:r>
              <a:rPr lang="en-US" baseline="30000" dirty="0" smtClean="0"/>
              <a:t>       </a:t>
            </a:r>
            <a:r>
              <a:rPr lang="en-US" dirty="0" smtClean="0"/>
              <a:t>From evolutionary modeling of pulsar wind nebulae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52659" y="2222361"/>
          <a:ext cx="719639" cy="377544"/>
        </p:xfrm>
        <a:graphic>
          <a:graphicData uri="http://schemas.openxmlformats.org/presentationml/2006/ole">
            <p:oleObj spid="_x0000_s25602" name="Equation" r:id="rId3" imgW="558800" imgH="266700" progId="Equation.DSMT4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930219" y="4804783"/>
            <a:ext cx="7376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               </a:t>
            </a:r>
            <a:endParaRPr 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71184" y="3909849"/>
          <a:ext cx="8149024" cy="662151"/>
        </p:xfrm>
        <a:graphic>
          <a:graphicData uri="http://schemas.openxmlformats.org/presentationml/2006/ole">
            <p:oleObj spid="_x0000_s25603" name="Equation" r:id="rId4" imgW="6400800" imgH="520700" progId="Equation.DSMT4">
              <p:embed/>
            </p:oleObj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21104" y="4707759"/>
          <a:ext cx="6477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066800"/>
                <a:gridCol w="1295400"/>
                <a:gridCol w="1295400"/>
                <a:gridCol w="1295400"/>
              </a:tblGrid>
              <a:tr h="36124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PWN Name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±</a:t>
                      </a:r>
                      <a:endParaRPr lang="en-US" sz="1800" b="0" baseline="-2500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wind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(PV)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Age (yr)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Crab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6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Inferred Multiplicities"/>
                          <a:cs typeface="Inferred Multiplicities"/>
                        </a:rPr>
                        <a:t> 5 </a:t>
                      </a:r>
                      <a:r>
                        <a:rPr lang="en-US" sz="1800" baseline="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baseline="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100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955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3C58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5.7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   3 </a:t>
                      </a:r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2100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B1509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5.3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   1 </a:t>
                      </a:r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121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1570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Kes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75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   7 </a:t>
                      </a:r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22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650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055459" y="4736660"/>
          <a:ext cx="218747" cy="238633"/>
        </p:xfrm>
        <a:graphic>
          <a:graphicData uri="http://schemas.openxmlformats.org/presentationml/2006/ole">
            <p:oleObj spid="_x0000_s25604" name="Equation" r:id="rId5" imgW="139700" imgH="15240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155105" y="4780455"/>
          <a:ext cx="266481" cy="245982"/>
        </p:xfrm>
        <a:graphic>
          <a:graphicData uri="http://schemas.openxmlformats.org/presentationml/2006/ole">
            <p:oleObj spid="_x0000_s25605" name="Equation" r:id="rId6" imgW="165100" imgH="152400" progId="Equation.DSMT4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81805" y="4738414"/>
          <a:ext cx="296261" cy="269328"/>
        </p:xfrm>
        <a:graphic>
          <a:graphicData uri="http://schemas.openxmlformats.org/presentationml/2006/ole">
            <p:oleObj spid="_x0000_s25606" name="Equation" r:id="rId7" imgW="139700" imgH="1270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59060" y="5088263"/>
            <a:ext cx="11849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sz="1200" dirty="0" err="1" smtClean="0"/>
              <a:t>Bucciantini</a:t>
            </a:r>
            <a:r>
              <a:rPr lang="en-US" sz="1200" dirty="0" smtClean="0"/>
              <a:t>,</a:t>
            </a:r>
          </a:p>
          <a:p>
            <a:pPr algn="ctr"/>
            <a:r>
              <a:rPr lang="en-US" sz="1200" dirty="0" smtClean="0"/>
              <a:t>  JA, Amato</a:t>
            </a:r>
          </a:p>
          <a:p>
            <a:pPr algn="ctr"/>
            <a:r>
              <a:rPr lang="en-US" sz="1200" dirty="0" smtClean="0"/>
              <a:t>   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507" y="546411"/>
            <a:ext cx="7590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Pulsed Gamma Rays not from pair low altitude pair creation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996336"/>
            <a:ext cx="45221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Gamma Rays Not from Polar Cap:</a:t>
            </a:r>
          </a:p>
          <a:p>
            <a:r>
              <a:rPr lang="en-US" dirty="0" smtClean="0"/>
              <a:t>  higher energy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photons absorbed </a:t>
            </a:r>
          </a:p>
          <a:p>
            <a:r>
              <a:rPr lang="en-US" dirty="0" smtClean="0">
                <a:cs typeface="Symbol" charset="2"/>
              </a:rPr>
              <a:t>  with super-exponential cutoff:</a:t>
            </a:r>
          </a:p>
          <a:p>
            <a:endParaRPr lang="en-US" dirty="0" smtClean="0"/>
          </a:p>
          <a:p>
            <a:r>
              <a:rPr lang="en-US" dirty="0" err="1" smtClean="0"/>
              <a:t>γ</a:t>
            </a:r>
            <a:r>
              <a:rPr lang="en-US" dirty="0" smtClean="0"/>
              <a:t> +B       </a:t>
            </a:r>
            <a:r>
              <a:rPr lang="en-US" dirty="0" err="1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+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optical depth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latin typeface="Symbol" charset="2"/>
                <a:cs typeface="Symbol" charset="2"/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Super exponential cutoff rejected: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b</a:t>
            </a:r>
            <a:r>
              <a:rPr lang="en-US" dirty="0" smtClean="0"/>
              <a:t> &gt; 1 rejected at 16 </a:t>
            </a:r>
            <a:r>
              <a:rPr lang="en-US" dirty="0" smtClean="0">
                <a:cs typeface="Symbol" charset="2"/>
              </a:rPr>
              <a:t>sigma</a:t>
            </a:r>
            <a:endParaRPr lang="en-US" dirty="0"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39466" y="2503589"/>
            <a:ext cx="2981524" cy="799921"/>
          </a:xfrm>
          <a:prstGeom prst="rect">
            <a:avLst/>
          </a:prstGeom>
        </p:spPr>
      </p:pic>
      <p:pic>
        <p:nvPicPr>
          <p:cNvPr id="6" name="Picture 5" descr="GammaSpect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062" y="1279265"/>
            <a:ext cx="4960938" cy="2359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124498"/>
            <a:ext cx="452721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Beamed  from high altitude</a:t>
            </a:r>
          </a:p>
          <a:p>
            <a:r>
              <a:rPr lang="en-US" dirty="0" smtClean="0"/>
              <a:t>  more promising – tradition</a:t>
            </a:r>
          </a:p>
          <a:p>
            <a:r>
              <a:rPr lang="en-US" dirty="0" smtClean="0"/>
              <a:t>  has     from quasi-vacuum “gaps”</a:t>
            </a:r>
          </a:p>
          <a:p>
            <a:r>
              <a:rPr lang="en-US" dirty="0" smtClean="0"/>
              <a:t>  inserted by hand/flow leaves</a:t>
            </a:r>
          </a:p>
          <a:p>
            <a:r>
              <a:rPr lang="en-US" dirty="0" smtClean="0"/>
              <a:t>  spaces where quasi-vacuum</a:t>
            </a:r>
          </a:p>
          <a:p>
            <a:r>
              <a:rPr lang="en-US" dirty="0" smtClean="0"/>
              <a:t>      can exist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9466" y="4745079"/>
          <a:ext cx="208753" cy="246708"/>
        </p:xfrm>
        <a:graphic>
          <a:graphicData uri="http://schemas.openxmlformats.org/presentationml/2006/ole">
            <p:oleObj spid="_x0000_s26626" name="Equation" r:id="rId6" imgW="139700" imgH="165100" progId="Equation.DSMT4">
              <p:embed/>
            </p:oleObj>
          </a:graphicData>
        </a:graphic>
      </p:graphicFrame>
      <p:pic>
        <p:nvPicPr>
          <p:cNvPr id="10" name="Picture 9" descr="HighAltitud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800" y="3886200"/>
            <a:ext cx="3962400" cy="2494099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61306" y="5528821"/>
          <a:ext cx="244966" cy="384947"/>
        </p:xfrm>
        <a:graphic>
          <a:graphicData uri="http://schemas.openxmlformats.org/presentationml/2006/ole">
            <p:oleObj spid="_x0000_s26627" name="Equation" r:id="rId8" imgW="177800" imgH="2794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79551" y="6488668"/>
            <a:ext cx="2317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Figures from R. Romani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29717" y="2287247"/>
            <a:ext cx="37755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374" y="163030"/>
            <a:ext cx="6475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a typeface="Gill Sans" pitchFamily="-107" charset="0"/>
                <a:cs typeface="Gill Sans" pitchFamily="-107" charset="0"/>
              </a:rPr>
              <a:t>Prospect: Beam Models With Force Free </a:t>
            </a:r>
            <a:r>
              <a:rPr lang="en-US" sz="2400" dirty="0" err="1" smtClean="0">
                <a:ea typeface="Gill Sans" pitchFamily="-107" charset="0"/>
                <a:cs typeface="Gill Sans" pitchFamily="-107" charset="0"/>
              </a:rPr>
              <a:t>Magnetospheric</a:t>
            </a:r>
            <a:r>
              <a:rPr lang="en-US" sz="2400" dirty="0" smtClean="0">
                <a:ea typeface="Gill Sans" pitchFamily="-107" charset="0"/>
                <a:cs typeface="Gill Sans" pitchFamily="-107" charset="0"/>
              </a:rPr>
              <a:t> Structure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49691" y="1328451"/>
            <a:ext cx="8491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Gill Sans" pitchFamily="-107" charset="0"/>
                <a:cs typeface="Gill Sans" pitchFamily="-107" charset="0"/>
              </a:rPr>
              <a:t>Magnetosphere sets time average (over 1 rotation) 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J</a:t>
            </a:r>
            <a:r>
              <a:rPr lang="en-US" altLang="zh-TW" baseline="-25000" dirty="0" err="1" smtClean="0">
                <a:ea typeface="Gill Sans" pitchFamily="-107" charset="0"/>
                <a:cs typeface="Gill Sans" pitchFamily="-107" charset="0"/>
              </a:rPr>
              <a:t>║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to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 be </a:t>
            </a:r>
          </a:p>
          <a:p>
            <a:r>
              <a:rPr lang="en-US" dirty="0" smtClean="0">
                <a:ea typeface="Gill Sans" pitchFamily="-107" charset="0"/>
                <a:cs typeface="Gill Sans" pitchFamily="-107" charset="0"/>
              </a:rPr>
              <a:t>the Force Free Current: Can work if dissipation/radiation energy loss small compared to ideal energy loss:</a:t>
            </a:r>
          </a:p>
        </p:txBody>
      </p:sp>
      <p:sp>
        <p:nvSpPr>
          <p:cNvPr id="4" name="Rectangle 3"/>
          <p:cNvSpPr/>
          <p:nvPr/>
        </p:nvSpPr>
        <p:spPr>
          <a:xfrm>
            <a:off x="722863" y="2446343"/>
            <a:ext cx="348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Gamma Ray Efficiency (LAT)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08" y="3055042"/>
            <a:ext cx="4654550" cy="260859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238750" y="4010025"/>
          <a:ext cx="3221038" cy="554038"/>
        </p:xfrm>
        <a:graphic>
          <a:graphicData uri="http://schemas.openxmlformats.org/presentationml/2006/ole">
            <p:oleObj spid="_x0000_s34818" name="Equation" r:id="rId4" imgW="1917700" imgH="33020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73355" y="2745774"/>
            <a:ext cx="4370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gamma rays come from</a:t>
            </a:r>
          </a:p>
          <a:p>
            <a:r>
              <a:rPr lang="en-US" dirty="0" smtClean="0"/>
              <a:t> particles in parallel current </a:t>
            </a:r>
          </a:p>
          <a:p>
            <a:r>
              <a:rPr lang="en-US" dirty="0" smtClean="0"/>
              <a:t> accelerated in parallel electric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8462" y="4659236"/>
            <a:ext cx="38493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ΔΦ</a:t>
            </a:r>
            <a:r>
              <a:rPr lang="en-US" altLang="zh-TW" baseline="-25000" dirty="0" smtClean="0"/>
              <a:t>║</a:t>
            </a:r>
            <a:r>
              <a:rPr lang="en-US" dirty="0" smtClean="0"/>
              <a:t> ~ constant over range of     </a:t>
            </a:r>
          </a:p>
          <a:p>
            <a:r>
              <a:rPr lang="en-US" dirty="0" smtClean="0"/>
              <a:t>- a natural consequence of pair</a:t>
            </a:r>
          </a:p>
          <a:p>
            <a:r>
              <a:rPr lang="en-US" dirty="0" smtClean="0"/>
              <a:t>creation in the current flow, </a:t>
            </a:r>
          </a:p>
          <a:p>
            <a:r>
              <a:rPr lang="en-US" dirty="0" smtClean="0"/>
              <a:t> pairs poison E</a:t>
            </a:r>
            <a:r>
              <a:rPr lang="en-US" altLang="zh-TW" baseline="-25000" dirty="0" smtClean="0"/>
              <a:t>║</a:t>
            </a:r>
            <a:r>
              <a:rPr lang="en-US" dirty="0" smtClean="0"/>
              <a:t> (JA 1996, </a:t>
            </a:r>
          </a:p>
          <a:p>
            <a:r>
              <a:rPr lang="en-US" dirty="0" smtClean="0"/>
              <a:t>  “confirmed” by 5 EGRET PSR )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894915" y="4685698"/>
          <a:ext cx="249085" cy="326924"/>
        </p:xfrm>
        <a:graphic>
          <a:graphicData uri="http://schemas.openxmlformats.org/presentationml/2006/ole">
            <p:oleObj spid="_x0000_s34819" name="Equation" r:id="rId5" imgW="203200" imgH="266700" progId="Equation.DSMT4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544081" y="57645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Probe Structure with Gamma Rays –</a:t>
            </a:r>
          </a:p>
          <a:p>
            <a:r>
              <a:rPr lang="en-US" dirty="0" smtClean="0"/>
              <a:t> fold geometry with accelerator,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/>
              <a:t>probe parallel electric field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42" y="822183"/>
            <a:ext cx="276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eometr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37" y="1001731"/>
            <a:ext cx="2271323" cy="2670742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7785" y="1103645"/>
            <a:ext cx="2862958" cy="263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22117" y="523413"/>
            <a:ext cx="547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Structural Components of the Magnetosphere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06933" y="4298853"/>
            <a:ext cx="7332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Acceleration sites:  polar caps, outer </a:t>
            </a:r>
            <a:r>
              <a:rPr lang="en-US" dirty="0" err="1" smtClean="0"/>
              <a:t>magnetopshere</a:t>
            </a:r>
            <a:endParaRPr lang="en-US" dirty="0" smtClean="0"/>
          </a:p>
          <a:p>
            <a:r>
              <a:rPr lang="en-US" dirty="0" smtClean="0"/>
              <a:t>  gaps or current sheets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078" y="5054600"/>
            <a:ext cx="7465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MHD (Force-Free &amp; Otherwise) + </a:t>
            </a:r>
            <a:r>
              <a:rPr lang="en-US" dirty="0" err="1" smtClean="0"/>
              <a:t>corotation</a:t>
            </a:r>
            <a:r>
              <a:rPr lang="en-US" dirty="0" smtClean="0"/>
              <a:t>: Charge density is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368550" y="5511800"/>
          <a:ext cx="4046220" cy="914400"/>
        </p:xfrm>
        <a:graphic>
          <a:graphicData uri="http://schemas.openxmlformats.org/presentationml/2006/ole">
            <p:oleObj spid="_x0000_s48130" name="Equation" r:id="rId6" imgW="2247900" imgH="5080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93" y="325748"/>
            <a:ext cx="8666689" cy="5432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Gill Sans" pitchFamily="-107" charset="0"/>
                <a:cs typeface="Gill Sans" pitchFamily="-107" charset="0"/>
              </a:rPr>
              <a:t>Implications of Force Free Rotator Model for Emission: </a:t>
            </a:r>
          </a:p>
          <a:p>
            <a:pPr>
              <a:lnSpc>
                <a:spcPct val="50000"/>
              </a:lnSpc>
            </a:pPr>
            <a:endParaRPr lang="en-US" dirty="0" smtClean="0">
              <a:ea typeface="Gill Sans" pitchFamily="-107" charset="0"/>
              <a:cs typeface="Gill Sans" pitchFamily="-107" charset="0"/>
            </a:endParaRPr>
          </a:p>
          <a:p>
            <a:pPr>
              <a:buSzPct val="125000"/>
              <a:buFont typeface="Gill Sans" pitchFamily="-107" charset="0"/>
              <a:buChar char="•"/>
            </a:pPr>
            <a:r>
              <a:rPr lang="en-US" dirty="0" smtClean="0">
                <a:ea typeface="Gill Sans" pitchFamily="-107" charset="0"/>
                <a:cs typeface="Gill Sans" pitchFamily="-107" charset="0"/>
              </a:rPr>
              <a:t>   Polar cap/flux tube size and shape - noncircular shape, center from displaced magnetic axis - polarization - no need to invoke non-dipole B?</a:t>
            </a:r>
          </a:p>
          <a:p>
            <a:pPr>
              <a:spcBef>
                <a:spcPts val="1200"/>
              </a:spcBef>
              <a:buSzPct val="125000"/>
              <a:buFont typeface="Gill Sans" pitchFamily="-107" charset="0"/>
              <a:buChar char="•"/>
            </a:pPr>
            <a:r>
              <a:rPr lang="en-US" dirty="0" smtClean="0">
                <a:ea typeface="Gill Sans" pitchFamily="-107" charset="0"/>
                <a:cs typeface="Gill Sans" pitchFamily="-107" charset="0"/>
              </a:rPr>
              <a:t>   Electric current magnitude and sign - return currents both spatially distributed and in thin sheet - if dissipation regions (“gaps”) have parallel potential drops small compared to total 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magnetospheric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 voltage, </a:t>
            </a:r>
          </a:p>
          <a:p>
            <a:pPr>
              <a:spcBef>
                <a:spcPts val="1200"/>
              </a:spcBef>
              <a:buSzPct val="125000"/>
            </a:pPr>
            <a:endParaRPr lang="en-US" dirty="0" smtClean="0">
              <a:ea typeface="Gill Sans" pitchFamily="-107" charset="0"/>
              <a:cs typeface="Gill Sans" pitchFamily="-107" charset="0"/>
            </a:endParaRPr>
          </a:p>
          <a:p>
            <a:pPr>
              <a:spcBef>
                <a:spcPts val="1200"/>
              </a:spcBef>
              <a:buSzPct val="125000"/>
            </a:pPr>
            <a:endParaRPr lang="en-US" dirty="0" smtClean="0">
              <a:ea typeface="Gill Sans" pitchFamily="-107" charset="0"/>
              <a:cs typeface="Gill Sans" pitchFamily="-107" charset="0"/>
            </a:endParaRPr>
          </a:p>
          <a:p>
            <a:pPr>
              <a:spcBef>
                <a:spcPts val="1200"/>
              </a:spcBef>
              <a:buSzPct val="125000"/>
            </a:pPr>
            <a:r>
              <a:rPr lang="en-US" dirty="0" smtClean="0">
                <a:ea typeface="Gill Sans" pitchFamily="-107" charset="0"/>
                <a:cs typeface="Gill Sans" pitchFamily="-107" charset="0"/>
              </a:rPr>
              <a:t>electric current in and outside gaps is known, averaged on magnetosphere transit time (~P/</a:t>
            </a:r>
            <a:r>
              <a:rPr lang="en-US" dirty="0" smtClean="0">
                <a:latin typeface="Symbol" pitchFamily="-107" charset="2"/>
                <a:ea typeface="Gill Sans" pitchFamily="-107" charset="0"/>
                <a:cs typeface="Gill Sans" pitchFamily="-107" charset="0"/>
                <a:sym typeface="Symbol" pitchFamily="-107" charset="2"/>
              </a:rPr>
              <a:t>π 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) - electric currents of gaps/emission sites must fit into 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magnetospheric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 circuit - or force free 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magnetospheric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 model is wrong - but energy all in field, hard to be non-FF</a:t>
            </a:r>
          </a:p>
          <a:p>
            <a:pPr>
              <a:spcBef>
                <a:spcPts val="1200"/>
              </a:spcBef>
              <a:buSzPct val="125000"/>
              <a:buFont typeface="Gill Sans" pitchFamily="-107" charset="0"/>
              <a:buChar char="•"/>
            </a:pPr>
            <a:r>
              <a:rPr lang="en-US" dirty="0" smtClean="0">
                <a:ea typeface="Gill Sans" pitchFamily="-107" charset="0"/>
                <a:cs typeface="Gill Sans" pitchFamily="-107" charset="0"/>
              </a:rPr>
              <a:t>   Location of return current layer determined - realistic site/physics for outer magnetosphere beaming models of high energy emission – 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Bai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 &amp; AS –replace gaps by </a:t>
            </a:r>
            <a:r>
              <a:rPr lang="en-US" dirty="0" err="1" smtClean="0">
                <a:ea typeface="Gill Sans" pitchFamily="-107" charset="0"/>
                <a:cs typeface="Gill Sans" pitchFamily="-107" charset="0"/>
              </a:rPr>
              <a:t>nonideal</a:t>
            </a:r>
            <a:r>
              <a:rPr lang="en-US" dirty="0" smtClean="0">
                <a:ea typeface="Gill Sans" pitchFamily="-107" charset="0"/>
                <a:cs typeface="Gill Sans" pitchFamily="-107" charset="0"/>
              </a:rPr>
              <a:t> MHD physics well tested in solar system, generalized to relativistic conditions, with pair creation</a:t>
            </a:r>
            <a:endParaRPr lang="en-US" dirty="0">
              <a:ea typeface="Gill Sans" pitchFamily="-107" charset="0"/>
              <a:cs typeface="Gill Sans" pitchFamily="-107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02697" y="2401201"/>
          <a:ext cx="6371379" cy="867985"/>
        </p:xfrm>
        <a:graphic>
          <a:graphicData uri="http://schemas.openxmlformats.org/presentationml/2006/ole">
            <p:oleObj spid="_x0000_s32770" name="Equation" r:id="rId3" imgW="4381500" imgH="5969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7" y="437813"/>
            <a:ext cx="7513024" cy="2059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220" y="2522679"/>
            <a:ext cx="5005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Polar Cap Current (</a:t>
            </a:r>
            <a:r>
              <a:rPr lang="en-US" sz="1600" dirty="0" err="1" smtClean="0"/>
              <a:t>Bai</a:t>
            </a:r>
            <a:r>
              <a:rPr lang="en-US" sz="1600" dirty="0" smtClean="0"/>
              <a:t> &amp; </a:t>
            </a:r>
            <a:r>
              <a:rPr lang="en-US" sz="1600" dirty="0" err="1" smtClean="0"/>
              <a:t>Spitkovsky</a:t>
            </a:r>
            <a:r>
              <a:rPr lang="en-US" sz="1600" dirty="0" smtClean="0"/>
              <a:t> 2010):  </a:t>
            </a:r>
          </a:p>
          <a:p>
            <a:r>
              <a:rPr lang="en-US" sz="1600" dirty="0" smtClean="0"/>
              <a:t>blue = current, red = return current (aligned)</a:t>
            </a:r>
          </a:p>
          <a:p>
            <a:endParaRPr lang="en-US" sz="16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01198" y="197352"/>
          <a:ext cx="1272740" cy="327827"/>
        </p:xfrm>
        <a:graphic>
          <a:graphicData uri="http://schemas.openxmlformats.org/presentationml/2006/ole">
            <p:oleObj spid="_x0000_s61442" name="Equation" r:id="rId4" imgW="838200" imgH="215900" progId="Equation.DSMT4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51" y="3318198"/>
            <a:ext cx="6845925" cy="237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522" y="5714643"/>
            <a:ext cx="908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Magnetosphere and inner wind current structure (same ref)</a:t>
            </a:r>
          </a:p>
          <a:p>
            <a:r>
              <a:rPr lang="en-US" dirty="0" smtClean="0"/>
              <a:t>  thin sheet current component not shown – part of return current</a:t>
            </a:r>
          </a:p>
          <a:p>
            <a:r>
              <a:rPr lang="en-US" dirty="0" smtClean="0"/>
              <a:t>  in aligned, moderately oblique, becomes pole to pole linkage in orthogonal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589" y="765874"/>
            <a:ext cx="8435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Electrodynamics:  Boundary layer between open and closed field lines carries an intense, thin sheet of current – current sheet into wind</a:t>
            </a:r>
          </a:p>
          <a:p>
            <a:endParaRPr lang="en-US" dirty="0" smtClean="0"/>
          </a:p>
          <a:p>
            <a:r>
              <a:rPr lang="en-US" dirty="0" smtClean="0"/>
              <a:t>Particle inertia, radiation reaction drag supports E parallel to B (?)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985" y="317480"/>
            <a:ext cx="599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Gamma Ray Emission from Current Sheets</a:t>
            </a:r>
            <a:endParaRPr lang="en-US" dirty="0"/>
          </a:p>
        </p:txBody>
      </p:sp>
      <p:pic>
        <p:nvPicPr>
          <p:cNvPr id="4" name="Picture 4" descr="/Volumes/Macintosh HD/Users/arons/Research/Pulsars/Research/Figures/Spitkovsky/cursheet1.mov.qt">
            <a:hlinkClick r:id="" action="ppaction://media"/>
          </p:cNvPr>
          <p:cNvPicPr/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9890" y="2157292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76764" y="206395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Acceleration in current sheet rotates</a:t>
            </a:r>
          </a:p>
          <a:p>
            <a:r>
              <a:rPr lang="en-US" dirty="0" smtClean="0"/>
              <a:t>wide open cone of emission across sky:</a:t>
            </a:r>
          </a:p>
          <a:p>
            <a:r>
              <a:rPr lang="en-US" dirty="0" smtClean="0"/>
              <a:t>  geometry from force-free model (       ) by </a:t>
            </a:r>
            <a:r>
              <a:rPr lang="en-US" dirty="0" err="1" smtClean="0"/>
              <a:t>Bai</a:t>
            </a:r>
            <a:r>
              <a:rPr lang="en-US" dirty="0" smtClean="0"/>
              <a:t> &amp; </a:t>
            </a:r>
            <a:r>
              <a:rPr lang="en-US" dirty="0" err="1" smtClean="0"/>
              <a:t>Spitkovsky</a:t>
            </a:r>
            <a:r>
              <a:rPr lang="en-US" dirty="0" smtClean="0"/>
              <a:t> (2010)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2455" y="3457636"/>
            <a:ext cx="3399622" cy="322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6465008" y="5184031"/>
            <a:ext cx="2286000" cy="1588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65008" y="5946031"/>
            <a:ext cx="2286000" cy="1588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88886" y="3209124"/>
          <a:ext cx="532586" cy="316673"/>
        </p:xfrm>
        <a:graphic>
          <a:graphicData uri="http://schemas.openxmlformats.org/presentationml/2006/ole">
            <p:oleObj spid="_x0000_s33794" name="Equation" r:id="rId7" imgW="469900" imgH="2794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0463" y="60836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846" y="5826189"/>
            <a:ext cx="4725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 current flows in </a:t>
            </a:r>
            <a:r>
              <a:rPr lang="en-US" dirty="0" err="1" smtClean="0"/>
              <a:t>separatrix</a:t>
            </a:r>
            <a:endParaRPr lang="en-US" dirty="0" smtClean="0"/>
          </a:p>
          <a:p>
            <a:r>
              <a:rPr lang="en-US" dirty="0" smtClean="0"/>
              <a:t>current sheet &amp; neighboring layer</a:t>
            </a:r>
          </a:p>
          <a:p>
            <a:r>
              <a:rPr lang="en-US" dirty="0" smtClean="0"/>
              <a:t>(“</a:t>
            </a:r>
            <a:r>
              <a:rPr lang="en-US" dirty="0" err="1" smtClean="0"/>
              <a:t>Separatrix</a:t>
            </a:r>
            <a:r>
              <a:rPr lang="en-US" dirty="0" smtClean="0"/>
              <a:t> Layer”  = emission zone?)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71968" y="3912728"/>
            <a:ext cx="81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Sky</a:t>
            </a:r>
          </a:p>
          <a:p>
            <a:r>
              <a:rPr lang="en-US" dirty="0" smtClean="0"/>
              <a:t>maps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3764" y="420447"/>
            <a:ext cx="82723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Curves from </a:t>
            </a:r>
            <a:r>
              <a:rPr lang="en-US" dirty="0" err="1" smtClean="0"/>
              <a:t>Separatrix</a:t>
            </a:r>
            <a:r>
              <a:rPr lang="en-US" dirty="0" smtClean="0"/>
              <a:t> Layer Emission (</a:t>
            </a:r>
            <a:r>
              <a:rPr lang="en-US" dirty="0" err="1" smtClean="0"/>
              <a:t>Bai</a:t>
            </a:r>
            <a:r>
              <a:rPr lang="en-US" dirty="0" smtClean="0"/>
              <a:t> &amp; </a:t>
            </a:r>
            <a:r>
              <a:rPr lang="en-US" dirty="0" err="1" smtClean="0"/>
              <a:t>Spitkovsky</a:t>
            </a:r>
            <a:r>
              <a:rPr lang="en-US" dirty="0" smtClean="0"/>
              <a:t> 2010)</a:t>
            </a:r>
          </a:p>
          <a:p>
            <a:endParaRPr lang="en-US" dirty="0" smtClean="0"/>
          </a:p>
          <a:p>
            <a:r>
              <a:rPr lang="en-US" dirty="0" smtClean="0"/>
              <a:t>Phenomenological emission model – paint </a:t>
            </a:r>
            <a:r>
              <a:rPr lang="en-US" dirty="0" err="1" smtClean="0"/>
              <a:t>separatrix</a:t>
            </a:r>
            <a:r>
              <a:rPr lang="en-US" dirty="0" smtClean="0"/>
              <a:t> layer with</a:t>
            </a:r>
          </a:p>
          <a:p>
            <a:r>
              <a:rPr lang="en-US" dirty="0" smtClean="0"/>
              <a:t>  assigned emissivity (e.g. constant along B), beamed along particle</a:t>
            </a:r>
          </a:p>
          <a:p>
            <a:r>
              <a:rPr lang="en-US" dirty="0" smtClean="0"/>
              <a:t>  trajectories in force free fields (particles have E </a:t>
            </a:r>
            <a:r>
              <a:rPr lang="en-US" dirty="0" err="1" smtClean="0"/>
              <a:t>x</a:t>
            </a:r>
            <a:r>
              <a:rPr lang="en-US" dirty="0" smtClean="0"/>
              <a:t> B drift + parallel</a:t>
            </a:r>
          </a:p>
          <a:p>
            <a:r>
              <a:rPr lang="en-US" dirty="0" smtClean="0"/>
              <a:t>                                                 slide along B, </a:t>
            </a:r>
            <a:r>
              <a:rPr lang="en-US" dirty="0" err="1" smtClean="0"/>
              <a:t>v</a:t>
            </a:r>
            <a:r>
              <a:rPr lang="en-US" dirty="0" smtClean="0"/>
              <a:t> &lt; 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6" y="1883104"/>
            <a:ext cx="4379297" cy="4232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3478" y="6107167"/>
            <a:ext cx="6272940" cy="312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4350" y="2316746"/>
            <a:ext cx="433965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Peaks are caustics – </a:t>
            </a:r>
          </a:p>
          <a:p>
            <a:r>
              <a:rPr lang="en-US" dirty="0" smtClean="0"/>
              <a:t>photons beamed along orbits</a:t>
            </a:r>
          </a:p>
          <a:p>
            <a:r>
              <a:rPr lang="en-US" dirty="0" smtClean="0"/>
              <a:t> from separate sites but times of</a:t>
            </a:r>
          </a:p>
          <a:p>
            <a:r>
              <a:rPr lang="en-US" dirty="0" smtClean="0"/>
              <a:t> flight and beaming directions</a:t>
            </a:r>
          </a:p>
          <a:p>
            <a:r>
              <a:rPr lang="en-US" dirty="0" smtClean="0"/>
              <a:t> conspire to have many arrive </a:t>
            </a:r>
          </a:p>
          <a:p>
            <a:r>
              <a:rPr lang="en-US" dirty="0" smtClean="0"/>
              <a:t> together – strong </a:t>
            </a:r>
            <a:r>
              <a:rPr lang="en-US" u="sng" dirty="0" smtClean="0"/>
              <a:t>through</a:t>
            </a:r>
            <a:r>
              <a:rPr lang="en-US" dirty="0" smtClean="0"/>
              <a:t> LC,</a:t>
            </a:r>
          </a:p>
          <a:p>
            <a:r>
              <a:rPr lang="en-US" dirty="0" smtClean="0"/>
              <a:t> field lines become straight</a:t>
            </a:r>
          </a:p>
          <a:p>
            <a:endParaRPr lang="en-US" dirty="0" smtClean="0"/>
          </a:p>
          <a:p>
            <a:r>
              <a:rPr lang="en-US" dirty="0" smtClean="0"/>
              <a:t>Simple beaming model = good</a:t>
            </a:r>
          </a:p>
          <a:p>
            <a:r>
              <a:rPr lang="en-US" dirty="0" smtClean="0"/>
              <a:t>  account of light curves</a:t>
            </a:r>
          </a:p>
          <a:p>
            <a:endParaRPr lang="en-US" dirty="0" smtClean="0"/>
          </a:p>
          <a:p>
            <a:r>
              <a:rPr lang="en-US" dirty="0" smtClean="0"/>
              <a:t>Physical emission needs accelerator</a:t>
            </a:r>
          </a:p>
          <a:p>
            <a:r>
              <a:rPr lang="en-US" dirty="0" smtClean="0"/>
              <a:t>             like Aurora?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4942" y="229967"/>
            <a:ext cx="7041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Auroral</a:t>
            </a:r>
            <a:r>
              <a:rPr lang="en-US" dirty="0" smtClean="0"/>
              <a:t> Model-a radiating sheet accelerator in globally FF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5170" y="957065"/>
            <a:ext cx="371203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Earth </a:t>
            </a:r>
            <a:r>
              <a:rPr lang="en-US" dirty="0" err="1" smtClean="0"/>
              <a:t>Auroral</a:t>
            </a:r>
            <a:r>
              <a:rPr lang="en-US" dirty="0" smtClean="0"/>
              <a:t> oval from </a:t>
            </a:r>
          </a:p>
          <a:p>
            <a:r>
              <a:rPr lang="en-US" dirty="0" smtClean="0"/>
              <a:t>space – current flow along</a:t>
            </a:r>
          </a:p>
          <a:p>
            <a:r>
              <a:rPr lang="en-US" dirty="0" smtClean="0"/>
              <a:t>B driven by solar wind </a:t>
            </a:r>
          </a:p>
          <a:p>
            <a:r>
              <a:rPr lang="en-US" dirty="0" smtClean="0"/>
              <a:t>Mechanical stress coupled to </a:t>
            </a:r>
            <a:r>
              <a:rPr lang="en-US" dirty="0" err="1" smtClean="0"/>
              <a:t>magntosphere</a:t>
            </a:r>
            <a:r>
              <a:rPr lang="en-US" dirty="0" smtClean="0"/>
              <a:t> by reconnection</a:t>
            </a:r>
            <a:endParaRPr lang="en-US" dirty="0"/>
          </a:p>
        </p:txBody>
      </p:sp>
      <p:pic>
        <p:nvPicPr>
          <p:cNvPr id="5" name="Picture 5" descr="AuroralOv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690" y="726653"/>
            <a:ext cx="5111359" cy="42005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6522" y="2822677"/>
            <a:ext cx="3694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Atmospheric molecular lines stimulated</a:t>
            </a:r>
          </a:p>
          <a:p>
            <a:r>
              <a:rPr lang="en-US" dirty="0" smtClean="0"/>
              <a:t> by accelerated, precipitating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-  </a:t>
            </a:r>
            <a:r>
              <a:rPr lang="en-US" dirty="0" smtClean="0"/>
              <a:t>beam (thin arcs) often                                  , </a:t>
            </a:r>
          </a:p>
          <a:p>
            <a:r>
              <a:rPr lang="en-US" dirty="0" smtClean="0"/>
              <a:t>Density&gt;&gt;&gt; GJ</a:t>
            </a:r>
            <a:r>
              <a:rPr lang="en-US" dirty="0" smtClean="0">
                <a:sym typeface="Wingdings"/>
              </a:rPr>
              <a:t>:</a:t>
            </a:r>
          </a:p>
          <a:p>
            <a:r>
              <a:rPr lang="en-US" dirty="0" smtClean="0">
                <a:sym typeface="Wingdings"/>
              </a:rPr>
              <a:t>Don’t need vacuum to have</a:t>
            </a:r>
          </a:p>
          <a:p>
            <a:r>
              <a:rPr lang="en-US" dirty="0" smtClean="0">
                <a:sym typeface="Wingdings"/>
              </a:rPr>
              <a:t>  strong </a:t>
            </a:r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11544" y="3960813"/>
          <a:ext cx="2703672" cy="372362"/>
        </p:xfrm>
        <a:graphic>
          <a:graphicData uri="http://schemas.openxmlformats.org/presentationml/2006/ole">
            <p:oleObj spid="_x0000_s39939" name="Equation" r:id="rId4" imgW="2120900" imgH="29210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22366" y="4833797"/>
          <a:ext cx="236384" cy="371461"/>
        </p:xfrm>
        <a:graphic>
          <a:graphicData uri="http://schemas.openxmlformats.org/presentationml/2006/ole">
            <p:oleObj spid="_x0000_s39940" name="Equation" r:id="rId5" imgW="177800" imgH="279400" progId="Equation.DSMT4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371985" y="618746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Jupiter, Saturn similar</a:t>
            </a:r>
            <a:endParaRPr lang="en-US" dirty="0"/>
          </a:p>
        </p:txBody>
      </p:sp>
      <p:pic>
        <p:nvPicPr>
          <p:cNvPr id="10" name="Picture 16" descr="saturn_auror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8776" y="4770402"/>
            <a:ext cx="1670525" cy="2087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45" y="426716"/>
            <a:ext cx="29777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4" descr="Yline"/>
          <p:cNvPicPr>
            <a:picLocks noChangeAspect="1" noChangeArrowheads="1"/>
          </p:cNvPicPr>
          <p:nvPr/>
        </p:nvPicPr>
        <p:blipFill>
          <a:blip r:embed="rId4">
            <a:biLevel thresh="50000"/>
          </a:blip>
          <a:srcRect/>
          <a:stretch>
            <a:fillRect/>
          </a:stretch>
        </p:blipFill>
        <p:spPr bwMode="auto">
          <a:xfrm>
            <a:off x="3429000" y="0"/>
            <a:ext cx="5075237" cy="212566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7" name="Rectangle 70"/>
          <p:cNvSpPr>
            <a:spLocks/>
          </p:cNvSpPr>
          <p:nvPr/>
        </p:nvSpPr>
        <p:spPr bwMode="auto">
          <a:xfrm>
            <a:off x="5725717" y="890221"/>
            <a:ext cx="617537" cy="2746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71"/>
          <p:cNvSpPr>
            <a:spLocks noChangeShapeType="1"/>
          </p:cNvSpPr>
          <p:nvPr/>
        </p:nvSpPr>
        <p:spPr bwMode="auto">
          <a:xfrm flipH="1" flipV="1">
            <a:off x="4209777" y="342900"/>
            <a:ext cx="1570037" cy="549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2"/>
          <p:cNvSpPr>
            <a:spLocks noChangeShapeType="1"/>
          </p:cNvSpPr>
          <p:nvPr/>
        </p:nvSpPr>
        <p:spPr bwMode="auto">
          <a:xfrm flipH="1">
            <a:off x="4141514" y="1166812"/>
            <a:ext cx="1570038" cy="701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79"/>
          <p:cNvSpPr>
            <a:spLocks noChangeShapeType="1"/>
          </p:cNvSpPr>
          <p:nvPr/>
        </p:nvSpPr>
        <p:spPr bwMode="auto">
          <a:xfrm flipH="1" flipV="1">
            <a:off x="4143102" y="439737"/>
            <a:ext cx="1577975" cy="531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82"/>
          <p:cNvSpPr>
            <a:spLocks noChangeShapeType="1"/>
          </p:cNvSpPr>
          <p:nvPr/>
        </p:nvSpPr>
        <p:spPr bwMode="auto">
          <a:xfrm>
            <a:off x="3587477" y="206375"/>
            <a:ext cx="617537" cy="2047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83"/>
          <p:cNvSpPr>
            <a:spLocks noChangeShapeType="1"/>
          </p:cNvSpPr>
          <p:nvPr/>
        </p:nvSpPr>
        <p:spPr bwMode="auto">
          <a:xfrm flipV="1">
            <a:off x="3519214" y="1852612"/>
            <a:ext cx="606425" cy="273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" name="Object 87"/>
          <p:cNvGraphicFramePr>
            <a:graphicFrameLocks noChangeAspect="1"/>
          </p:cNvGraphicFramePr>
          <p:nvPr/>
        </p:nvGraphicFramePr>
        <p:xfrm>
          <a:off x="3312839" y="0"/>
          <a:ext cx="342900" cy="490537"/>
        </p:xfrm>
        <a:graphic>
          <a:graphicData uri="http://schemas.openxmlformats.org/presentationml/2006/ole">
            <p:oleObj spid="_x0000_s40962" name="Equation" r:id="rId5" imgW="177800" imgH="254000" progId="Equation.DSMT4">
              <p:embed/>
            </p:oleObj>
          </a:graphicData>
        </a:graphic>
      </p:graphicFrame>
      <p:graphicFrame>
        <p:nvGraphicFramePr>
          <p:cNvPr id="14" name="Object 88"/>
          <p:cNvGraphicFramePr>
            <a:graphicFrameLocks noChangeAspect="1"/>
          </p:cNvGraphicFramePr>
          <p:nvPr/>
        </p:nvGraphicFramePr>
        <p:xfrm>
          <a:off x="3244577" y="1920875"/>
          <a:ext cx="342900" cy="490537"/>
        </p:xfrm>
        <a:graphic>
          <a:graphicData uri="http://schemas.openxmlformats.org/presentationml/2006/ole">
            <p:oleObj spid="_x0000_s40963" name="Equation" r:id="rId6" imgW="177800" imgH="254000" progId="Equation.DSMT4">
              <p:embed/>
            </p:oleObj>
          </a:graphicData>
        </a:graphic>
      </p:graphicFrame>
      <p:sp>
        <p:nvSpPr>
          <p:cNvPr id="15" name="Line 98"/>
          <p:cNvSpPr>
            <a:spLocks noChangeShapeType="1"/>
          </p:cNvSpPr>
          <p:nvPr/>
        </p:nvSpPr>
        <p:spPr bwMode="auto">
          <a:xfrm>
            <a:off x="7702277" y="1003300"/>
            <a:ext cx="823912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68777" y="304800"/>
            <a:ext cx="1356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Outflow </a:t>
            </a:r>
            <a:r>
              <a:rPr lang="en-US" sz="1600" dirty="0" err="1" smtClean="0">
                <a:solidFill>
                  <a:schemeClr val="tx1"/>
                </a:solidFill>
              </a:rPr>
              <a:t>v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</a:rPr>
              <a:t>c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7124" y="1524000"/>
            <a:ext cx="1898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Reconnection inflow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6200000" flipV="1">
            <a:off x="3473177" y="2286000"/>
            <a:ext cx="533400" cy="22860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244577" y="2667000"/>
            <a:ext cx="3231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Field Aligned current</a:t>
            </a:r>
          </a:p>
          <a:p>
            <a:pPr algn="l"/>
            <a:r>
              <a:rPr lang="en-US" sz="2000" dirty="0" smtClean="0"/>
              <a:t>  precipitating electrons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+ ions from surface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6105142" y="1737710"/>
            <a:ext cx="1066800" cy="45720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944770" y="266700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</a:rPr>
              <a:t>Plasmoid</a:t>
            </a:r>
            <a:endParaRPr lang="en-US" sz="1800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26" name="Oval 77"/>
          <p:cNvSpPr>
            <a:spLocks/>
          </p:cNvSpPr>
          <p:nvPr/>
        </p:nvSpPr>
        <p:spPr bwMode="auto">
          <a:xfrm>
            <a:off x="6356076" y="928961"/>
            <a:ext cx="1377950" cy="20478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98"/>
          <p:cNvSpPr>
            <a:spLocks noChangeShapeType="1"/>
          </p:cNvSpPr>
          <p:nvPr/>
        </p:nvSpPr>
        <p:spPr bwMode="auto">
          <a:xfrm>
            <a:off x="7733261" y="1040964"/>
            <a:ext cx="823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85"/>
          <p:cNvSpPr>
            <a:spLocks noChangeShapeType="1"/>
          </p:cNvSpPr>
          <p:nvPr/>
        </p:nvSpPr>
        <p:spPr bwMode="auto">
          <a:xfrm rot="16200000">
            <a:off x="6967020" y="276363"/>
            <a:ext cx="0" cy="754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5815725" y="1357587"/>
            <a:ext cx="578068" cy="17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5740402" y="564056"/>
            <a:ext cx="578068" cy="17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V="1">
            <a:off x="6301828" y="1545896"/>
            <a:ext cx="1524000" cy="429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Line 72"/>
          <p:cNvSpPr>
            <a:spLocks noChangeShapeType="1"/>
          </p:cNvSpPr>
          <p:nvPr/>
        </p:nvSpPr>
        <p:spPr bwMode="auto">
          <a:xfrm flipH="1">
            <a:off x="4188810" y="1240384"/>
            <a:ext cx="1570038" cy="701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736473" y="2494675"/>
          <a:ext cx="252905" cy="387788"/>
        </p:xfrm>
        <a:graphic>
          <a:graphicData uri="http://schemas.openxmlformats.org/presentationml/2006/ole">
            <p:oleObj spid="_x0000_s40964" name="Equation" r:id="rId8" imgW="190500" imgH="292100" progId="Equation.DSMT4">
              <p:embed/>
            </p:oleObj>
          </a:graphicData>
        </a:graphic>
      </p:graphicFrame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752" y="3191641"/>
            <a:ext cx="276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374200" y="6178472"/>
            <a:ext cx="128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Polar Cap</a:t>
            </a:r>
            <a:endParaRPr lang="en-US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1617279" y="6255188"/>
          <a:ext cx="706847" cy="261226"/>
        </p:xfrm>
        <a:graphic>
          <a:graphicData uri="http://schemas.openxmlformats.org/presentationml/2006/ole">
            <p:oleObj spid="_x0000_s40965" name="Equation" r:id="rId10" imgW="584200" imgH="215900" progId="Equation.DSMT4">
              <p:embed/>
            </p:oleObj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437931" y="648866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Acute rotator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3617310" y="4090276"/>
            <a:ext cx="5160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Reconnection E (radial in geometry shown)</a:t>
            </a:r>
          </a:p>
          <a:p>
            <a:r>
              <a:rPr lang="en-US" dirty="0" smtClean="0"/>
              <a:t>  sustained by off diagonal pressure tensor</a:t>
            </a:r>
          </a:p>
          <a:p>
            <a:r>
              <a:rPr lang="en-US" dirty="0" smtClean="0"/>
              <a:t>  (“</a:t>
            </a:r>
            <a:r>
              <a:rPr lang="en-US" dirty="0" err="1" smtClean="0"/>
              <a:t>collisionless</a:t>
            </a:r>
            <a:r>
              <a:rPr lang="en-US" dirty="0" smtClean="0"/>
              <a:t> viscosity” – relativistic </a:t>
            </a:r>
          </a:p>
          <a:p>
            <a:r>
              <a:rPr lang="en-US" dirty="0" smtClean="0"/>
              <a:t>           reconnection simulations)</a:t>
            </a:r>
            <a:endParaRPr lang="en-US" dirty="0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3651425" y="5299718"/>
          <a:ext cx="5346700" cy="533400"/>
        </p:xfrm>
        <a:graphic>
          <a:graphicData uri="http://schemas.openxmlformats.org/presentationml/2006/ole">
            <p:oleObj spid="_x0000_s40966" name="Equation" r:id="rId11" imgW="5346700" imgH="533400" progId="Equation.DSMT4">
              <p:embed/>
            </p:oleObj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509173" y="5211379"/>
            <a:ext cx="54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alpha val="37000"/>
                  </a:schemeClr>
                </a:solidFill>
              </a:rPr>
              <a:t>X</a:t>
            </a:r>
            <a:endParaRPr lang="en-US" sz="3600" dirty="0">
              <a:solidFill>
                <a:schemeClr val="tx1">
                  <a:alpha val="37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68276" y="2189655"/>
            <a:ext cx="37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Mistral"/>
                <a:cs typeface="Mistral"/>
              </a:rPr>
              <a:t>l</a:t>
            </a:r>
            <a:r>
              <a:rPr lang="en-US" baseline="-25000" dirty="0" err="1" smtClean="0"/>
              <a:t>D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736897" y="2133600"/>
            <a:ext cx="663903" cy="1226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554482" y="5246413"/>
            <a:ext cx="595587" cy="586829"/>
          </a:xfrm>
          <a:prstGeom prst="ellipse">
            <a:avLst/>
          </a:prstGeom>
          <a:solidFill>
            <a:schemeClr val="tx1">
              <a:alpha val="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028964" y="5833242"/>
            <a:ext cx="468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1200" dirty="0" err="1" smtClean="0"/>
              <a:t>w</a:t>
            </a:r>
            <a:r>
              <a:rPr lang="en-US" sz="1200" dirty="0" smtClean="0"/>
              <a:t>=relativistic enthalpy; anomalous resistivity neglected</a:t>
            </a:r>
            <a:endParaRPr lang="en-US" sz="1200" dirty="0"/>
          </a:p>
        </p:txBody>
      </p:sp>
      <p:sp>
        <p:nvSpPr>
          <p:cNvPr id="49" name="Oval 48"/>
          <p:cNvSpPr/>
          <p:nvPr/>
        </p:nvSpPr>
        <p:spPr>
          <a:xfrm>
            <a:off x="2236952" y="2184399"/>
            <a:ext cx="390635" cy="443187"/>
          </a:xfrm>
          <a:prstGeom prst="ellipse">
            <a:avLst/>
          </a:prstGeom>
          <a:solidFill>
            <a:schemeClr val="tx1">
              <a:alpha val="0"/>
            </a:schemeClr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846552" y="6244897"/>
            <a:ext cx="5686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Obtuse geometry            has precipitating positrons , electron outflow</a:t>
            </a:r>
            <a:endParaRPr lang="en-US" sz="1200" dirty="0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4307927" y="6267231"/>
          <a:ext cx="544349" cy="241933"/>
        </p:xfrm>
        <a:graphic>
          <a:graphicData uri="http://schemas.openxmlformats.org/presentationml/2006/ole">
            <p:oleObj spid="_x0000_s40967" name="Equation" r:id="rId12" imgW="685800" imgH="304800" progId="Equation.DSMT4">
              <p:embed/>
            </p:oleObj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2025088" y="314906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</a:t>
            </a:r>
            <a:r>
              <a:rPr lang="en-US" sz="1400" baseline="-25000" dirty="0" smtClean="0"/>
              <a:t>L</a:t>
            </a:r>
            <a:endParaRPr lang="en-US" sz="1400" dirty="0"/>
          </a:p>
        </p:txBody>
      </p:sp>
      <p:cxnSp>
        <p:nvCxnSpPr>
          <p:cNvPr id="54" name="Straight Arrow Connector 53"/>
          <p:cNvCxnSpPr/>
          <p:nvPr/>
        </p:nvCxnSpPr>
        <p:spPr>
          <a:xfrm rot="10800000" flipV="1">
            <a:off x="1896374" y="3320111"/>
            <a:ext cx="171618" cy="5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271877" y="3318061"/>
            <a:ext cx="182255" cy="11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279268" y="550408"/>
            <a:ext cx="326074" cy="909030"/>
            <a:chOff x="8066026" y="795649"/>
            <a:chExt cx="326074" cy="909030"/>
          </a:xfrm>
        </p:grpSpPr>
        <p:sp>
          <p:nvSpPr>
            <p:cNvPr id="24" name="Text Box 102"/>
            <p:cNvSpPr txBox="1">
              <a:spLocks/>
            </p:cNvSpPr>
            <p:nvPr/>
          </p:nvSpPr>
          <p:spPr bwMode="auto">
            <a:xfrm>
              <a:off x="8066690" y="1421525"/>
              <a:ext cx="289034" cy="28315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82296" tIns="41148" rIns="82296" bIns="41148">
              <a:prstTxWarp prst="textNoShape">
                <a:avLst/>
              </a:prstTxWarp>
              <a:spAutoFit/>
            </a:bodyPr>
            <a:lstStyle/>
            <a:p>
              <a:pPr algn="ctr" defTabSz="822325"/>
              <a:r>
                <a:rPr lang="en-US" altLang="ja-JP" sz="1300" dirty="0" smtClean="0">
                  <a:solidFill>
                    <a:srgbClr val="000000"/>
                  </a:solidFill>
                  <a:latin typeface="Gill Sans" pitchFamily="-107" charset="0"/>
                </a:rPr>
                <a:t>╳</a:t>
              </a:r>
              <a:endParaRPr lang="en-US" sz="1300" dirty="0">
                <a:solidFill>
                  <a:schemeClr val="bg2"/>
                </a:solidFill>
                <a:latin typeface="Gill Sans" pitchFamily="-107" charset="0"/>
              </a:endParaRPr>
            </a:p>
          </p:txBody>
        </p:sp>
        <p:sp>
          <p:nvSpPr>
            <p:cNvPr id="25" name="Oval 103"/>
            <p:cNvSpPr>
              <a:spLocks/>
            </p:cNvSpPr>
            <p:nvPr/>
          </p:nvSpPr>
          <p:spPr bwMode="auto">
            <a:xfrm>
              <a:off x="8104269" y="1470288"/>
              <a:ext cx="206552" cy="20643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82296" tIns="41148" rIns="82296" bIns="4114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8066026" y="795649"/>
              <a:ext cx="326074" cy="283154"/>
              <a:chOff x="8186159" y="1250418"/>
              <a:chExt cx="326074" cy="283154"/>
            </a:xfrm>
          </p:grpSpPr>
          <p:sp>
            <p:nvSpPr>
              <p:cNvPr id="53" name="Text Box 102"/>
              <p:cNvSpPr txBox="1">
                <a:spLocks/>
              </p:cNvSpPr>
              <p:nvPr/>
            </p:nvSpPr>
            <p:spPr bwMode="auto">
              <a:xfrm>
                <a:off x="8186159" y="1250418"/>
                <a:ext cx="326074" cy="28315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82296" tIns="41148" rIns="82296" bIns="41148">
                <a:prstTxWarp prst="textNoShape">
                  <a:avLst/>
                </a:prstTxWarp>
                <a:spAutoFit/>
              </a:bodyPr>
              <a:lstStyle/>
              <a:p>
                <a:pPr algn="ctr" defTabSz="822325"/>
                <a:r>
                  <a:rPr lang="en-US" altLang="zh-TW" sz="1300" dirty="0" smtClean="0">
                    <a:latin typeface="Gill Sans" pitchFamily="-107" charset="0"/>
                  </a:rPr>
                  <a:t>☉</a:t>
                </a:r>
                <a:endParaRPr lang="en-US" sz="1300" dirty="0">
                  <a:latin typeface="Gill Sans" pitchFamily="-107" charset="0"/>
                </a:endParaRPr>
              </a:p>
            </p:txBody>
          </p:sp>
          <p:sp>
            <p:nvSpPr>
              <p:cNvPr id="56" name="Oval 103"/>
              <p:cNvSpPr>
                <a:spLocks/>
              </p:cNvSpPr>
              <p:nvPr/>
            </p:nvSpPr>
            <p:spPr bwMode="auto">
              <a:xfrm>
                <a:off x="8248089" y="1296627"/>
                <a:ext cx="206552" cy="20643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82296" tIns="41148" rIns="82296" bIns="4114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60" name="Straight Arrow Connector 59"/>
          <p:cNvCxnSpPr/>
          <p:nvPr/>
        </p:nvCxnSpPr>
        <p:spPr bwMode="auto">
          <a:xfrm rot="16200000" flipV="1">
            <a:off x="5856206" y="1459379"/>
            <a:ext cx="1734207" cy="356968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4545" y="274256"/>
            <a:ext cx="7684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Cosmic </a:t>
            </a:r>
            <a:r>
              <a:rPr lang="en-US" dirty="0" err="1" smtClean="0">
                <a:solidFill>
                  <a:srgbClr val="000000"/>
                </a:solidFill>
              </a:rPr>
              <a:t>Pevatrons</a:t>
            </a:r>
            <a:r>
              <a:rPr lang="en-US" dirty="0" smtClean="0">
                <a:solidFill>
                  <a:srgbClr val="000000"/>
                </a:solidFill>
              </a:rPr>
              <a:t>: The Excitation of Pulsar Wind Nebulae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5566" y="1384988"/>
            <a:ext cx="426979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</a:t>
            </a:r>
            <a:r>
              <a:rPr lang="en-US" sz="1400" dirty="0" smtClean="0"/>
              <a:t>, IR, O, X, </a:t>
            </a:r>
            <a:r>
              <a:rPr lang="en-US" sz="1400" dirty="0" smtClean="0">
                <a:latin typeface="Symbol" pitchFamily="-110" charset="2"/>
                <a:sym typeface="Symbol" pitchFamily="-110" charset="2"/>
              </a:rPr>
              <a:t>  </a:t>
            </a:r>
            <a:r>
              <a:rPr lang="en-US" sz="1400" dirty="0" smtClean="0"/>
              <a:t>: </a:t>
            </a:r>
            <a:r>
              <a:rPr lang="en-US" sz="1400" u="sng" dirty="0" smtClean="0"/>
              <a:t>synchrotron emission</a:t>
            </a:r>
            <a:endParaRPr lang="en-US" sz="1400" dirty="0" smtClean="0"/>
          </a:p>
          <a:p>
            <a:r>
              <a:rPr lang="en-US" sz="1400" dirty="0" smtClean="0"/>
              <a:t>Particle </a:t>
            </a:r>
            <a:r>
              <a:rPr lang="en-US" sz="1400" dirty="0" err="1" smtClean="0"/>
              <a:t>radiative</a:t>
            </a:r>
            <a:r>
              <a:rPr lang="en-US" sz="1400" dirty="0" smtClean="0"/>
              <a:t> lifetime (</a:t>
            </a:r>
            <a:r>
              <a:rPr lang="en-US" sz="1400" dirty="0" smtClean="0">
                <a:latin typeface="Symbol" pitchFamily="-110" charset="2"/>
                <a:sym typeface="Symbol" pitchFamily="-110" charset="2"/>
              </a:rPr>
              <a:t>  </a:t>
            </a:r>
            <a:r>
              <a:rPr lang="en-US" sz="1400" dirty="0" smtClean="0"/>
              <a:t>): days</a:t>
            </a:r>
          </a:p>
          <a:p>
            <a:r>
              <a:rPr lang="en-US" sz="1400" dirty="0" smtClean="0"/>
              <a:t>Continuous power supply: </a:t>
            </a:r>
            <a:r>
              <a:rPr lang="en-US" sz="1400" dirty="0" err="1" smtClean="0"/>
              <a:t>L</a:t>
            </a:r>
            <a:r>
              <a:rPr lang="en-US" sz="1400" baseline="-25000" dirty="0" err="1" smtClean="0"/>
              <a:t>rad</a:t>
            </a:r>
            <a:r>
              <a:rPr lang="en-US" sz="1400" dirty="0" smtClean="0"/>
              <a:t> ~ 10</a:t>
            </a:r>
            <a:r>
              <a:rPr lang="en-US" sz="1400" baseline="30000" dirty="0" smtClean="0"/>
              <a:t>38</a:t>
            </a:r>
            <a:r>
              <a:rPr lang="en-US" sz="1400" dirty="0" smtClean="0"/>
              <a:t> erg/</a:t>
            </a:r>
            <a:r>
              <a:rPr lang="en-US" sz="1400" dirty="0" err="1" smtClean="0"/>
              <a:t>s</a:t>
            </a:r>
            <a:endParaRPr lang="en-US" sz="1400" dirty="0" smtClean="0"/>
          </a:p>
          <a:p>
            <a:r>
              <a:rPr lang="en-US" sz="1400" dirty="0" smtClean="0"/>
              <a:t>Nebula contracts onto central source</a:t>
            </a:r>
          </a:p>
          <a:p>
            <a:r>
              <a:rPr lang="en-US" sz="1400" dirty="0" smtClean="0"/>
              <a:t>   with increasing    (synchrotron emission)</a:t>
            </a:r>
          </a:p>
          <a:p>
            <a:r>
              <a:rPr lang="en-US" sz="1400" dirty="0" smtClean="0"/>
              <a:t>Spectra are NONTHERMAL:  acceleration</a:t>
            </a:r>
          </a:p>
          <a:p>
            <a:r>
              <a:rPr lang="en-US" sz="1400" dirty="0" smtClean="0"/>
              <a:t>    of </a:t>
            </a:r>
            <a:r>
              <a:rPr lang="en-US" sz="1400" dirty="0" err="1" smtClean="0"/>
              <a:t>e</a:t>
            </a:r>
            <a:r>
              <a:rPr lang="en-US" sz="1400" baseline="30000" dirty="0" err="1" smtClean="0"/>
              <a:t>-</a:t>
            </a:r>
            <a:r>
              <a:rPr lang="en-US" sz="1400" dirty="0" err="1" smtClean="0"/>
              <a:t>(e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) to </a:t>
            </a:r>
            <a:r>
              <a:rPr lang="en-US" sz="1400" dirty="0" err="1" smtClean="0"/>
              <a:t>PeV</a:t>
            </a:r>
            <a:r>
              <a:rPr lang="en-US" sz="1400" dirty="0" smtClean="0"/>
              <a:t> energies</a:t>
            </a:r>
          </a:p>
          <a:p>
            <a:r>
              <a:rPr lang="en-US" sz="1400" dirty="0" smtClean="0"/>
              <a:t>Central Pulsar supplies power: </a:t>
            </a:r>
            <a:r>
              <a:rPr lang="en-US" sz="1400" dirty="0" err="1" smtClean="0"/>
              <a:t>Spindown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716178" y="1484470"/>
          <a:ext cx="188782" cy="248799"/>
        </p:xfrm>
        <a:graphic>
          <a:graphicData uri="http://schemas.openxmlformats.org/presentationml/2006/ole">
            <p:oleObj spid="_x0000_s23555" name="Equation" r:id="rId4" imgW="139700" imgH="165100" progId="Equation.DSMT4">
              <p:embed/>
            </p:oleObj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2974752" y="1707566"/>
          <a:ext cx="210521" cy="248798"/>
        </p:xfrm>
        <a:graphic>
          <a:graphicData uri="http://schemas.openxmlformats.org/presentationml/2006/ole">
            <p:oleObj spid="_x0000_s23556" name="Equation" r:id="rId5" imgW="139700" imgH="165100" progId="Equation.DSMT4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25986" y="2303743"/>
          <a:ext cx="292640" cy="321904"/>
        </p:xfrm>
        <a:graphic>
          <a:graphicData uri="http://schemas.openxmlformats.org/presentationml/2006/ole">
            <p:oleObj spid="_x0000_s23557" name="Equation" r:id="rId6" imgW="127000" imgH="139700" progId="Equation.DSMT4">
              <p:embed/>
            </p:oleObj>
          </a:graphicData>
        </a:graphic>
      </p:graphicFrame>
      <p:pic>
        <p:nvPicPr>
          <p:cNvPr id="8" name="Picture 16" descr="/Users/arons/Research/Plerions/Figures/Crab/combinedmovie.mpg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23485" y="652121"/>
            <a:ext cx="4343534" cy="27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76186" y="919006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Crab Nebula - 1054 SNR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22969" y="3360757"/>
            <a:ext cx="4312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Speed of features: ~0.5 </a:t>
            </a:r>
            <a:r>
              <a:rPr lang="en-US" sz="1400" dirty="0" err="1" smtClean="0">
                <a:solidFill>
                  <a:srgbClr val="000000"/>
                </a:solidFill>
              </a:rPr>
              <a:t>c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Inferred upstream 4-speed 10</a:t>
            </a:r>
            <a:r>
              <a:rPr lang="en-US" sz="1400" baseline="30000" dirty="0" smtClean="0">
                <a:solidFill>
                  <a:srgbClr val="000000"/>
                </a:solidFill>
              </a:rPr>
              <a:t>3-4</a:t>
            </a:r>
            <a:r>
              <a:rPr lang="en-US" sz="1400" dirty="0" smtClean="0">
                <a:solidFill>
                  <a:srgbClr val="000000"/>
                </a:solidFill>
              </a:rPr>
              <a:t>c (was 10</a:t>
            </a:r>
            <a:r>
              <a:rPr lang="en-US" sz="1400" baseline="30000" dirty="0" smtClean="0">
                <a:solidFill>
                  <a:srgbClr val="000000"/>
                </a:solidFill>
              </a:rPr>
              <a:t>6</a:t>
            </a:r>
            <a:r>
              <a:rPr lang="en-US" sz="1400" dirty="0" smtClean="0">
                <a:solidFill>
                  <a:srgbClr val="000000"/>
                </a:solidFill>
              </a:rPr>
              <a:t>c)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Chandra ring stationary (no boost) lumpy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4157" y="4078025"/>
            <a:ext cx="1521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Scale: 10</a:t>
            </a:r>
            <a:r>
              <a:rPr lang="en-US" sz="1400" baseline="30000" dirty="0" smtClean="0"/>
              <a:t>18</a:t>
            </a:r>
            <a:r>
              <a:rPr lang="en-US" sz="1400" dirty="0" smtClean="0"/>
              <a:t> cm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456962" y="430226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Morphology: sudden deceleration </a:t>
            </a:r>
          </a:p>
          <a:p>
            <a:r>
              <a:rPr lang="en-US" sz="1400" dirty="0" smtClean="0"/>
              <a:t> of magnetized relativistic flow - - </a:t>
            </a:r>
          </a:p>
          <a:p>
            <a:r>
              <a:rPr lang="en-US" sz="1400" dirty="0" smtClean="0"/>
              <a:t> </a:t>
            </a:r>
            <a:r>
              <a:rPr lang="en-US" sz="1400" u="sng" dirty="0" smtClean="0"/>
              <a:t>shock</a:t>
            </a:r>
            <a:r>
              <a:rPr lang="en-US" sz="1400" dirty="0" smtClean="0"/>
              <a:t> converts flow energy to </a:t>
            </a:r>
            <a:r>
              <a:rPr lang="en-US" sz="1400" dirty="0" err="1" smtClean="0"/>
              <a:t>nonthermally</a:t>
            </a:r>
            <a:r>
              <a:rPr lang="en-US" sz="1400" dirty="0" smtClean="0"/>
              <a:t> heated electron (+ positron) spectrum – synchrotron emission in post-shock flow</a:t>
            </a:r>
            <a:endParaRPr lang="en-US" sz="1400" dirty="0"/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467152" y="3497000"/>
          <a:ext cx="3822700" cy="581025"/>
        </p:xfrm>
        <a:graphic>
          <a:graphicData uri="http://schemas.openxmlformats.org/presentationml/2006/ole">
            <p:oleObj spid="_x0000_s23558" name="Equation" r:id="rId8" imgW="2590800" imgH="393700" progId="Equation.DSMT4">
              <p:embed/>
            </p:oleObj>
          </a:graphicData>
        </a:graphic>
      </p:graphicFrame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760" y="4025276"/>
            <a:ext cx="32004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345412" y="543961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Basic Questions:</a:t>
            </a:r>
          </a:p>
          <a:p>
            <a:r>
              <a:rPr lang="en-US" sz="1400" dirty="0" smtClean="0"/>
              <a:t>   what carries the rotation power? - MHD wind</a:t>
            </a:r>
          </a:p>
          <a:p>
            <a:r>
              <a:rPr lang="en-US" sz="1400" dirty="0" smtClean="0"/>
              <a:t>how is it converted to synchrotron emitting particle spectra? – </a:t>
            </a:r>
            <a:r>
              <a:rPr lang="en-US" sz="1400" b="1" u="sng" dirty="0" smtClean="0"/>
              <a:t>relativistic “shock”</a:t>
            </a:r>
          </a:p>
          <a:p>
            <a:r>
              <a:rPr lang="en-US" sz="1400" b="1" dirty="0" smtClean="0"/>
              <a:t>                            </a:t>
            </a:r>
            <a:r>
              <a:rPr lang="en-US" sz="1400" b="1" u="sng" dirty="0" smtClean="0"/>
              <a:t>relativistic reconnection</a:t>
            </a:r>
            <a:endParaRPr lang="en-US" sz="14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231687" y="6049284"/>
            <a:ext cx="3981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Nebula reprocesses 20% of </a:t>
            </a:r>
            <a:r>
              <a:rPr lang="en-US" sz="1400" dirty="0" err="1" smtClean="0"/>
              <a:t>spindown</a:t>
            </a:r>
            <a:r>
              <a:rPr lang="en-US" sz="1400" dirty="0" smtClean="0"/>
              <a:t> loss</a:t>
            </a:r>
          </a:p>
          <a:p>
            <a:pPr algn="ctr"/>
            <a:r>
              <a:rPr lang="en-US" sz="1400" dirty="0" smtClean="0"/>
              <a:t>Gamma Ray Flares </a:t>
            </a:r>
          </a:p>
          <a:p>
            <a:r>
              <a:rPr lang="en-US" sz="1400" dirty="0" smtClean="0"/>
              <a:t>                                                           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684" y="0"/>
            <a:ext cx="84305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Acceleration in the Return Current Channel (including current sheet</a:t>
            </a:r>
          </a:p>
          <a:p>
            <a:pPr algn="ctr"/>
            <a:r>
              <a:rPr lang="en-US" dirty="0" smtClean="0"/>
              <a:t>Beyond the light cylinder)</a:t>
            </a:r>
          </a:p>
          <a:p>
            <a:endParaRPr lang="en-US" dirty="0" smtClean="0"/>
          </a:p>
          <a:p>
            <a:r>
              <a:rPr lang="en-US" dirty="0" smtClean="0"/>
              <a:t>Total value of current fixed by the force free magnetosphere </a:t>
            </a:r>
          </a:p>
          <a:p>
            <a:r>
              <a:rPr lang="en-US" dirty="0" smtClean="0"/>
              <a:t>Current density of precipitating and outgoing beams in the</a:t>
            </a:r>
          </a:p>
          <a:p>
            <a:r>
              <a:rPr lang="en-US" dirty="0" smtClean="0"/>
              <a:t>  return current channel depends on the length of the diffusion region</a:t>
            </a:r>
          </a:p>
          <a:p>
            <a:r>
              <a:rPr lang="en-US" dirty="0" smtClean="0"/>
              <a:t>  </a:t>
            </a:r>
            <a:r>
              <a:rPr lang="en-US" dirty="0" err="1" smtClean="0">
                <a:latin typeface="SchoolHouse Cursive B"/>
                <a:cs typeface="SchoolHouse Cursive B"/>
              </a:rPr>
              <a:t>l</a:t>
            </a:r>
            <a:r>
              <a:rPr lang="en-US" baseline="-25000" dirty="0" err="1" smtClean="0"/>
              <a:t>D</a:t>
            </a:r>
            <a:r>
              <a:rPr lang="en-US" baseline="-25000" dirty="0" smtClean="0"/>
              <a:t>,</a:t>
            </a:r>
            <a:r>
              <a:rPr lang="en-US" dirty="0" smtClean="0"/>
              <a:t> which could be as small as the width = formal </a:t>
            </a:r>
            <a:r>
              <a:rPr lang="en-US" dirty="0" err="1" smtClean="0"/>
              <a:t>Larmor</a:t>
            </a:r>
            <a:r>
              <a:rPr lang="en-US" dirty="0" smtClean="0"/>
              <a:t> radius</a:t>
            </a:r>
          </a:p>
          <a:p>
            <a:r>
              <a:rPr lang="en-US" dirty="0" smtClean="0"/>
              <a:t>  and as much as many % of the macroscopic scale, the light cylinder</a:t>
            </a:r>
          </a:p>
          <a:p>
            <a:r>
              <a:rPr lang="en-US" dirty="0" smtClean="0"/>
              <a:t>  distance.  Can be estimated &amp; simulated, here treat as parameter.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816" y="2642808"/>
            <a:ext cx="8594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Inertia of beams in the channel supports parallel E (kinetic Alfven wave)</a:t>
            </a:r>
          </a:p>
          <a:p>
            <a:endParaRPr lang="en-US" dirty="0" smtClean="0"/>
          </a:p>
          <a:p>
            <a:r>
              <a:rPr lang="en-US" dirty="0" smtClean="0"/>
              <a:t>Simple estimates: </a:t>
            </a:r>
            <a:r>
              <a:rPr lang="en-US" u="sng" dirty="0" smtClean="0"/>
              <a:t>lower limit </a:t>
            </a:r>
            <a:r>
              <a:rPr lang="en-US" dirty="0" smtClean="0"/>
              <a:t>to accelerating voltage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53184" y="3568157"/>
          <a:ext cx="4376866" cy="785163"/>
        </p:xfrm>
        <a:graphic>
          <a:graphicData uri="http://schemas.openxmlformats.org/presentationml/2006/ole">
            <p:oleObj spid="_x0000_s44032" name="Equation" r:id="rId3" imgW="3327400" imgH="59690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0659" y="4395787"/>
            <a:ext cx="8091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</a:t>
            </a:r>
            <a:r>
              <a:rPr lang="en-US" sz="1400" baseline="-25000" dirty="0" err="1" smtClean="0"/>
              <a:t>recon</a:t>
            </a:r>
            <a:r>
              <a:rPr lang="en-US" sz="1400" dirty="0" err="1" smtClean="0"/>
              <a:t>/c</a:t>
            </a:r>
            <a:r>
              <a:rPr lang="en-US" sz="1400" dirty="0" smtClean="0"/>
              <a:t> ~0.1 (pair reconnection PIC simulations)</a:t>
            </a:r>
          </a:p>
          <a:p>
            <a:endParaRPr lang="en-US" sz="1400" dirty="0" smtClean="0"/>
          </a:p>
          <a:p>
            <a:r>
              <a:rPr lang="en-US" sz="1400" dirty="0" err="1" smtClean="0">
                <a:latin typeface="SchoolHouse Cursive B"/>
                <a:cs typeface="SchoolHouse Cursive B"/>
              </a:rPr>
              <a:t>l</a:t>
            </a:r>
            <a:r>
              <a:rPr lang="en-US" sz="1400" baseline="-25000" dirty="0" err="1" smtClean="0"/>
              <a:t>D</a:t>
            </a:r>
            <a:r>
              <a:rPr lang="en-US" sz="1400" dirty="0" err="1" smtClean="0"/>
              <a:t>/R</a:t>
            </a:r>
            <a:r>
              <a:rPr lang="en-US" sz="1400" baseline="-25000" dirty="0" err="1" smtClean="0"/>
              <a:t>l</a:t>
            </a:r>
            <a:r>
              <a:rPr lang="en-US" sz="1400" baseline="-25000" dirty="0" smtClean="0"/>
              <a:t>  </a:t>
            </a:r>
            <a:r>
              <a:rPr lang="en-US" sz="1400" dirty="0" smtClean="0"/>
              <a:t>macroscopic: e.g., ~0.1, as in FF simulations due to </a:t>
            </a:r>
            <a:r>
              <a:rPr lang="en-US" sz="1400" dirty="0" err="1" smtClean="0"/>
              <a:t>numerics</a:t>
            </a:r>
            <a:r>
              <a:rPr lang="en-US" sz="1400" dirty="0" smtClean="0"/>
              <a:t>, parallel </a:t>
            </a:r>
          </a:p>
          <a:p>
            <a:r>
              <a:rPr lang="en-US" sz="1400" dirty="0" smtClean="0"/>
              <a:t>  voltage drop ~ 1-10 TV, enough for </a:t>
            </a:r>
            <a:r>
              <a:rPr lang="en-US" sz="1400" dirty="0" err="1" smtClean="0"/>
              <a:t>GeV</a:t>
            </a:r>
            <a:r>
              <a:rPr lang="en-US" sz="1400" dirty="0" smtClean="0"/>
              <a:t> gamma ray emission by curvature radiation,</a:t>
            </a:r>
          </a:p>
          <a:p>
            <a:r>
              <a:rPr lang="en-US" sz="1400" dirty="0" smtClean="0"/>
              <a:t>  possible pair creation</a:t>
            </a:r>
          </a:p>
          <a:p>
            <a:endParaRPr lang="en-US" sz="1400" dirty="0" smtClean="0"/>
          </a:p>
          <a:p>
            <a:r>
              <a:rPr lang="en-US" sz="1400" dirty="0" err="1" smtClean="0">
                <a:latin typeface="SchoolHouse Cursive B"/>
                <a:cs typeface="SchoolHouse Cursive B"/>
              </a:rPr>
              <a:t>l</a:t>
            </a:r>
            <a:r>
              <a:rPr lang="en-US" sz="1400" baseline="-25000" dirty="0" err="1" smtClean="0"/>
              <a:t>D</a:t>
            </a:r>
            <a:r>
              <a:rPr lang="en-US" sz="1400" dirty="0" err="1" smtClean="0"/>
              <a:t>/R</a:t>
            </a:r>
            <a:r>
              <a:rPr lang="en-US" sz="1400" baseline="-25000" dirty="0" err="1" smtClean="0"/>
              <a:t>l</a:t>
            </a:r>
            <a:r>
              <a:rPr lang="en-US" sz="1400" baseline="-25000" dirty="0" smtClean="0"/>
              <a:t>  </a:t>
            </a:r>
            <a:r>
              <a:rPr lang="en-US" sz="1400" dirty="0" smtClean="0"/>
              <a:t>microscopic (multiple skin depths):  voltage drop 1-10 GV, gammas from </a:t>
            </a:r>
          </a:p>
          <a:p>
            <a:r>
              <a:rPr lang="en-US" sz="1400" dirty="0" smtClean="0"/>
              <a:t>synchrotron radiation – colliding beams unstable, excite </a:t>
            </a:r>
            <a:r>
              <a:rPr lang="en-US" sz="1400" dirty="0" err="1" smtClean="0"/>
              <a:t>Larmor</a:t>
            </a:r>
            <a:r>
              <a:rPr lang="en-US" sz="1400" dirty="0" smtClean="0"/>
              <a:t> gyration</a:t>
            </a:r>
          </a:p>
          <a:p>
            <a:endParaRPr lang="en-US" sz="1400" dirty="0" smtClean="0"/>
          </a:p>
          <a:p>
            <a:pPr algn="ctr"/>
            <a:r>
              <a:rPr lang="en-US" sz="1400" dirty="0" smtClean="0"/>
              <a:t>Story to be finished “soon”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 flipH="1">
            <a:off x="525517" y="89972"/>
            <a:ext cx="11316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a typeface="Gill Sans" pitchFamily="-107" charset="0"/>
                <a:cs typeface="Gill Sans" pitchFamily="-107" charset="0"/>
              </a:rPr>
              <a:t>Follow the Mass Loss: From Whence all the Pairs?</a:t>
            </a:r>
          </a:p>
        </p:txBody>
      </p:sp>
      <p:sp>
        <p:nvSpPr>
          <p:cNvPr id="3" name="Text Box 5"/>
          <p:cNvSpPr txBox="1">
            <a:spLocks/>
          </p:cNvSpPr>
          <p:nvPr/>
        </p:nvSpPr>
        <p:spPr bwMode="auto">
          <a:xfrm>
            <a:off x="117365" y="484351"/>
            <a:ext cx="8640011" cy="384720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Pulsar Wind Nebulae: Nebular Synchrotron requires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 particle injection    &gt;&gt; </a:t>
            </a:r>
            <a:r>
              <a:rPr lang="en-US" dirty="0" err="1" smtClean="0">
                <a:solidFill>
                  <a:srgbClr val="000000"/>
                </a:solidFill>
              </a:rPr>
              <a:t>Goldreich</a:t>
            </a:r>
            <a:r>
              <a:rPr lang="en-US" dirty="0" smtClean="0">
                <a:solidFill>
                  <a:srgbClr val="000000"/>
                </a:solidFill>
              </a:rPr>
              <a:t>-Julian current        =</a:t>
            </a:r>
            <a:r>
              <a:rPr lang="en-US" dirty="0" err="1" smtClean="0">
                <a:solidFill>
                  <a:srgbClr val="000000"/>
                </a:solidFill>
              </a:rPr>
              <a:t>c</a:t>
            </a:r>
            <a:r>
              <a:rPr lang="en-US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dirty="0" err="1" smtClean="0">
                <a:solidFill>
                  <a:srgbClr val="000000"/>
                </a:solidFill>
              </a:rPr>
              <a:t>/e</a:t>
            </a:r>
            <a:r>
              <a:rPr lang="en-US" dirty="0" smtClean="0">
                <a:solidFill>
                  <a:srgbClr val="000000"/>
                </a:solidFill>
              </a:rPr>
              <a:t> 	</a:t>
            </a:r>
          </a:p>
          <a:p>
            <a:pPr algn="l"/>
            <a:endParaRPr lang="en-US" sz="3600" b="1" i="1" dirty="0" smtClean="0">
              <a:solidFill>
                <a:srgbClr val="800000"/>
              </a:solidFill>
            </a:endParaRPr>
          </a:p>
          <a:p>
            <a:pPr algn="l"/>
            <a:r>
              <a:rPr lang="en-US" sz="3600" b="1" i="1" dirty="0" smtClean="0">
                <a:solidFill>
                  <a:srgbClr val="800000"/>
                </a:solidFill>
              </a:rPr>
              <a:t>PAIR PROBLEM</a:t>
            </a:r>
          </a:p>
          <a:p>
            <a:pPr algn="l"/>
            <a:endParaRPr lang="en-US" sz="3600" b="1" i="1" dirty="0" smtClean="0">
              <a:solidFill>
                <a:srgbClr val="800000"/>
              </a:solidFill>
            </a:endParaRP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X-</a:t>
            </a:r>
            <a:r>
              <a:rPr lang="en-US" sz="1600" dirty="0" err="1" smtClean="0">
                <a:solidFill>
                  <a:srgbClr val="000000"/>
                </a:solidFill>
              </a:rPr>
              <a:t>Rays:current</a:t>
            </a:r>
            <a:r>
              <a:rPr lang="en-US" sz="1600" dirty="0" smtClean="0">
                <a:solidFill>
                  <a:srgbClr val="000000"/>
                </a:solidFill>
              </a:rPr>
              <a:t> injection rate (compact, strong B nebulae - Crab, G54,…)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      measured rates ~ existing (starvation) gap rates </a:t>
            </a:r>
            <a:r>
              <a:rPr lang="en-US" sz="16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κ</a:t>
            </a:r>
            <a:r>
              <a:rPr lang="en-US" sz="1600" baseline="-25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±</a:t>
            </a:r>
            <a:r>
              <a:rPr lang="en-US" sz="16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=    /</a:t>
            </a:r>
            <a:r>
              <a:rPr lang="en-US" sz="1600" dirty="0" smtClean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≤</a:t>
            </a:r>
            <a:r>
              <a:rPr lang="en-US" sz="1600" dirty="0" smtClean="0">
                <a:solidFill>
                  <a:srgbClr val="000000"/>
                </a:solidFill>
              </a:rPr>
              <a:t>10</a:t>
            </a:r>
            <a:r>
              <a:rPr lang="en-US" sz="1600" baseline="30000" dirty="0" smtClean="0">
                <a:solidFill>
                  <a:srgbClr val="000000"/>
                </a:solidFill>
              </a:rPr>
              <a:t>4</a:t>
            </a:r>
            <a:r>
              <a:rPr lang="en-US" sz="1600" dirty="0" smtClean="0">
                <a:solidFill>
                  <a:srgbClr val="000000"/>
                </a:solidFill>
              </a:rPr>
              <a:t> pairs/GJ</a:t>
            </a:r>
          </a:p>
          <a:p>
            <a:pPr algn="l"/>
            <a:endParaRPr lang="en-US" sz="2400" dirty="0" smtClean="0"/>
          </a:p>
          <a:p>
            <a:pPr algn="ctr"/>
            <a:r>
              <a:rPr lang="en-US" sz="2400" dirty="0" smtClean="0"/>
              <a:t>   </a:t>
            </a:r>
            <a:r>
              <a:rPr lang="en-US" sz="2000" dirty="0" smtClean="0">
                <a:solidFill>
                  <a:srgbClr val="000000"/>
                </a:solidFill>
              </a:rPr>
              <a:t>Radio measures injection rate averaged over nebular histories,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κ</a:t>
            </a:r>
            <a:r>
              <a:rPr lang="en-US" sz="2000" baseline="-25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±</a:t>
            </a:r>
            <a:r>
              <a:rPr lang="en-US" sz="2000" dirty="0" smtClean="0">
                <a:solidFill>
                  <a:srgbClr val="000000"/>
                </a:solidFill>
              </a:rPr>
              <a:t> &gt; 10</a:t>
            </a:r>
            <a:r>
              <a:rPr lang="en-US" sz="2000" baseline="30000" dirty="0" smtClean="0">
                <a:solidFill>
                  <a:srgbClr val="000000"/>
                </a:solidFill>
              </a:rPr>
              <a:t>6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6" descr="0052_xray_o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573" y="3993767"/>
            <a:ext cx="2743200" cy="2743200"/>
          </a:xfrm>
          <a:prstGeom prst="rect">
            <a:avLst/>
          </a:prstGeom>
          <a:noFill/>
        </p:spPr>
      </p:pic>
      <p:pic>
        <p:nvPicPr>
          <p:cNvPr id="5" name="Picture 7" descr="0052_xray_opt_rad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0316" y="4007945"/>
            <a:ext cx="2514600" cy="2514600"/>
          </a:xfrm>
          <a:prstGeom prst="rect">
            <a:avLst/>
          </a:prstGeom>
          <a:noFill/>
        </p:spPr>
      </p:pic>
      <p:pic>
        <p:nvPicPr>
          <p:cNvPr id="6" name="Picture 8" descr="chandra_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9296" y="3908097"/>
            <a:ext cx="2679700" cy="2674938"/>
          </a:xfrm>
          <a:prstGeom prst="rect">
            <a:avLst/>
          </a:prstGeom>
          <a:noFill/>
        </p:spPr>
      </p:pic>
      <p:pic>
        <p:nvPicPr>
          <p:cNvPr id="7" name="Picture 6" descr="dotNpm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185276" y="708573"/>
            <a:ext cx="381000" cy="500063"/>
          </a:xfrm>
          <a:prstGeom prst="rect">
            <a:avLst/>
          </a:prstGeom>
        </p:spPr>
      </p:pic>
      <p:pic>
        <p:nvPicPr>
          <p:cNvPr id="8" name="Picture 7" descr="dotNpm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028993" y="2857390"/>
            <a:ext cx="457200" cy="600075"/>
          </a:xfrm>
          <a:prstGeom prst="rect">
            <a:avLst/>
          </a:prstGeom>
        </p:spPr>
      </p:pic>
      <p:pic>
        <p:nvPicPr>
          <p:cNvPr id="9" name="Picture 8" descr="dotNgj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452914" y="2889908"/>
            <a:ext cx="533400" cy="533400"/>
          </a:xfrm>
          <a:prstGeom prst="rect">
            <a:avLst/>
          </a:prstGeom>
        </p:spPr>
      </p:pic>
      <p:pic>
        <p:nvPicPr>
          <p:cNvPr id="11" name="Picture 10" descr="dotNgj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782004" y="712514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691" y="471608"/>
            <a:ext cx="8011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err="1" smtClean="0">
                <a:latin typeface=""/>
                <a:cs typeface=""/>
              </a:rPr>
              <a:t>σ</a:t>
            </a:r>
            <a:r>
              <a:rPr lang="en-US" dirty="0" smtClean="0">
                <a:latin typeface=""/>
                <a:cs typeface=""/>
              </a:rPr>
              <a:t> </a:t>
            </a:r>
            <a:r>
              <a:rPr lang="en-US" dirty="0" smtClean="0"/>
              <a:t>= B</a:t>
            </a:r>
            <a:r>
              <a:rPr lang="en-US" baseline="30000" dirty="0" smtClean="0"/>
              <a:t>2</a:t>
            </a:r>
            <a:r>
              <a:rPr lang="en-US" dirty="0" smtClean="0"/>
              <a:t>/8πm</a:t>
            </a:r>
            <a:r>
              <a:rPr lang="en-US" baseline="-25000" dirty="0" smtClean="0"/>
              <a:t>±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n</a:t>
            </a:r>
            <a:r>
              <a:rPr lang="en-US" baseline="-25000" dirty="0" smtClean="0"/>
              <a:t>±</a:t>
            </a:r>
            <a:r>
              <a:rPr lang="en-US" dirty="0" smtClean="0">
                <a:latin typeface="Symbol" charset="2"/>
                <a:cs typeface="Symbol" charset="2"/>
              </a:rPr>
              <a:t>Γ</a:t>
            </a:r>
            <a:r>
              <a:rPr lang="en-US" baseline="-25000" dirty="0" smtClean="0"/>
              <a:t>w</a:t>
            </a:r>
            <a:r>
              <a:rPr lang="en-US" dirty="0" smtClean="0"/>
              <a:t> at termination      </a:t>
            </a:r>
            <a:r>
              <a:rPr lang="en-US" dirty="0" err="1" smtClean="0">
                <a:latin typeface="Symbol" charset="2"/>
                <a:cs typeface="Symbol" charset="2"/>
              </a:rPr>
              <a:t>Γ</a:t>
            </a:r>
            <a:r>
              <a:rPr lang="en-US" baseline="-25000" dirty="0" err="1" smtClean="0">
                <a:cs typeface="Symbol" charset="2"/>
              </a:rPr>
              <a:t>w</a:t>
            </a:r>
            <a:r>
              <a:rPr lang="en-US" dirty="0" smtClean="0"/>
              <a:t> = e</a:t>
            </a:r>
            <a:r>
              <a:rPr lang="en-US" dirty="0" smtClean="0">
                <a:latin typeface="Symbol" charset="2"/>
                <a:cs typeface="Symbol" charset="2"/>
              </a:rPr>
              <a:t>Φ</a:t>
            </a:r>
            <a:r>
              <a:rPr lang="en-US" dirty="0" smtClean="0"/>
              <a:t>/2m</a:t>
            </a:r>
            <a:r>
              <a:rPr lang="en-US" baseline="-25000" dirty="0" smtClean="0"/>
              <a:t>±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κ</a:t>
            </a:r>
            <a:r>
              <a:rPr lang="en-US" baseline="-25000" dirty="0" smtClean="0">
                <a:latin typeface="Symbol" charset="2"/>
                <a:cs typeface="Symbol" charset="2"/>
              </a:rPr>
              <a:t>±  </a:t>
            </a:r>
            <a:r>
              <a:rPr lang="en-US" dirty="0" smtClean="0">
                <a:latin typeface="Symbol" charset="2"/>
                <a:cs typeface="Symbol" charset="2"/>
              </a:rPr>
              <a:t>&lt; 10</a:t>
            </a:r>
            <a:r>
              <a:rPr lang="en-US" baseline="30000" dirty="0" smtClean="0">
                <a:latin typeface="Symbol" charset="2"/>
                <a:cs typeface="Symbol" charset="2"/>
              </a:rPr>
              <a:t>4.3</a:t>
            </a:r>
            <a:endParaRPr 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37860" y="1251131"/>
          <a:ext cx="6477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066800"/>
                <a:gridCol w="1295400"/>
                <a:gridCol w="1295400"/>
                <a:gridCol w="1295400"/>
              </a:tblGrid>
              <a:tr h="36124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PWN Name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±</a:t>
                      </a:r>
                      <a:endParaRPr lang="en-US" sz="1800" b="0" baseline="-2500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wind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(PV)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Inferred Multiplicities"/>
                          <a:cs typeface="Inferred Multiplicities"/>
                        </a:rPr>
                        <a:t>Age (yr)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Crab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6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Inferred Multiplicities"/>
                          <a:cs typeface="Inferred Multiplicities"/>
                        </a:rPr>
                        <a:t> 5 </a:t>
                      </a:r>
                      <a:r>
                        <a:rPr lang="en-US" sz="1800" baseline="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baseline="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100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955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3C58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5.7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   3 </a:t>
                      </a:r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2100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B1509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5.3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   1 </a:t>
                      </a:r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121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1570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6124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Kes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75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&gt;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5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   7 </a:t>
                      </a:r>
                      <a:r>
                        <a:rPr lang="en-US" sz="1800" dirty="0" err="1" smtClean="0">
                          <a:latin typeface="Inferred Multiplicities"/>
                          <a:cs typeface="Inferred Multiplicities"/>
                        </a:rPr>
                        <a:t>x</a:t>
                      </a:r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 10</a:t>
                      </a:r>
                      <a:r>
                        <a:rPr lang="en-US" sz="1800" baseline="30000" dirty="0" smtClean="0">
                          <a:latin typeface="Inferred Multiplicities"/>
                          <a:cs typeface="Inferred Multiplicities"/>
                        </a:rPr>
                        <a:t>4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22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Inferred Multiplicities"/>
                          <a:cs typeface="Inferred Multiplicities"/>
                        </a:rPr>
                        <a:t>650</a:t>
                      </a:r>
                      <a:endParaRPr lang="en-US" sz="1800" dirty="0">
                        <a:latin typeface="Inferred Multiplicities"/>
                        <a:cs typeface="Inferred Multiplicitie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3411101"/>
            <a:ext cx="8838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one zone evolutionary model of observed spectrum </a:t>
            </a:r>
            <a:r>
              <a:rPr lang="en-US" u="sng" dirty="0" smtClean="0"/>
              <a:t>including</a:t>
            </a:r>
            <a:r>
              <a:rPr lang="en-US" dirty="0" smtClean="0"/>
              <a:t> </a:t>
            </a:r>
          </a:p>
          <a:p>
            <a:r>
              <a:rPr lang="en-US" dirty="0" smtClean="0"/>
              <a:t> radio (with </a:t>
            </a:r>
            <a:r>
              <a:rPr lang="en-US" dirty="0" err="1" smtClean="0"/>
              <a:t>Bucciantini</a:t>
            </a:r>
            <a:r>
              <a:rPr lang="en-US" dirty="0" smtClean="0"/>
              <a:t>, Amato) – injection spectrum </a:t>
            </a:r>
            <a:r>
              <a:rPr lang="en-US" u="sng" dirty="0" smtClean="0"/>
              <a:t>convex, </a:t>
            </a:r>
            <a:r>
              <a:rPr lang="en-US" dirty="0" smtClean="0">
                <a:latin typeface="Symbol" charset="2"/>
                <a:cs typeface="Symbol" charset="2"/>
              </a:rPr>
              <a:t>γ</a:t>
            </a:r>
            <a:r>
              <a:rPr lang="en-US" baseline="30000" dirty="0" smtClean="0"/>
              <a:t>-1.3</a:t>
            </a:r>
            <a:r>
              <a:rPr lang="en-US" dirty="0" smtClean="0"/>
              <a:t>      </a:t>
            </a:r>
            <a:r>
              <a:rPr lang="en-US" dirty="0" smtClean="0">
                <a:latin typeface="Symbol" charset="2"/>
                <a:cs typeface="Symbol" charset="2"/>
              </a:rPr>
              <a:t>γ</a:t>
            </a:r>
            <a:r>
              <a:rPr lang="en-US" baseline="30000" dirty="0" smtClean="0"/>
              <a:t>-2.3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578823" y="3947170"/>
            <a:ext cx="533400" cy="15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3698"/>
            <a:ext cx="2971800" cy="2005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197298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Crab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041020"/>
            <a:ext cx="2743200" cy="20217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86200" y="6349698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3C58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063698"/>
            <a:ext cx="2773680" cy="198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9392" y="627349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PSR B1509/MSH 15-52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7696200" y="1244298"/>
            <a:ext cx="533400" cy="158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865" y="223983"/>
            <a:ext cx="89570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Polar Cap Pairs – Largest Source, All (?) PSR, all radio?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“Starvation” Electric Fields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Strong </a:t>
            </a:r>
            <a:r>
              <a:rPr lang="en-US" dirty="0" err="1" smtClean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=10</a:t>
            </a:r>
            <a:r>
              <a:rPr lang="en-US" baseline="30000" dirty="0" smtClean="0">
                <a:solidFill>
                  <a:srgbClr val="000000"/>
                </a:solidFill>
              </a:rPr>
              <a:t>14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cgs</a:t>
            </a:r>
            <a:r>
              <a:rPr lang="en-US" dirty="0" smtClean="0">
                <a:solidFill>
                  <a:srgbClr val="000000"/>
                </a:solidFill>
              </a:rPr>
              <a:t>, T</a:t>
            </a:r>
            <a:r>
              <a:rPr lang="en-US" baseline="-25000" dirty="0" smtClean="0">
                <a:solidFill>
                  <a:srgbClr val="000000"/>
                </a:solidFill>
              </a:rPr>
              <a:t>*</a:t>
            </a:r>
            <a:r>
              <a:rPr lang="en-US" dirty="0" smtClean="0">
                <a:solidFill>
                  <a:srgbClr val="000000"/>
                </a:solidFill>
              </a:rPr>
              <a:t>~10</a:t>
            </a:r>
            <a:r>
              <a:rPr lang="en-US" baseline="30000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 K: no corona, charge separated magnetosphere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4952" y="1115470"/>
            <a:ext cx="8174646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 Atmosphere freely releases charge</a:t>
            </a:r>
          </a:p>
          <a:p>
            <a:r>
              <a:rPr lang="en-US" dirty="0" smtClean="0"/>
              <a:t>            residuum of vacuum electric field pulls charge out</a:t>
            </a:r>
          </a:p>
          <a:p>
            <a:r>
              <a:rPr lang="en-US" dirty="0" smtClean="0"/>
              <a:t>             into a relativistic beam, shorts out most of E</a:t>
            </a:r>
            <a:r>
              <a:rPr lang="en-US" baseline="-25000" dirty="0" smtClean="0"/>
              <a:t>ǁ</a:t>
            </a:r>
          </a:p>
          <a:p>
            <a:r>
              <a:rPr lang="en-US" baseline="-25000" dirty="0" smtClean="0"/>
              <a:t> </a:t>
            </a:r>
            <a:r>
              <a:rPr lang="en-US" dirty="0" smtClean="0"/>
              <a:t>            </a:t>
            </a:r>
            <a:r>
              <a:rPr lang="en-US" dirty="0" err="1" smtClean="0"/>
              <a:t>unshorted</a:t>
            </a:r>
            <a:r>
              <a:rPr lang="en-US" dirty="0" smtClean="0"/>
              <a:t> E</a:t>
            </a:r>
            <a:r>
              <a:rPr lang="en-US" baseline="-25000" dirty="0" smtClean="0"/>
              <a:t>ǁ </a:t>
            </a:r>
            <a:r>
              <a:rPr lang="en-US" dirty="0" smtClean="0"/>
              <a:t>would drop all of </a:t>
            </a:r>
            <a:r>
              <a:rPr lang="en-US" dirty="0" err="1" smtClean="0"/>
              <a:t>Φ</a:t>
            </a:r>
            <a:r>
              <a:rPr lang="en-US" dirty="0" smtClean="0"/>
              <a:t> within </a:t>
            </a:r>
          </a:p>
          <a:p>
            <a:r>
              <a:rPr lang="en-US" dirty="0" smtClean="0"/>
              <a:t>              height = polar cap width = R</a:t>
            </a:r>
            <a:r>
              <a:rPr lang="en-US" baseline="-25000" dirty="0" smtClean="0"/>
              <a:t>*</a:t>
            </a:r>
            <a:r>
              <a:rPr lang="en-US" dirty="0" smtClean="0"/>
              <a:t>(R</a:t>
            </a:r>
            <a:r>
              <a:rPr lang="en-US" baseline="-25000" dirty="0" smtClean="0"/>
              <a:t>*</a:t>
            </a:r>
            <a:r>
              <a:rPr lang="en-US" dirty="0" smtClean="0"/>
              <a:t>/R</a:t>
            </a:r>
            <a:r>
              <a:rPr lang="en-US" baseline="-25000" dirty="0" smtClean="0"/>
              <a:t>LC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r>
              <a:rPr lang="en-US" dirty="0" smtClean="0"/>
              <a:t> = 100m – 1 km</a:t>
            </a:r>
          </a:p>
          <a:p>
            <a:r>
              <a:rPr lang="en-US" baseline="-25000" dirty="0" smtClean="0"/>
              <a:t>                  </a:t>
            </a:r>
            <a:r>
              <a:rPr lang="en-US" dirty="0" smtClean="0"/>
              <a:t>Beam electron (positron) moves on curved B, emits </a:t>
            </a:r>
            <a:r>
              <a:rPr lang="en-US" dirty="0" err="1" smtClean="0"/>
              <a:t>γ</a:t>
            </a:r>
            <a:r>
              <a:rPr lang="en-US" dirty="0" smtClean="0"/>
              <a:t> rays</a:t>
            </a:r>
          </a:p>
          <a:p>
            <a:r>
              <a:rPr lang="en-US" dirty="0" smtClean="0"/>
              <a:t>            </a:t>
            </a:r>
            <a:r>
              <a:rPr lang="en-US" dirty="0" err="1" smtClean="0"/>
              <a:t>γ’s</a:t>
            </a:r>
            <a:r>
              <a:rPr lang="en-US" dirty="0" smtClean="0"/>
              <a:t> go one absorption length in </a:t>
            </a:r>
            <a:r>
              <a:rPr lang="en-US" dirty="0" err="1" smtClean="0"/>
              <a:t>superstong</a:t>
            </a:r>
            <a:r>
              <a:rPr lang="en-US" dirty="0" smtClean="0"/>
              <a:t> B turn into </a:t>
            </a:r>
            <a:r>
              <a:rPr lang="en-US" dirty="0" err="1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,</a:t>
            </a:r>
          </a:p>
          <a:p>
            <a:r>
              <a:rPr lang="en-US" dirty="0" smtClean="0"/>
              <a:t>                 multiply in a cascade</a:t>
            </a:r>
          </a:p>
          <a:p>
            <a:r>
              <a:rPr lang="en-US" dirty="0" smtClean="0"/>
              <a:t>            Beam density = electric current density </a:t>
            </a:r>
            <a:r>
              <a:rPr lang="en-US" altLang="ja-JP" dirty="0" smtClean="0"/>
              <a:t>≃ GJ = </a:t>
            </a:r>
            <a:r>
              <a:rPr lang="en-US" altLang="ja-JP" dirty="0" err="1" smtClean="0"/>
              <a:t>eΦ/c</a:t>
            </a:r>
            <a:r>
              <a:rPr lang="en-US" altLang="ja-JP" dirty="0" smtClean="0"/>
              <a:t>*(area),</a:t>
            </a:r>
          </a:p>
          <a:p>
            <a:r>
              <a:rPr lang="en-US" dirty="0" smtClean="0"/>
              <a:t>                   ~ Force free expectation</a:t>
            </a:r>
          </a:p>
          <a:p>
            <a:r>
              <a:rPr lang="en-US" dirty="0" smtClean="0"/>
              <a:t>	      Newborn pairs poison residual vacuum, shut off E</a:t>
            </a:r>
            <a:r>
              <a:rPr lang="en-US" baseline="-25000" dirty="0" smtClean="0"/>
              <a:t>ǁ</a:t>
            </a:r>
            <a:r>
              <a:rPr lang="en-US" dirty="0" smtClean="0"/>
              <a:t> at a</a:t>
            </a:r>
          </a:p>
          <a:p>
            <a:r>
              <a:rPr lang="en-US" dirty="0" smtClean="0"/>
              <a:t>               fixed voltage drop ≈ 10</a:t>
            </a:r>
            <a:r>
              <a:rPr lang="en-US" baseline="30000" dirty="0" smtClean="0"/>
              <a:t>12</a:t>
            </a:r>
            <a:r>
              <a:rPr lang="en-US" dirty="0" smtClean="0"/>
              <a:t> V = radio death boundary in</a:t>
            </a:r>
          </a:p>
          <a:p>
            <a:r>
              <a:rPr lang="en-US" dirty="0" smtClean="0"/>
              <a:t>                                                       ≈ L</a:t>
            </a:r>
            <a:r>
              <a:rPr lang="en-US" baseline="-25000" dirty="0" smtClean="0"/>
              <a:t>γ</a:t>
            </a:r>
            <a:r>
              <a:rPr lang="en-US" dirty="0" smtClean="0"/>
              <a:t>        in gamma ray data</a:t>
            </a:r>
          </a:p>
          <a:p>
            <a:endParaRPr lang="en-US" dirty="0" smtClean="0"/>
          </a:p>
          <a:p>
            <a:r>
              <a:rPr lang="en-US" dirty="0" smtClean="0"/>
              <a:t>Polar beam model like a diode:</a:t>
            </a:r>
          </a:p>
          <a:p>
            <a:r>
              <a:rPr lang="en-US" dirty="0" smtClean="0"/>
              <a:t>cathode =stellar atmosphere, anode = surface of first pair creation </a:t>
            </a:r>
          </a:p>
          <a:p>
            <a:r>
              <a:rPr lang="en-US" dirty="0" smtClean="0"/>
              <a:t>     diode operates with </a:t>
            </a:r>
            <a:r>
              <a:rPr lang="en-US" dirty="0" err="1" smtClean="0"/>
              <a:t>ΔΦ</a:t>
            </a:r>
            <a:r>
              <a:rPr lang="en-US" dirty="0" smtClean="0"/>
              <a:t> fixed by anode at </a:t>
            </a:r>
            <a:r>
              <a:rPr lang="en-US" dirty="0" err="1" smtClean="0"/>
              <a:t>τ</a:t>
            </a:r>
            <a:r>
              <a:rPr lang="en-US" dirty="0" smtClean="0"/>
              <a:t>=1 ↔ </a:t>
            </a:r>
            <a:r>
              <a:rPr lang="en-US" dirty="0" err="1" smtClean="0"/>
              <a:t>Φ</a:t>
            </a:r>
            <a:r>
              <a:rPr lang="en-US" dirty="0" smtClean="0"/>
              <a:t>=10</a:t>
            </a:r>
            <a:r>
              <a:rPr lang="en-US" baseline="30000" dirty="0" smtClean="0"/>
              <a:t>12</a:t>
            </a:r>
            <a:r>
              <a:rPr lang="en-US" dirty="0" smtClean="0"/>
              <a:t> V</a:t>
            </a:r>
          </a:p>
          <a:p>
            <a:r>
              <a:rPr lang="en-US" dirty="0" smtClean="0"/>
              <a:t>      current voltage characteristic: 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=B/P exactly</a:t>
            </a:r>
          </a:p>
          <a:p>
            <a:endParaRPr lang="en-US" dirty="0" smtClean="0"/>
          </a:p>
          <a:p>
            <a:r>
              <a:rPr lang="en-US" dirty="0" smtClean="0"/>
              <a:t>         All has been “perfect” for the last 30 years</a:t>
            </a:r>
          </a:p>
          <a:p>
            <a:r>
              <a:rPr lang="en-US" dirty="0" smtClean="0"/>
              <a:t>            </a:t>
            </a:r>
            <a:endParaRPr lang="en-US" baseline="-25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616183" y="4120831"/>
          <a:ext cx="527817" cy="401141"/>
        </p:xfrm>
        <a:graphic>
          <a:graphicData uri="http://schemas.openxmlformats.org/presentationml/2006/ole">
            <p:oleObj spid="_x0000_s45058" name="Equation" r:id="rId3" imgW="317500" imgH="241300" progId="Equation.DSMT4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46876" y="4436140"/>
          <a:ext cx="482600" cy="370046"/>
        </p:xfrm>
        <a:graphic>
          <a:graphicData uri="http://schemas.openxmlformats.org/presentationml/2006/ole">
            <p:oleObj spid="_x0000_s45059" name="Equation" r:id="rId4" imgW="482600" imgH="317500" progId="Equation.DSMT4">
              <p:embed/>
            </p:oleObj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86" y="2084286"/>
            <a:ext cx="16891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413" y="224802"/>
            <a:ext cx="5843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PIC + Monte Carlo Simulation of Standard Model </a:t>
            </a:r>
          </a:p>
          <a:p>
            <a:pPr algn="ctr"/>
            <a:r>
              <a:rPr lang="en-US" dirty="0" smtClean="0"/>
              <a:t>1D, applies to young pulsars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4721" y="1072569"/>
            <a:ext cx="8726706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Concept:  Atmosphere freely emits charge, assume monotonic</a:t>
            </a:r>
          </a:p>
          <a:p>
            <a:r>
              <a:rPr lang="en-US" dirty="0" smtClean="0"/>
              <a:t>   acceleration to </a:t>
            </a:r>
            <a:r>
              <a:rPr lang="en-US" dirty="0" err="1" smtClean="0"/>
              <a:t>v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; </a:t>
            </a:r>
            <a:r>
              <a:rPr lang="en-US" dirty="0" err="1" smtClean="0"/>
              <a:t>accel</a:t>
            </a:r>
            <a:r>
              <a:rPr lang="en-US" dirty="0" smtClean="0"/>
              <a:t> in </a:t>
            </a:r>
            <a:r>
              <a:rPr lang="en-US" dirty="0" err="1" smtClean="0"/>
              <a:t>unshorted</a:t>
            </a:r>
            <a:r>
              <a:rPr lang="en-US" dirty="0" smtClean="0"/>
              <a:t> vacuum E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 </a:t>
            </a:r>
            <a:r>
              <a:rPr lang="en-US" dirty="0" smtClean="0"/>
              <a:t>(some? all?);</a:t>
            </a:r>
          </a:p>
          <a:p>
            <a:r>
              <a:rPr lang="en-US" dirty="0" smtClean="0"/>
              <a:t>   (</a:t>
            </a:r>
            <a:r>
              <a:rPr lang="en-US" altLang="zh-TW" dirty="0" smtClean="0"/>
              <a:t>flow is steady in </a:t>
            </a:r>
            <a:r>
              <a:rPr lang="en-US" altLang="zh-TW" dirty="0" err="1" smtClean="0"/>
              <a:t>corotating</a:t>
            </a:r>
            <a:r>
              <a:rPr lang="en-US" altLang="zh-TW" dirty="0" smtClean="0"/>
              <a:t> frame on time &lt;&lt; P); charge density of</a:t>
            </a:r>
          </a:p>
          <a:p>
            <a:r>
              <a:rPr lang="en-US" dirty="0" smtClean="0"/>
              <a:t>   beam ≄ η</a:t>
            </a:r>
            <a:r>
              <a:rPr lang="en-US" baseline="-25000" dirty="0" smtClean="0"/>
              <a:t>R</a:t>
            </a:r>
            <a:r>
              <a:rPr lang="en-US" dirty="0" smtClean="0"/>
              <a:t> ≡-</a:t>
            </a:r>
            <a:r>
              <a:rPr lang="en-US" b="1" dirty="0" smtClean="0"/>
              <a:t>Ω</a:t>
            </a:r>
            <a:r>
              <a:rPr lang="en-US" dirty="0" smtClean="0"/>
              <a:t>∙</a:t>
            </a:r>
            <a:r>
              <a:rPr lang="en-US" b="1" dirty="0" smtClean="0"/>
              <a:t>B</a:t>
            </a:r>
            <a:r>
              <a:rPr lang="en-US" dirty="0" smtClean="0"/>
              <a:t>/2πc = charge density </a:t>
            </a:r>
            <a:r>
              <a:rPr lang="en-US" altLang="ja-JP" dirty="0" smtClean="0"/>
              <a:t>∋</a:t>
            </a:r>
            <a:r>
              <a:rPr lang="en-US" dirty="0" smtClean="0"/>
              <a:t> E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=0 – idea is to accelerate</a:t>
            </a:r>
          </a:p>
          <a:p>
            <a:r>
              <a:rPr lang="en-US" altLang="zh-TW" dirty="0" smtClean="0"/>
              <a:t>   up until charges emit curvature + inverse Compton </a:t>
            </a:r>
            <a:r>
              <a:rPr lang="en-US" altLang="zh-TW" dirty="0" err="1" smtClean="0"/>
              <a:t>γs,convert</a:t>
            </a:r>
            <a:r>
              <a:rPr lang="en-US" altLang="zh-TW" dirty="0" smtClean="0"/>
              <a:t> to pairs,</a:t>
            </a:r>
          </a:p>
          <a:p>
            <a:r>
              <a:rPr lang="en-US" altLang="zh-TW" dirty="0" smtClean="0"/>
              <a:t>   pairs short out </a:t>
            </a:r>
            <a:r>
              <a:rPr lang="en-US" dirty="0" smtClean="0"/>
              <a:t>E</a:t>
            </a:r>
            <a:r>
              <a:rPr lang="en-US" altLang="zh-TW" baseline="-25000" dirty="0" smtClean="0"/>
              <a:t>║ </a:t>
            </a:r>
            <a:r>
              <a:rPr lang="en-US" altLang="zh-TW" dirty="0" smtClean="0"/>
              <a:t>(“pair formation front” = PFF) where τ</a:t>
            </a:r>
            <a:r>
              <a:rPr lang="en-US" altLang="zh-TW" baseline="-25000" dirty="0" smtClean="0"/>
              <a:t>γB</a:t>
            </a:r>
            <a:r>
              <a:rPr lang="en-US" altLang="zh-TW" dirty="0" smtClean="0"/>
              <a:t> = 1</a:t>
            </a:r>
          </a:p>
          <a:p>
            <a:r>
              <a:rPr lang="en-US" altLang="zh-TW" dirty="0" smtClean="0"/>
              <a:t>     ΔΦ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≈10</a:t>
            </a:r>
            <a:r>
              <a:rPr lang="en-US" altLang="zh-TW" baseline="30000" dirty="0" smtClean="0"/>
              <a:t>12</a:t>
            </a:r>
            <a:r>
              <a:rPr lang="en-US" altLang="zh-TW" dirty="0" smtClean="0"/>
              <a:t> V almost independent of parameters (if τ</a:t>
            </a:r>
            <a:r>
              <a:rPr lang="en-US" altLang="zh-TW" baseline="-25000" dirty="0" smtClean="0"/>
              <a:t>γB</a:t>
            </a:r>
            <a:r>
              <a:rPr lang="en-US" altLang="zh-TW" dirty="0" smtClean="0"/>
              <a:t> = 1 </a:t>
            </a:r>
          </a:p>
          <a:p>
            <a:r>
              <a:rPr lang="en-US" altLang="zh-TW" dirty="0" smtClean="0"/>
              <a:t>        possible at all)</a:t>
            </a:r>
          </a:p>
          <a:p>
            <a:r>
              <a:rPr lang="en-US" altLang="zh-TW" dirty="0" smtClean="0"/>
              <a:t>  Defines a cathode (stellar atmosphere) – anode (PFF) pair with </a:t>
            </a:r>
            <a:r>
              <a:rPr lang="en-US" dirty="0" smtClean="0"/>
              <a:t>E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=0 </a:t>
            </a:r>
          </a:p>
          <a:p>
            <a:r>
              <a:rPr lang="en-US" altLang="zh-TW" dirty="0" smtClean="0"/>
              <a:t>     at both ends – unique beam charge  </a:t>
            </a:r>
            <a:r>
              <a:rPr lang="en-US" altLang="zh-TW" dirty="0" err="1" smtClean="0"/>
              <a:t>ῃ</a:t>
            </a:r>
            <a:r>
              <a:rPr lang="en-US" altLang="zh-TW" dirty="0" smtClean="0"/>
              <a:t>=J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c</a:t>
            </a:r>
            <a:endParaRPr lang="en-US" altLang="zh-TW" baseline="-25000" dirty="0" smtClean="0"/>
          </a:p>
          <a:p>
            <a:r>
              <a:rPr lang="en-US" altLang="zh-TW" dirty="0" smtClean="0"/>
              <a:t>  If </a:t>
            </a:r>
            <a:r>
              <a:rPr lang="en-US" dirty="0" smtClean="0"/>
              <a:t>η</a:t>
            </a:r>
            <a:r>
              <a:rPr lang="en-US" baseline="-25000" dirty="0" smtClean="0"/>
              <a:t>R </a:t>
            </a:r>
            <a:r>
              <a:rPr lang="en-US" dirty="0" smtClean="0"/>
              <a:t>= constant, unique answer is</a:t>
            </a:r>
          </a:p>
          <a:p>
            <a:r>
              <a:rPr lang="en-US" dirty="0" smtClean="0"/>
              <a:t>							</a:t>
            </a:r>
            <a:r>
              <a:rPr lang="en-US" altLang="zh-TW" dirty="0" smtClean="0"/>
              <a:t>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=</a:t>
            </a:r>
            <a:r>
              <a:rPr lang="en-US" dirty="0" smtClean="0"/>
              <a:t>η</a:t>
            </a:r>
            <a:r>
              <a:rPr lang="en-US" baseline="-25000" dirty="0" smtClean="0"/>
              <a:t>R</a:t>
            </a:r>
            <a:endParaRPr lang="en-US" dirty="0" smtClean="0"/>
          </a:p>
          <a:p>
            <a:r>
              <a:rPr lang="en-US" dirty="0" smtClean="0"/>
              <a:t>  then E</a:t>
            </a:r>
            <a:r>
              <a:rPr lang="en-US" altLang="zh-TW" baseline="-25000" dirty="0" smtClean="0"/>
              <a:t>║ </a:t>
            </a:r>
            <a:r>
              <a:rPr lang="en-US" altLang="zh-TW" dirty="0" smtClean="0"/>
              <a:t>=0, no acceleration!</a:t>
            </a:r>
          </a:p>
          <a:p>
            <a:endParaRPr lang="en-US" dirty="0" smtClean="0"/>
          </a:p>
          <a:p>
            <a:r>
              <a:rPr lang="en-US" dirty="0" smtClean="0"/>
              <a:t>  Total </a:t>
            </a:r>
            <a:r>
              <a:rPr lang="en-US" altLang="zh-TW" dirty="0" err="1" smtClean="0"/>
              <a:t>Φ</a:t>
            </a:r>
            <a:r>
              <a:rPr lang="en-US" altLang="zh-TW" dirty="0" smtClean="0"/>
              <a:t> huge, small variation of</a:t>
            </a:r>
            <a:r>
              <a:rPr lang="en-US" dirty="0" smtClean="0"/>
              <a:t> η</a:t>
            </a:r>
            <a:r>
              <a:rPr lang="en-US" baseline="-25000" dirty="0" smtClean="0"/>
              <a:t>R </a:t>
            </a:r>
            <a:r>
              <a:rPr lang="en-US" dirty="0" smtClean="0"/>
              <a:t>allows </a:t>
            </a:r>
            <a:r>
              <a:rPr lang="en-US" altLang="zh-TW" dirty="0" err="1" smtClean="0"/>
              <a:t>ῃ</a:t>
            </a:r>
            <a:r>
              <a:rPr lang="en-US" altLang="zh-TW" dirty="0" smtClean="0"/>
              <a:t> - </a:t>
            </a:r>
            <a:r>
              <a:rPr lang="en-US" dirty="0" smtClean="0"/>
              <a:t>η</a:t>
            </a:r>
            <a:r>
              <a:rPr lang="en-US" baseline="-25000" dirty="0" smtClean="0"/>
              <a:t>R </a:t>
            </a:r>
            <a:r>
              <a:rPr lang="en-US" dirty="0" smtClean="0"/>
              <a:t>≠0, </a:t>
            </a:r>
            <a:r>
              <a:rPr lang="en-US" altLang="zh-TW" dirty="0" smtClean="0"/>
              <a:t>ΔΦ</a:t>
            </a:r>
            <a:r>
              <a:rPr lang="en-US" altLang="zh-TW" baseline="-25000" dirty="0" smtClean="0"/>
              <a:t>║</a:t>
            </a:r>
            <a:r>
              <a:rPr lang="en-US" altLang="ja-JP" dirty="0" smtClean="0"/>
              <a:t>≫</a:t>
            </a:r>
            <a:r>
              <a:rPr lang="en-US" altLang="zh-TW" dirty="0" smtClean="0"/>
              <a:t>10</a:t>
            </a:r>
            <a:r>
              <a:rPr lang="en-US" altLang="zh-TW" baseline="30000" dirty="0" smtClean="0"/>
              <a:t>12</a:t>
            </a:r>
            <a:r>
              <a:rPr lang="en-US" altLang="zh-TW" dirty="0" smtClean="0"/>
              <a:t> V if no</a:t>
            </a:r>
          </a:p>
          <a:p>
            <a:r>
              <a:rPr lang="en-US" altLang="zh-TW" dirty="0" smtClean="0"/>
              <a:t>   pairs   </a:t>
            </a:r>
          </a:p>
          <a:p>
            <a:r>
              <a:rPr lang="en-US" dirty="0" smtClean="0"/>
              <a:t> Biggest effect – dragging of inertial frames, 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effective </a:t>
            </a:r>
            <a:r>
              <a:rPr lang="en-US" dirty="0" err="1" smtClean="0"/>
              <a:t>Ω</a:t>
            </a:r>
            <a:r>
              <a:rPr lang="en-US" dirty="0" smtClean="0"/>
              <a:t> increases with </a:t>
            </a:r>
            <a:r>
              <a:rPr lang="en-US" dirty="0" err="1" smtClean="0"/>
              <a:t>r</a:t>
            </a:r>
            <a:r>
              <a:rPr lang="en-US" dirty="0" smtClean="0"/>
              <a:t>, </a:t>
            </a:r>
            <a:r>
              <a:rPr lang="en-US" dirty="0" err="1" smtClean="0"/>
              <a:t>vaccum</a:t>
            </a:r>
            <a:r>
              <a:rPr lang="en-US" dirty="0" smtClean="0"/>
              <a:t> starvation goes up</a:t>
            </a:r>
          </a:p>
          <a:p>
            <a:r>
              <a:rPr lang="en-US" dirty="0" smtClean="0"/>
              <a:t>  Diode operates at fixed </a:t>
            </a:r>
            <a:r>
              <a:rPr lang="en-US" altLang="zh-TW" dirty="0" err="1" smtClean="0"/>
              <a:t>ΔΦ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, fixed J</a:t>
            </a:r>
            <a:r>
              <a:rPr lang="en-US" altLang="zh-TW" baseline="-25000" dirty="0" smtClean="0"/>
              <a:t>║ </a:t>
            </a:r>
            <a:r>
              <a:rPr lang="en-US" altLang="zh-TW" dirty="0" smtClean="0"/>
              <a:t>- not what magnetosphere wants 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730396" y="5306230"/>
          <a:ext cx="2102983" cy="743054"/>
        </p:xfrm>
        <a:graphic>
          <a:graphicData uri="http://schemas.openxmlformats.org/presentationml/2006/ole">
            <p:oleObj spid="_x0000_s70658" name="Equation" r:id="rId3" imgW="1905000" imgH="6731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__j_GJ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9800" y="959516"/>
            <a:ext cx="8115300" cy="5517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400" y="520700"/>
            <a:ext cx="624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Relativistic Space Charge Limited Flow (A </a:t>
            </a:r>
            <a:r>
              <a:rPr lang="en-US" dirty="0" err="1" smtClean="0"/>
              <a:t>Timokhin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080" y="128708"/>
            <a:ext cx="813940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Poison Worms in the bottle: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1) Pulsar death line (                        ) models need dense (E</a:t>
            </a:r>
            <a:r>
              <a:rPr lang="en-US" altLang="zh-TW" baseline="-25000" dirty="0" smtClean="0">
                <a:solidFill>
                  <a:srgbClr val="000000"/>
                </a:solidFill>
              </a:rPr>
              <a:t>║</a:t>
            </a:r>
            <a:r>
              <a:rPr lang="en-US" altLang="zh-TW" dirty="0" smtClean="0">
                <a:solidFill>
                  <a:srgbClr val="000000"/>
                </a:solidFill>
              </a:rPr>
              <a:t>=0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pairs over all       space – works fine at large </a:t>
            </a:r>
            <a:r>
              <a:rPr lang="en-US" dirty="0" err="1" smtClean="0">
                <a:solidFill>
                  <a:srgbClr val="000000"/>
                </a:solidFill>
              </a:rPr>
              <a:t>Φ</a:t>
            </a:r>
            <a:r>
              <a:rPr lang="en-US" dirty="0" smtClean="0">
                <a:solidFill>
                  <a:srgbClr val="000000"/>
                </a:solidFill>
              </a:rPr>
              <a:t>, young stars,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but fails badly at longer period, greater age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119067" y="678926"/>
          <a:ext cx="1979492" cy="419384"/>
        </p:xfrm>
        <a:graphic>
          <a:graphicData uri="http://schemas.openxmlformats.org/presentationml/2006/ole">
            <p:oleObj spid="_x0000_s46082" name="Equation" r:id="rId3" imgW="1498600" imgH="317500" progId="Equation.DSMT4">
              <p:embed/>
            </p:oleObj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2655629" y="972432"/>
          <a:ext cx="528638" cy="400050"/>
        </p:xfrm>
        <a:graphic>
          <a:graphicData uri="http://schemas.openxmlformats.org/presentationml/2006/ole">
            <p:oleObj spid="_x0000_s46083" name="Equation" r:id="rId4" imgW="317500" imgH="241300" progId="Equation.DSMT4">
              <p:embed/>
            </p:oleObj>
          </a:graphicData>
        </a:graphic>
      </p:graphicFrame>
      <p:pic>
        <p:nvPicPr>
          <p:cNvPr id="5" name="Picture 103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457" y="1684719"/>
            <a:ext cx="3740150" cy="3608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78430" y="5501017"/>
            <a:ext cx="2427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Hibschman</a:t>
            </a:r>
            <a:r>
              <a:rPr lang="en-US" dirty="0" smtClean="0">
                <a:solidFill>
                  <a:srgbClr val="000000"/>
                </a:solidFill>
              </a:rPr>
              <a:t> &amp; JA 01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5154" y="1665512"/>
            <a:ext cx="52588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2) 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=B/P =</a:t>
            </a:r>
            <a:r>
              <a:rPr lang="en-US" altLang="zh-TW" dirty="0" err="1" smtClean="0"/>
              <a:t>ρ</a:t>
            </a:r>
            <a:r>
              <a:rPr lang="en-US" altLang="zh-TW" baseline="-25000" dirty="0" err="1" smtClean="0"/>
              <a:t>charge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 is what was expected to</a:t>
            </a:r>
          </a:p>
          <a:p>
            <a:r>
              <a:rPr lang="en-US" dirty="0" smtClean="0"/>
              <a:t>  </a:t>
            </a:r>
            <a:r>
              <a:rPr lang="en-US" b="1" u="sng" dirty="0" smtClean="0"/>
              <a:t>order of magnitude </a:t>
            </a:r>
            <a:r>
              <a:rPr lang="en-US" dirty="0" smtClean="0"/>
              <a:t>for the force free</a:t>
            </a:r>
          </a:p>
          <a:p>
            <a:r>
              <a:rPr lang="en-US" dirty="0" smtClean="0"/>
              <a:t>  magnetosphere, but actual force free</a:t>
            </a:r>
          </a:p>
          <a:p>
            <a:r>
              <a:rPr lang="en-US" dirty="0" smtClean="0"/>
              <a:t>  solutions need something different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04301" y="2849623"/>
            <a:ext cx="52465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May be solved by simple modification</a:t>
            </a:r>
          </a:p>
          <a:p>
            <a:pPr marL="342900" indent="-342900"/>
            <a:r>
              <a:rPr lang="en-US" dirty="0" smtClean="0"/>
              <a:t>     of exact star centered dipole geometry</a:t>
            </a:r>
          </a:p>
          <a:p>
            <a:pPr marL="342900" indent="-342900"/>
            <a:r>
              <a:rPr lang="en-US" dirty="0" smtClean="0"/>
              <a:t>     near surface – offset dipole with dipole</a:t>
            </a:r>
          </a:p>
          <a:p>
            <a:pPr marL="342900" indent="-342900"/>
            <a:r>
              <a:rPr lang="en-US" dirty="0" smtClean="0"/>
              <a:t>     axis tipped away from radial direction</a:t>
            </a:r>
          </a:p>
          <a:p>
            <a:pPr marL="342900" indent="-342900"/>
            <a:r>
              <a:rPr lang="en-US" dirty="0" smtClean="0"/>
              <a:t>     increases optical depth, more pairs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2) </a:t>
            </a:r>
            <a:r>
              <a:rPr lang="en-US" u="sng" dirty="0" smtClean="0"/>
              <a:t>Solutions</a:t>
            </a:r>
            <a:r>
              <a:rPr lang="en-US" dirty="0" smtClean="0"/>
              <a:t> of force-free structure show</a:t>
            </a:r>
          </a:p>
          <a:p>
            <a:pPr marL="342900" indent="-342900"/>
            <a:r>
              <a:rPr lang="en-US" dirty="0" smtClean="0"/>
              <a:t>    |J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| </a:t>
            </a:r>
            <a:r>
              <a:rPr lang="en-US" altLang="ja-JP" dirty="0" smtClean="0"/>
              <a:t>⋚|</a:t>
            </a:r>
            <a:r>
              <a:rPr lang="en-US" altLang="ja-JP" dirty="0" err="1" smtClean="0"/>
              <a:t>η</a:t>
            </a:r>
            <a:r>
              <a:rPr lang="en-US" altLang="ja-JP" baseline="-25000" dirty="0" err="1" smtClean="0"/>
              <a:t>c</a:t>
            </a:r>
            <a:r>
              <a:rPr lang="en-US" altLang="ja-JP" dirty="0" err="1" smtClean="0"/>
              <a:t>|c</a:t>
            </a:r>
            <a:r>
              <a:rPr lang="en-US" altLang="ja-JP" dirty="0" smtClean="0"/>
              <a:t> </a:t>
            </a:r>
            <a:r>
              <a:rPr lang="en-US" altLang="ja-JP" u="sng" dirty="0" smtClean="0"/>
              <a:t>and</a:t>
            </a:r>
            <a:r>
              <a:rPr lang="en-US" altLang="ja-JP" dirty="0" smtClean="0"/>
              <a:t> </a:t>
            </a:r>
            <a:r>
              <a:rPr lang="en-US" dirty="0" smtClean="0"/>
              <a:t>J</a:t>
            </a:r>
            <a:r>
              <a:rPr lang="en-US" altLang="zh-TW" baseline="-25000" dirty="0" smtClean="0"/>
              <a:t>║ </a:t>
            </a:r>
            <a:r>
              <a:rPr lang="en-US" altLang="zh-TW" dirty="0" smtClean="0"/>
              <a:t>with sign opposite to</a:t>
            </a:r>
          </a:p>
          <a:p>
            <a:pPr marL="342900" indent="-342900"/>
            <a:r>
              <a:rPr lang="en-US" altLang="zh-TW" dirty="0" smtClean="0"/>
              <a:t>    </a:t>
            </a:r>
            <a:r>
              <a:rPr lang="en-US" altLang="zh-TW" dirty="0" err="1" smtClean="0"/>
              <a:t>c</a:t>
            </a:r>
            <a:r>
              <a:rPr lang="en-US" altLang="ja-JP" dirty="0" err="1" smtClean="0"/>
              <a:t>η</a:t>
            </a:r>
            <a:r>
              <a:rPr lang="en-US" altLang="ja-JP" baseline="-25000" dirty="0" err="1" smtClean="0"/>
              <a:t>c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over part of open flux tube </a:t>
            </a:r>
          </a:p>
          <a:p>
            <a:pPr marL="342900" indent="-342900"/>
            <a:r>
              <a:rPr lang="en-US" altLang="zh-TW" dirty="0" smtClean="0"/>
              <a:t>    (distributed return current), behavior</a:t>
            </a:r>
          </a:p>
          <a:p>
            <a:pPr marL="342900" indent="-342900"/>
            <a:r>
              <a:rPr lang="en-US" altLang="zh-TW" dirty="0" smtClean="0"/>
              <a:t>    not the relativistic acceleration of </a:t>
            </a:r>
          </a:p>
          <a:p>
            <a:pPr marL="342900" indent="-342900"/>
            <a:r>
              <a:rPr lang="en-US" altLang="zh-TW" dirty="0" smtClean="0"/>
              <a:t>    unidirectional beam – cathode-anode</a:t>
            </a:r>
          </a:p>
          <a:p>
            <a:pPr marL="342900" indent="-342900"/>
            <a:r>
              <a:rPr lang="en-US" altLang="zh-TW" dirty="0" smtClean="0"/>
              <a:t>    operate with current fixed, “gap” adjusts</a:t>
            </a:r>
          </a:p>
          <a:p>
            <a:pPr marL="342900" indent="-342900"/>
            <a:r>
              <a:rPr lang="en-US" altLang="zh-TW" dirty="0" smtClean="0"/>
              <a:t>    quickly to slowly changing global B </a:t>
            </a:r>
            <a:r>
              <a:rPr lang="en-US" u="sng" dirty="0" smtClean="0"/>
              <a:t>   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015" y="283158"/>
            <a:ext cx="8247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Altitude Accelerator with 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cη</a:t>
            </a:r>
            <a:r>
              <a:rPr lang="en-US" altLang="zh-TW" baseline="-25000" dirty="0" err="1" smtClean="0"/>
              <a:t>R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≠1 </a:t>
            </a:r>
          </a:p>
          <a:p>
            <a:r>
              <a:rPr lang="en-US" altLang="zh-TW" dirty="0" smtClean="0"/>
              <a:t>     what happens if beam </a:t>
            </a:r>
            <a:r>
              <a:rPr lang="en-US" dirty="0" smtClean="0"/>
              <a:t>extracted from stellar atmosphere </a:t>
            </a:r>
          </a:p>
          <a:p>
            <a:r>
              <a:rPr lang="en-US" dirty="0" smtClean="0"/>
              <a:t>     has “wrong” charge density (ῃ≠ῃ</a:t>
            </a:r>
            <a:r>
              <a:rPr lang="en-US" baseline="-25000" dirty="0" smtClean="0"/>
              <a:t>R</a:t>
            </a:r>
            <a:r>
              <a:rPr lang="en-US" dirty="0" smtClean="0"/>
              <a:t>)? (</a:t>
            </a:r>
            <a:r>
              <a:rPr lang="en-US" dirty="0" err="1" smtClean="0"/>
              <a:t>Timokhin</a:t>
            </a:r>
            <a:r>
              <a:rPr lang="en-US" dirty="0" smtClean="0"/>
              <a:t> &amp; JA, 1D PIC+MC)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597" y="1173527"/>
            <a:ext cx="42387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0&lt; </a:t>
            </a:r>
            <a:r>
              <a:rPr lang="en-US" dirty="0" err="1" smtClean="0"/>
              <a:t>j≡J</a:t>
            </a:r>
            <a:r>
              <a:rPr lang="en-US" altLang="zh-TW" baseline="-25000" dirty="0" err="1" smtClean="0"/>
              <a:t>║</a:t>
            </a:r>
            <a:r>
              <a:rPr lang="en-US" altLang="zh-TW" dirty="0" err="1" smtClean="0"/>
              <a:t>/cη</a:t>
            </a:r>
            <a:r>
              <a:rPr lang="en-US" altLang="zh-TW" baseline="-25000" dirty="0" err="1" smtClean="0"/>
              <a:t>R</a:t>
            </a:r>
            <a:r>
              <a:rPr lang="en-US" altLang="zh-TW" dirty="0" smtClean="0"/>
              <a:t>&lt;1: Low voltage beam </a:t>
            </a:r>
          </a:p>
          <a:p>
            <a:r>
              <a:rPr lang="en-US" altLang="zh-TW" dirty="0" smtClean="0"/>
              <a:t>      +non-neutral trapped cloud</a:t>
            </a:r>
          </a:p>
          <a:p>
            <a:r>
              <a:rPr lang="en-US" altLang="zh-TW" dirty="0" smtClean="0"/>
              <a:t>  blue on polar cap current plots</a:t>
            </a:r>
          </a:p>
          <a:p>
            <a:r>
              <a:rPr lang="en-US" altLang="zh-TW" baseline="-25000" dirty="0" smtClean="0"/>
              <a:t>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99504" y="1222339"/>
            <a:ext cx="4344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cη</a:t>
            </a:r>
            <a:r>
              <a:rPr lang="en-US" altLang="zh-TW" baseline="-25000" dirty="0" err="1" smtClean="0"/>
              <a:t>R</a:t>
            </a:r>
            <a:r>
              <a:rPr lang="en-US" altLang="zh-TW" dirty="0" smtClean="0"/>
              <a:t>&lt;0 (return current, red)</a:t>
            </a:r>
          </a:p>
          <a:p>
            <a:r>
              <a:rPr lang="en-US" dirty="0" smtClean="0"/>
              <a:t> 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cη</a:t>
            </a:r>
            <a:r>
              <a:rPr lang="en-US" altLang="zh-TW" baseline="-25000" dirty="0" err="1" smtClean="0"/>
              <a:t>R</a:t>
            </a:r>
            <a:r>
              <a:rPr lang="en-US" altLang="zh-TW" dirty="0" smtClean="0"/>
              <a:t>&gt;1</a:t>
            </a:r>
          </a:p>
          <a:p>
            <a:r>
              <a:rPr lang="en-US" altLang="zh-TW" dirty="0" smtClean="0"/>
              <a:t>&gt;TV unsteady discharges with pairs </a:t>
            </a:r>
          </a:p>
        </p:txBody>
      </p:sp>
      <p:pic>
        <p:nvPicPr>
          <p:cNvPr id="5" name="j_plus0.5j_GJ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7614" y="3157639"/>
            <a:ext cx="3776700" cy="2567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111" y="2059331"/>
            <a:ext cx="41335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Cold beam flow has stationary, </a:t>
            </a:r>
            <a:r>
              <a:rPr lang="en-US" sz="1400" dirty="0" err="1" smtClean="0"/>
              <a:t>γ~few</a:t>
            </a:r>
            <a:endParaRPr lang="en-US" sz="1400" dirty="0" smtClean="0"/>
          </a:p>
          <a:p>
            <a:r>
              <a:rPr lang="en-US" sz="1400" dirty="0" smtClean="0"/>
              <a:t> non-monotonic flow. Stationary finite</a:t>
            </a:r>
          </a:p>
          <a:p>
            <a:r>
              <a:rPr lang="en-US" sz="1400" dirty="0" smtClean="0"/>
              <a:t> amplitude spatial plasma oscillation </a:t>
            </a:r>
          </a:p>
          <a:p>
            <a:r>
              <a:rPr lang="en-US" sz="1400" dirty="0" smtClean="0"/>
              <a:t>  with E</a:t>
            </a:r>
            <a:r>
              <a:rPr lang="en-US" altLang="zh-TW" sz="1400" baseline="-25000" dirty="0" smtClean="0"/>
              <a:t>║</a:t>
            </a:r>
            <a:r>
              <a:rPr lang="en-US" altLang="zh-TW" sz="1400" dirty="0" smtClean="0"/>
              <a:t> cusped at velocity zeros (MW, </a:t>
            </a:r>
            <a:r>
              <a:rPr lang="en-US" altLang="zh-TW" sz="1400" dirty="0" err="1" smtClean="0"/>
              <a:t>Bel</a:t>
            </a:r>
            <a:r>
              <a:rPr lang="en-US" altLang="zh-TW" sz="1400" dirty="0" smtClean="0"/>
              <a:t>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7625" y="5688449"/>
            <a:ext cx="413744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Wave breaks immediately, trapped particles</a:t>
            </a:r>
          </a:p>
          <a:p>
            <a:r>
              <a:rPr lang="en-US" sz="1400" dirty="0" smtClean="0"/>
              <a:t> provide the rest of the co-rotation charge</a:t>
            </a:r>
          </a:p>
          <a:p>
            <a:r>
              <a:rPr lang="en-US" sz="1400" dirty="0" smtClean="0"/>
              <a:t> density</a:t>
            </a:r>
          </a:p>
          <a:p>
            <a:endParaRPr lang="en-US" sz="1400" dirty="0" smtClean="0"/>
          </a:p>
          <a:p>
            <a:r>
              <a:rPr lang="en-US" sz="1400" dirty="0" smtClean="0"/>
              <a:t>No pair creation,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too small</a:t>
            </a:r>
            <a:endParaRPr lang="en-US" sz="1400" dirty="0"/>
          </a:p>
        </p:txBody>
      </p:sp>
      <p:pic>
        <p:nvPicPr>
          <p:cNvPr id="9" name="j_minus1.5j_GJ.mp4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894193" y="2617066"/>
            <a:ext cx="3798239" cy="258237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H="1">
            <a:off x="4955466" y="2260966"/>
            <a:ext cx="403286" cy="377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07602" y="3620990"/>
            <a:ext cx="592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</a:t>
            </a:r>
            <a:r>
              <a:rPr lang="en-US" sz="1200" dirty="0" smtClean="0"/>
              <a:t>=</a:t>
            </a:r>
            <a:r>
              <a:rPr lang="en-US" sz="1200" dirty="0" err="1" smtClean="0"/>
              <a:t>γβ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873284" y="4908071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/</a:t>
            </a:r>
            <a:r>
              <a:rPr lang="en-US" sz="1000" dirty="0" err="1" smtClean="0"/>
              <a:t>ϖ</a:t>
            </a:r>
            <a:r>
              <a:rPr lang="en-US" sz="1000" baseline="-25000" dirty="0" err="1" smtClean="0"/>
              <a:t>c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188123" y="5440066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/λ</a:t>
            </a:r>
            <a:r>
              <a:rPr lang="en-US" sz="1000" baseline="-25000" dirty="0" smtClean="0"/>
              <a:t>D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6059514" y="2369118"/>
            <a:ext cx="1245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</a:t>
            </a:r>
            <a:r>
              <a:rPr lang="en-US" altLang="zh-TW" sz="1400" baseline="-25000" dirty="0" smtClean="0"/>
              <a:t>║</a:t>
            </a:r>
            <a:r>
              <a:rPr lang="en-US" altLang="zh-TW" sz="1400" dirty="0" smtClean="0"/>
              <a:t>/</a:t>
            </a:r>
            <a:r>
              <a:rPr lang="en-US" altLang="zh-TW" sz="1400" dirty="0" err="1" smtClean="0"/>
              <a:t>cη</a:t>
            </a:r>
            <a:r>
              <a:rPr lang="en-US" altLang="zh-TW" sz="1400" baseline="-25000" dirty="0" err="1" smtClean="0"/>
              <a:t>R</a:t>
            </a:r>
            <a:r>
              <a:rPr lang="en-US" altLang="zh-TW" sz="1400" dirty="0" smtClean="0"/>
              <a:t>=-1.5 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790084" y="2944015"/>
            <a:ext cx="9925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J</a:t>
            </a:r>
            <a:r>
              <a:rPr lang="en-US" altLang="zh-TW" sz="1000" baseline="-25000" dirty="0" smtClean="0"/>
              <a:t>║</a:t>
            </a:r>
            <a:r>
              <a:rPr lang="en-US" altLang="zh-TW" sz="1000" dirty="0" smtClean="0"/>
              <a:t>/</a:t>
            </a:r>
            <a:r>
              <a:rPr lang="en-US" altLang="zh-TW" sz="1000" dirty="0" err="1" smtClean="0"/>
              <a:t>cη</a:t>
            </a:r>
            <a:r>
              <a:rPr lang="en-US" altLang="zh-TW" sz="1000" baseline="-25000" dirty="0" err="1" smtClean="0"/>
              <a:t>R</a:t>
            </a:r>
            <a:r>
              <a:rPr lang="en-US" altLang="zh-TW" sz="1000" dirty="0" smtClean="0"/>
              <a:t>=+0.5 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5213854" y="5423792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</a:t>
            </a:r>
            <a:r>
              <a:rPr lang="en-US" altLang="zh-TW" sz="1400" baseline="-25000" dirty="0" smtClean="0"/>
              <a:t>║</a:t>
            </a:r>
            <a:r>
              <a:rPr lang="en-US" altLang="zh-TW" sz="1400" dirty="0" smtClean="0"/>
              <a:t>/</a:t>
            </a:r>
            <a:r>
              <a:rPr lang="en-US" altLang="zh-TW" sz="1400" dirty="0" err="1" smtClean="0"/>
              <a:t>cη</a:t>
            </a:r>
            <a:r>
              <a:rPr lang="en-US" altLang="zh-TW" sz="1400" baseline="-25000" dirty="0" err="1" smtClean="0"/>
              <a:t>R</a:t>
            </a:r>
            <a:r>
              <a:rPr lang="en-US" altLang="zh-TW" sz="1400" dirty="0" smtClean="0"/>
              <a:t>=+1.5 similar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_plus0.5j_GJ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386" y="489090"/>
            <a:ext cx="3776700" cy="2567728"/>
          </a:xfrm>
          <a:prstGeom prst="rect">
            <a:avLst/>
          </a:prstGeom>
        </p:spPr>
      </p:pic>
      <p:pic>
        <p:nvPicPr>
          <p:cNvPr id="3" name="Picture 2" descr="distd_fun_cold_fl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955" y="361328"/>
            <a:ext cx="4573734" cy="2847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263" y="4111453"/>
            <a:ext cx="4555301" cy="1987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9203" y="112436"/>
            <a:ext cx="114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J</a:t>
            </a:r>
            <a:r>
              <a:rPr lang="en-US" altLang="zh-TW" sz="1200" baseline="-25000" dirty="0" smtClean="0"/>
              <a:t>║</a:t>
            </a:r>
            <a:r>
              <a:rPr lang="en-US" altLang="zh-TW" sz="1200" dirty="0" smtClean="0"/>
              <a:t>/</a:t>
            </a:r>
            <a:r>
              <a:rPr lang="en-US" altLang="zh-TW" sz="1200" dirty="0" err="1" smtClean="0"/>
              <a:t>cη</a:t>
            </a:r>
            <a:r>
              <a:rPr lang="en-US" altLang="zh-TW" sz="1200" baseline="-25000" dirty="0" err="1" smtClean="0"/>
              <a:t>R</a:t>
            </a:r>
            <a:r>
              <a:rPr lang="en-US" altLang="zh-TW" sz="1200" dirty="0" smtClean="0"/>
              <a:t>=+0.5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728064" y="3114738"/>
            <a:ext cx="3925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Quasi-stationary non-neutral warm beam</a:t>
            </a:r>
          </a:p>
          <a:p>
            <a:r>
              <a:rPr lang="en-US" sz="1400" dirty="0" smtClean="0"/>
              <a:t> + trapped cloud particle spectra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111542" y="2746663"/>
            <a:ext cx="42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/λ</a:t>
            </a:r>
            <a:r>
              <a:rPr lang="en-US" sz="1200" baseline="-25000" dirty="0" smtClean="0"/>
              <a:t>D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855938" y="3184270"/>
            <a:ext cx="661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p</a:t>
            </a:r>
            <a:r>
              <a:rPr lang="en-US" sz="1400" dirty="0" smtClean="0"/>
              <a:t>=</a:t>
            </a:r>
            <a:r>
              <a:rPr lang="en-US" sz="1400" dirty="0" err="1" smtClean="0"/>
              <a:t>γβ</a:t>
            </a:r>
            <a:endParaRPr lang="en-US" sz="1400" dirty="0"/>
          </a:p>
        </p:txBody>
      </p:sp>
      <p:pic>
        <p:nvPicPr>
          <p:cNvPr id="10" name="j_minus1.5j_GJ.mp4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40386" y="3938470"/>
            <a:ext cx="3798239" cy="2582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03288" y="3673361"/>
            <a:ext cx="1245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</a:t>
            </a:r>
            <a:r>
              <a:rPr lang="en-US" altLang="zh-TW" sz="1400" baseline="-25000" dirty="0" smtClean="0"/>
              <a:t>║</a:t>
            </a:r>
            <a:r>
              <a:rPr lang="en-US" altLang="zh-TW" sz="1400" dirty="0" smtClean="0"/>
              <a:t>/</a:t>
            </a:r>
            <a:r>
              <a:rPr lang="en-US" altLang="zh-TW" sz="1400" dirty="0" err="1" smtClean="0"/>
              <a:t>cη</a:t>
            </a:r>
            <a:r>
              <a:rPr lang="en-US" altLang="zh-TW" sz="1400" baseline="-25000" dirty="0" err="1" smtClean="0"/>
              <a:t>R</a:t>
            </a:r>
            <a:r>
              <a:rPr lang="en-US" altLang="zh-TW" sz="1400" dirty="0" smtClean="0"/>
              <a:t>=-1.5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10572" y="6083606"/>
            <a:ext cx="455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Positron (solid), electron (dashed) &amp; gamma ray</a:t>
            </a:r>
          </a:p>
          <a:p>
            <a:r>
              <a:rPr lang="en-US" sz="1400" dirty="0" smtClean="0"/>
              <a:t> (dotted) spectra with unsteady clouds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6324600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radio emitter?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td_fun_cold_f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2" y="3320671"/>
            <a:ext cx="3803570" cy="2368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454" y="3459330"/>
            <a:ext cx="4555301" cy="25642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80854" y="2952595"/>
            <a:ext cx="1245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</a:t>
            </a:r>
            <a:r>
              <a:rPr lang="en-US" altLang="zh-TW" sz="1400" baseline="-25000" dirty="0" smtClean="0"/>
              <a:t>║</a:t>
            </a:r>
            <a:r>
              <a:rPr lang="en-US" altLang="zh-TW" sz="1400" dirty="0" smtClean="0"/>
              <a:t>/</a:t>
            </a:r>
            <a:r>
              <a:rPr lang="en-US" altLang="zh-TW" sz="1400" dirty="0" err="1" smtClean="0"/>
              <a:t>cη</a:t>
            </a:r>
            <a:r>
              <a:rPr lang="en-US" altLang="zh-TW" sz="1400" baseline="-25000" dirty="0" err="1" smtClean="0"/>
              <a:t>R</a:t>
            </a:r>
            <a:r>
              <a:rPr lang="en-US" altLang="zh-TW" sz="1400" dirty="0" smtClean="0"/>
              <a:t>=-1.5 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1912060" y="2772404"/>
            <a:ext cx="1632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J</a:t>
            </a:r>
            <a:r>
              <a:rPr lang="en-US" altLang="zh-TW" baseline="-25000" dirty="0" smtClean="0"/>
              <a:t>║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cη</a:t>
            </a:r>
            <a:r>
              <a:rPr lang="en-US" altLang="zh-TW" baseline="-25000" dirty="0" err="1" smtClean="0"/>
              <a:t>R</a:t>
            </a:r>
            <a:r>
              <a:rPr lang="en-US" altLang="zh-TW" dirty="0" smtClean="0"/>
              <a:t>=+0.5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32346" y="574038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261389" y="5989220"/>
            <a:ext cx="256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Mostly escapes to wind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5190136" y="5990107"/>
            <a:ext cx="2404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All escapes to wind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6404" y="6349602"/>
            <a:ext cx="808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unanswered questions – what happens to non-neutral outflow</a:t>
            </a:r>
            <a:endParaRPr lang="en-US" dirty="0"/>
          </a:p>
        </p:txBody>
      </p:sp>
      <p:pic>
        <p:nvPicPr>
          <p:cNvPr id="15" name="Picture 14" descr="polarcap_n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12" y="0"/>
            <a:ext cx="7905166" cy="268247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5400000" flipH="1" flipV="1">
            <a:off x="836668" y="2235223"/>
            <a:ext cx="1673206" cy="4805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2402647" y="1441531"/>
            <a:ext cx="2658023" cy="21859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4923427" y="1879123"/>
            <a:ext cx="2559048" cy="10448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5204349" y="2012115"/>
            <a:ext cx="2239521" cy="11841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2932113" y="44450"/>
            <a:ext cx="5360987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 Variability (Gamma Ray)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75" y="768350"/>
            <a:ext cx="3454400" cy="28937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472" y="913238"/>
            <a:ext cx="4034291" cy="2748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4168775" y="4155714"/>
            <a:ext cx="152941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Fermi LAT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483" y="4727113"/>
            <a:ext cx="5823230" cy="17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3540097" y="4525046"/>
            <a:ext cx="62867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Agile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1100138" y="3836600"/>
            <a:ext cx="83857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2/2009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2932113" y="3752231"/>
            <a:ext cx="83857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Gill Sans" pitchFamily="-110" charset="0"/>
                <a:cs typeface="Gill Sans" pitchFamily="-110" charset="0"/>
              </a:rPr>
              <a:t>9/2010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68775" y="3733720"/>
            <a:ext cx="4957380" cy="286582"/>
            <a:chOff x="4092574" y="4014014"/>
            <a:chExt cx="4276726" cy="274229"/>
          </a:xfrm>
        </p:grpSpPr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4092574" y="4035064"/>
              <a:ext cx="203200" cy="24130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/>
            </p:cNvSpPr>
            <p:nvPr/>
          </p:nvSpPr>
          <p:spPr bwMode="auto">
            <a:xfrm>
              <a:off x="7294563" y="4029230"/>
              <a:ext cx="203200" cy="241300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 bwMode="auto">
            <a:xfrm>
              <a:off x="5781674" y="4035064"/>
              <a:ext cx="203200" cy="241300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4519612" y="4023184"/>
              <a:ext cx="860425" cy="2650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ea typeface="Gill Sans" pitchFamily="-110" charset="0"/>
                  <a:cs typeface="Gill Sans" pitchFamily="-110" charset="0"/>
                </a:rPr>
                <a:t>Average</a:t>
              </a: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7620000" y="4014014"/>
              <a:ext cx="749300" cy="2650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ea typeface="Gill Sans" pitchFamily="-110" charset="0"/>
                  <a:cs typeface="Gill Sans" pitchFamily="-110" charset="0"/>
                </a:rPr>
                <a:t>9/2010</a:t>
              </a: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6251574" y="4023180"/>
              <a:ext cx="749300" cy="2650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ea typeface="Gill Sans" pitchFamily="-110" charset="0"/>
                  <a:cs typeface="Gill Sans" pitchFamily="-110" charset="0"/>
                </a:rPr>
                <a:t>2/2009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99597" y="4283668"/>
            <a:ext cx="26321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LAT</a:t>
            </a:r>
          </a:p>
          <a:p>
            <a:pPr algn="ctr"/>
            <a:r>
              <a:rPr lang="en-US" dirty="0" smtClean="0"/>
              <a:t>2011 April 9 to </a:t>
            </a:r>
            <a:r>
              <a:rPr lang="en-US" dirty="0" err="1" smtClean="0"/>
              <a:t>t</a:t>
            </a:r>
            <a:r>
              <a:rPr lang="en-US" dirty="0" smtClean="0"/>
              <a:t> &gt;04/15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 smtClean="0"/>
              <a:t>Spectrum peaked around 500 </a:t>
            </a:r>
            <a:r>
              <a:rPr lang="en-US" dirty="0" err="1" smtClean="0"/>
              <a:t>MeV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022716" y="5177384"/>
          <a:ext cx="1549400" cy="444500"/>
        </p:xfrm>
        <a:graphic>
          <a:graphicData uri="http://schemas.openxmlformats.org/presentationml/2006/ole">
            <p:oleObj spid="_x0000_s18434" name="Equation" r:id="rId6" imgW="1549400" imgH="444500" progId="Equation.DSMT4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4674953" y="6519446"/>
            <a:ext cx="1284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Gill Sans" pitchFamily="-110" charset="0"/>
                <a:cs typeface="Gill Sans" pitchFamily="-110" charset="0"/>
              </a:rPr>
              <a:t>9-10/2007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510555" y="6488668"/>
            <a:ext cx="142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Gill Sans" pitchFamily="-110" charset="0"/>
                <a:cs typeface="Gill Sans" pitchFamily="-110" charset="0"/>
              </a:rPr>
              <a:t>9-10/2010</a:t>
            </a:r>
            <a:endParaRPr lang="en-US" dirty="0">
              <a:ea typeface="Gill Sans" pitchFamily="-110" charset="0"/>
              <a:cs typeface="Gill Sans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5527" y="6488668"/>
            <a:ext cx="2855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Too fast for shocks?  </a:t>
            </a:r>
            <a:r>
              <a:rPr lang="en-US" sz="1400" dirty="0" err="1" smtClean="0"/>
              <a:t>Reconn</a:t>
            </a:r>
            <a:r>
              <a:rPr lang="en-US" sz="1400" dirty="0" smtClean="0"/>
              <a:t>?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4691" y="437608"/>
            <a:ext cx="174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66338" y="1432951"/>
            <a:ext cx="84126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PeVatron</a:t>
            </a:r>
            <a:r>
              <a:rPr lang="en-US" dirty="0" smtClean="0"/>
              <a:t>: Pulsar Wind Nebulae – Wind Termination Working Surface</a:t>
            </a:r>
          </a:p>
          <a:p>
            <a:r>
              <a:rPr lang="en-US" dirty="0" smtClean="0"/>
              <a:t>  is time dependent, associated with nebular synchrotron emission</a:t>
            </a:r>
          </a:p>
          <a:p>
            <a:r>
              <a:rPr lang="en-US" dirty="0" smtClean="0"/>
              <a:t>      transverse shocks don’t work, some kind of reconnection might do</a:t>
            </a:r>
          </a:p>
          <a:p>
            <a:r>
              <a:rPr lang="en-US" dirty="0" smtClean="0"/>
              <a:t>      - gamma rays in flares need region with E/B &gt; 1 (like X-lines)</a:t>
            </a:r>
          </a:p>
          <a:p>
            <a:r>
              <a:rPr lang="en-US" dirty="0" smtClean="0"/>
              <a:t>       (go to </a:t>
            </a:r>
            <a:r>
              <a:rPr lang="en-US" dirty="0" err="1" smtClean="0"/>
              <a:t>Spitkovsky’s</a:t>
            </a:r>
            <a:r>
              <a:rPr lang="en-US" dirty="0" smtClean="0"/>
              <a:t> talk)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5770" y="2909693"/>
            <a:ext cx="8556850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: Pulsed Gamma Rays from Magnetosphere</a:t>
            </a:r>
          </a:p>
          <a:p>
            <a:r>
              <a:rPr lang="en-US" dirty="0" smtClean="0"/>
              <a:t>               Force Free MHD Model for </a:t>
            </a:r>
            <a:r>
              <a:rPr lang="en-US" dirty="0" err="1" smtClean="0"/>
              <a:t>Spindown</a:t>
            </a:r>
            <a:endParaRPr lang="en-US" dirty="0" smtClean="0"/>
          </a:p>
          <a:p>
            <a:r>
              <a:rPr lang="en-US" dirty="0" smtClean="0"/>
              <a:t>                   return current: current sheet + extra distributed</a:t>
            </a:r>
          </a:p>
          <a:p>
            <a:r>
              <a:rPr lang="en-US" dirty="0" smtClean="0"/>
              <a:t>                   current  in magnetosphere &amp; wind</a:t>
            </a:r>
          </a:p>
          <a:p>
            <a:r>
              <a:rPr lang="en-US" dirty="0" smtClean="0"/>
              <a:t>               possible formation of return current from reconnection at</a:t>
            </a:r>
          </a:p>
          <a:p>
            <a:r>
              <a:rPr lang="en-US" dirty="0" smtClean="0"/>
              <a:t>                  cusp</a:t>
            </a:r>
          </a:p>
          <a:p>
            <a:r>
              <a:rPr lang="en-US" dirty="0" smtClean="0"/>
              <a:t>               possible </a:t>
            </a:r>
            <a:r>
              <a:rPr lang="en-US" dirty="0" err="1" smtClean="0"/>
              <a:t>auroral</a:t>
            </a:r>
            <a:r>
              <a:rPr lang="en-US" dirty="0" smtClean="0"/>
              <a:t> model for acceleration in current sheet</a:t>
            </a:r>
          </a:p>
          <a:p>
            <a:r>
              <a:rPr lang="en-US" dirty="0" smtClean="0"/>
              <a:t>               pair creation at polar caps (needed for MHD to work)</a:t>
            </a:r>
          </a:p>
          <a:p>
            <a:r>
              <a:rPr lang="en-US" dirty="0" smtClean="0"/>
              <a:t>                  30 year old polar beam model being replaced by</a:t>
            </a:r>
          </a:p>
          <a:p>
            <a:r>
              <a:rPr lang="en-US" dirty="0" smtClean="0"/>
              <a:t>                    discharges in return current, MHD in main volume of wind</a:t>
            </a:r>
          </a:p>
          <a:p>
            <a:r>
              <a:rPr lang="en-US" dirty="0" smtClean="0"/>
              <a:t>                    by fully charge separated flow (?) – force free just</a:t>
            </a:r>
          </a:p>
          <a:p>
            <a:r>
              <a:rPr lang="en-US" dirty="0" smtClean="0"/>
              <a:t>                    needs enough charge to make E∙B=0, does not need</a:t>
            </a:r>
          </a:p>
          <a:p>
            <a:r>
              <a:rPr lang="en-US" dirty="0" smtClean="0"/>
              <a:t>                    </a:t>
            </a:r>
            <a:r>
              <a:rPr lang="en-US" dirty="0" err="1" smtClean="0"/>
              <a:t>quasineutrality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           time dependent discharges make radio emission?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0025" y="326760"/>
            <a:ext cx="7583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Pulsars as Particle Accelerators:</a:t>
            </a:r>
          </a:p>
          <a:p>
            <a:pPr algn="ctr"/>
            <a:r>
              <a:rPr lang="en-US" sz="3600" dirty="0" smtClean="0"/>
              <a:t>A Tale of (Two) Current Sheets</a:t>
            </a:r>
            <a:r>
              <a:rPr lang="en-US" sz="3600" baseline="30000" dirty="0" smtClean="0"/>
              <a:t>*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2481379" y="15270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a typeface="Gill Sans" pitchFamily="-107" charset="0"/>
                <a:cs typeface="Gill Sans" pitchFamily="-107" charset="0"/>
              </a:rPr>
              <a:t>Jonathan Arons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ea typeface="Gill Sans" pitchFamily="-107" charset="0"/>
                <a:cs typeface="Gill Sans" pitchFamily="-107" charset="0"/>
              </a:rPr>
              <a:t>University of California, Berkeley</a:t>
            </a:r>
            <a:endParaRPr lang="en-US" dirty="0">
              <a:solidFill>
                <a:srgbClr val="FF0000"/>
              </a:solidFill>
              <a:ea typeface="Gill Sans" pitchFamily="-107" charset="0"/>
              <a:cs typeface="Gill Sans" pitchFamily="-107" charset="0"/>
            </a:endParaRPr>
          </a:p>
        </p:txBody>
      </p:sp>
      <p:pic>
        <p:nvPicPr>
          <p:cNvPr id="5" name="Picture 4" descr="/Users/arons/Documents/Talks/IAU/IAU2006/JD02/pulsars.ppt_media/pulsar3d-1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17822"/>
            <a:ext cx="1866900" cy="18669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029" y="1076264"/>
            <a:ext cx="2579688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2317822"/>
            <a:ext cx="1854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2259084"/>
            <a:ext cx="16891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80025" y="4882578"/>
            <a:ext cx="75007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Collaborators: D. Alsop, E. Amato, D. Backer, P. Chang, N.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Bucciantini</a:t>
            </a:r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, B.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Gaensler</a:t>
            </a:r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, Y. Gallant, V.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Kaspi</a:t>
            </a:r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, A.B. Langdon, C. Max, E.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Quataert</a:t>
            </a:r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, A.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Spitkovsky</a:t>
            </a:r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, M.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Tavani</a:t>
            </a:r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,  A. </a:t>
            </a:r>
            <a:r>
              <a:rPr lang="en-US" sz="1400" dirty="0" err="1" smtClean="0">
                <a:ea typeface="Gill Sans" pitchFamily="-107" charset="0"/>
                <a:cs typeface="Gill Sans" pitchFamily="-107" charset="0"/>
              </a:rPr>
              <a:t>Timokhin</a:t>
            </a:r>
            <a:endParaRPr lang="en-US" sz="1400" dirty="0" smtClean="0">
              <a:ea typeface="Gill Sans" pitchFamily="-107" charset="0"/>
              <a:cs typeface="Gill Sans" pitchFamily="-107" charset="0"/>
            </a:endParaRPr>
          </a:p>
          <a:p>
            <a:endParaRPr lang="en-US" sz="1400" dirty="0" smtClean="0">
              <a:ea typeface="Gill Sans" pitchFamily="-107" charset="0"/>
              <a:cs typeface="Gill Sans" pitchFamily="-107" charset="0"/>
            </a:endParaRPr>
          </a:p>
          <a:p>
            <a:r>
              <a:rPr lang="en-US" sz="1400" dirty="0" smtClean="0">
                <a:ea typeface="Gill Sans" pitchFamily="-107" charset="0"/>
                <a:cs typeface="Gill Sans" pitchFamily="-107" charset="0"/>
              </a:rPr>
              <a:t>* With apologies to Charles Dickens</a:t>
            </a:r>
            <a:endParaRPr lang="en-US" sz="1400" dirty="0">
              <a:ea typeface="Gill Sans" pitchFamily="-107" charset="0"/>
              <a:cs typeface="Gill San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70933"/>
            <a:ext cx="8347743" cy="3325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386547"/>
            <a:ext cx="7564967" cy="3359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8334" y="135467"/>
            <a:ext cx="700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Crab Flares – brightest </a:t>
            </a:r>
            <a:r>
              <a:rPr lang="en-US" sz="1400" dirty="0" err="1" smtClean="0"/>
              <a:t>γ</a:t>
            </a:r>
            <a:r>
              <a:rPr lang="en-US" sz="1400" dirty="0" smtClean="0"/>
              <a:t> source in sky at peak in 04/2011 – a micro-</a:t>
            </a:r>
            <a:r>
              <a:rPr lang="en-US" sz="1400" dirty="0" err="1" smtClean="0"/>
              <a:t>blazar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99667" y="3208867"/>
            <a:ext cx="304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Looks like a </a:t>
            </a:r>
            <a:r>
              <a:rPr lang="en-US" sz="1400" dirty="0" err="1" smtClean="0"/>
              <a:t>Blazar</a:t>
            </a:r>
            <a:r>
              <a:rPr lang="en-US" sz="1400" dirty="0" smtClean="0"/>
              <a:t> (</a:t>
            </a:r>
            <a:r>
              <a:rPr lang="en-US" sz="1400" dirty="0" err="1" smtClean="0"/>
              <a:t>Mrk</a:t>
            </a:r>
            <a:r>
              <a:rPr lang="en-US" sz="1400" dirty="0" smtClean="0"/>
              <a:t> 501,…)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135467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Flare Spectra – Fermi LAT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1" y="626532"/>
            <a:ext cx="4394200" cy="3003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84" y="804333"/>
            <a:ext cx="4006395" cy="277071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391151" y="2917664"/>
          <a:ext cx="2025650" cy="244635"/>
        </p:xfrm>
        <a:graphic>
          <a:graphicData uri="http://schemas.openxmlformats.org/presentationml/2006/ole">
            <p:oleObj spid="_x0000_s109570" name="Equation" r:id="rId5" imgW="2832100" imgH="27940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3630162"/>
            <a:ext cx="896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Total energy budget known -                              erg/</a:t>
            </a:r>
            <a:r>
              <a:rPr lang="en-US" sz="1400" dirty="0" err="1" smtClean="0"/>
              <a:t>s</a:t>
            </a:r>
            <a:r>
              <a:rPr lang="en-US" sz="1400" dirty="0" smtClean="0"/>
              <a:t> (timing)	</a:t>
            </a:r>
            <a:endParaRPr lang="en-US" sz="1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26658" y="3621696"/>
          <a:ext cx="1681838" cy="316243"/>
        </p:xfrm>
        <a:graphic>
          <a:graphicData uri="http://schemas.openxmlformats.org/presentationml/2006/ole">
            <p:oleObj spid="_x0000_s109572" name="Equation" r:id="rId6" imgW="1485900" imgH="279400" progId="Equation.DSMT4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00" y="4134709"/>
            <a:ext cx="3365877" cy="2480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4258733"/>
            <a:ext cx="525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Pulsar’s </a:t>
            </a:r>
            <a:r>
              <a:rPr lang="en-US" sz="1600" dirty="0" err="1" smtClean="0"/>
              <a:t>spindown</a:t>
            </a:r>
            <a:r>
              <a:rPr lang="en-US" sz="1600" dirty="0" smtClean="0"/>
              <a:t> unchanged – no</a:t>
            </a:r>
          </a:p>
          <a:p>
            <a:r>
              <a:rPr lang="en-US" sz="1600" dirty="0" smtClean="0"/>
              <a:t>  alteration of magnetosphere</a:t>
            </a:r>
          </a:p>
          <a:p>
            <a:endParaRPr lang="en-US" sz="1600" dirty="0" smtClean="0"/>
          </a:p>
          <a:p>
            <a:r>
              <a:rPr lang="en-US" sz="1600" dirty="0" smtClean="0"/>
              <a:t>Long delay between observed big flares –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T</a:t>
            </a:r>
            <a:r>
              <a:rPr lang="en-US" sz="1600" baseline="-25000" dirty="0" err="1" smtClean="0"/>
              <a:t>repeat</a:t>
            </a:r>
            <a:r>
              <a:rPr lang="en-US" sz="1600" dirty="0" smtClean="0"/>
              <a:t> ~ 6 months – much too early</a:t>
            </a:r>
          </a:p>
          <a:p>
            <a:r>
              <a:rPr lang="en-US" sz="1600" dirty="0" smtClean="0"/>
              <a:t>  to draw conclusion, what’s big, smaller</a:t>
            </a:r>
          </a:p>
          <a:p>
            <a:r>
              <a:rPr lang="en-US" sz="1600" dirty="0" smtClean="0"/>
              <a:t> variability always present – amplitude spectrum</a:t>
            </a:r>
          </a:p>
          <a:p>
            <a:endParaRPr lang="en-US" sz="1600" dirty="0" smtClean="0"/>
          </a:p>
          <a:p>
            <a:r>
              <a:rPr lang="en-US" sz="1600" dirty="0" smtClean="0"/>
              <a:t>Nebular Event – particle spectrum ~</a:t>
            </a:r>
          </a:p>
          <a:p>
            <a:r>
              <a:rPr lang="en-US" sz="1600" dirty="0" smtClean="0"/>
              <a:t>   beam dump – runaways in E&gt;B zone?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067" y="347133"/>
            <a:ext cx="812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Flare accelerated spectrum – synchrotron cooled electrons + positrons (steady injection, not really OK)</a:t>
            </a:r>
            <a:endParaRPr lang="en-US" sz="1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90588" y="652463"/>
          <a:ext cx="7288212" cy="2055812"/>
        </p:xfrm>
        <a:graphic>
          <a:graphicData uri="http://schemas.openxmlformats.org/presentationml/2006/ole">
            <p:oleObj spid="_x0000_s110595" name="Equation" r:id="rId3" imgW="6083300" imgH="1714500" progId="Equation.DSMT4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0467" y="2887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400" y="2988733"/>
            <a:ext cx="78661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Spectrum, impulsive behavior ~ </a:t>
            </a:r>
            <a:r>
              <a:rPr lang="en-US" sz="1400" dirty="0" err="1" smtClean="0"/>
              <a:t>ultrarelativistic</a:t>
            </a:r>
            <a:r>
              <a:rPr lang="en-US" sz="1400" dirty="0" smtClean="0"/>
              <a:t> clone of solar flare impulsive X-rays:</a:t>
            </a:r>
          </a:p>
          <a:p>
            <a:r>
              <a:rPr lang="en-US" sz="1400" dirty="0" smtClean="0"/>
              <a:t>   </a:t>
            </a:r>
            <a:r>
              <a:rPr lang="en-US" sz="1400" dirty="0" err="1" smtClean="0"/>
              <a:t>bursty</a:t>
            </a:r>
            <a:r>
              <a:rPr lang="en-US" sz="1400" dirty="0" smtClean="0"/>
              <a:t> reconnection accelerated electron beams – </a:t>
            </a:r>
            <a:r>
              <a:rPr lang="en-US" sz="1400" dirty="0" err="1" smtClean="0"/>
              <a:t>collisionless</a:t>
            </a:r>
            <a:r>
              <a:rPr lang="en-US" sz="1400" dirty="0" smtClean="0"/>
              <a:t> tearing (?) of</a:t>
            </a:r>
          </a:p>
          <a:p>
            <a:r>
              <a:rPr lang="en-US" sz="1400" dirty="0" smtClean="0"/>
              <a:t>   large scale current sheet into current filaments, magnetic islands</a:t>
            </a:r>
          </a:p>
        </p:txBody>
      </p:sp>
      <p:pic>
        <p:nvPicPr>
          <p:cNvPr id="7" name="Picture 6" descr="Gallagher_carto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1" y="3876257"/>
            <a:ext cx="2496811" cy="25160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0011" y="639233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http://</a:t>
            </a:r>
            <a:r>
              <a:rPr lang="en-US" sz="1100" dirty="0" err="1" smtClean="0"/>
              <a:t>solarmuri.ssl.berkeley.edu/~hhudson/cartoons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129" y="3727397"/>
            <a:ext cx="3535171" cy="2377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5369" y="6115334"/>
            <a:ext cx="3208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Composite large flare photon spectrum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500" y="3727397"/>
            <a:ext cx="2389311" cy="2828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317625" y="663575"/>
          <a:ext cx="6129338" cy="6194425"/>
        </p:xfrm>
        <a:graphic>
          <a:graphicData uri="http://schemas.openxmlformats.org/presentationml/2006/ole">
            <p:oleObj spid="_x0000_s77826" name="Equation" r:id="rId3" imgW="4864100" imgH="4914900" progId="Equation.DSMT4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59467" y="296333"/>
            <a:ext cx="5476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Accelerator not in MHD region (a.k.a. not “standard” DSA)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6496</TotalTime>
  <Words>5238</Words>
  <Application>Microsoft Macintosh PowerPoint</Application>
  <PresentationFormat>On-screen Show (4:3)</PresentationFormat>
  <Paragraphs>686</Paragraphs>
  <Slides>51</Slides>
  <Notes>1</Notes>
  <HiddenSlides>0</HiddenSlides>
  <MMClips>14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University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Arons</dc:creator>
  <cp:lastModifiedBy>Jonathan Arons</cp:lastModifiedBy>
  <cp:revision>147</cp:revision>
  <dcterms:created xsi:type="dcterms:W3CDTF">2011-05-26T08:21:06Z</dcterms:created>
  <dcterms:modified xsi:type="dcterms:W3CDTF">2011-05-26T08:21:11Z</dcterms:modified>
</cp:coreProperties>
</file>