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279" r:id="rId3"/>
    <p:sldId id="280" r:id="rId4"/>
    <p:sldId id="323" r:id="rId5"/>
    <p:sldId id="304" r:id="rId6"/>
    <p:sldId id="281" r:id="rId7"/>
    <p:sldId id="282" r:id="rId8"/>
    <p:sldId id="305" r:id="rId9"/>
    <p:sldId id="325" r:id="rId10"/>
    <p:sldId id="283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94" r:id="rId21"/>
    <p:sldId id="306" r:id="rId22"/>
    <p:sldId id="295" r:id="rId23"/>
    <p:sldId id="301" r:id="rId24"/>
    <p:sldId id="307" r:id="rId25"/>
    <p:sldId id="308" r:id="rId26"/>
    <p:sldId id="302" r:id="rId27"/>
    <p:sldId id="257" r:id="rId28"/>
    <p:sldId id="258" r:id="rId29"/>
    <p:sldId id="310" r:id="rId30"/>
    <p:sldId id="262" r:id="rId31"/>
    <p:sldId id="322" r:id="rId32"/>
    <p:sldId id="276" r:id="rId33"/>
    <p:sldId id="274" r:id="rId34"/>
    <p:sldId id="267" r:id="rId35"/>
    <p:sldId id="269" r:id="rId36"/>
    <p:sldId id="278" r:id="rId37"/>
    <p:sldId id="271" r:id="rId38"/>
    <p:sldId id="273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6429" autoAdjust="0"/>
  </p:normalViewPr>
  <p:slideViewPr>
    <p:cSldViewPr snapToGrid="0" snapToObjects="1" showGuides="1">
      <p:cViewPr>
        <p:scale>
          <a:sx n="100" d="100"/>
          <a:sy n="100" d="100"/>
        </p:scale>
        <p:origin x="-58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C3A9B-5730-C04A-90A5-54D0CB32DD73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E7CD9-76D4-0141-A1EF-3C2C95AF0B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Just to set </a:t>
            </a:r>
            <a:r>
              <a:rPr lang="en-US" smtClean="0"/>
              <a:t>the stage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E7CD9-76D4-0141-A1EF-3C2C95AF0B0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8CE7-7D75-47AB-A82E-9D06B4BD310F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8CE7-7D75-47AB-A82E-9D06B4BD310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95CF-F20B-FE46-9F27-E17AF2EB9539}" type="datetimeFigureOut">
              <a:rPr lang="en-US" smtClean="0"/>
              <a:pPr/>
              <a:t>5/26/11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9E97-7EA1-CA45-9A0D-2A0DEF2AB0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6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df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5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df"/><Relationship Id="rId3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df"/><Relationship Id="rId3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video" Target="file://localhost/Users/Dmitri/WORK/MEETINGS/AAS/AAS-2010/IMAGES/mag_recon_animation.gif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Magnetic Reconnection and Particle Acceleration </a:t>
            </a:r>
            <a:r>
              <a:rPr lang="en-US" smtClean="0"/>
              <a:t>in Some </a:t>
            </a:r>
            <a:r>
              <a:rPr lang="en-US" dirty="0" smtClean="0"/>
              <a:t>Extreme Places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" y="3429000"/>
            <a:ext cx="8953500" cy="20320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Dmitri Uzdensky 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(University of Colorado Boulder)</a:t>
            </a:r>
          </a:p>
          <a:p>
            <a:r>
              <a:rPr lang="en-US" sz="3027" i="1" dirty="0" smtClean="0">
                <a:solidFill>
                  <a:schemeClr val="tx1"/>
                </a:solidFill>
              </a:rPr>
              <a:t>with B. </a:t>
            </a:r>
            <a:r>
              <a:rPr lang="en-US" sz="3027" i="1" dirty="0" err="1" smtClean="0">
                <a:solidFill>
                  <a:schemeClr val="tx1"/>
                </a:solidFill>
              </a:rPr>
              <a:t>Cerutti</a:t>
            </a:r>
            <a:r>
              <a:rPr lang="en-US" sz="3027" i="1" dirty="0" smtClean="0">
                <a:solidFill>
                  <a:schemeClr val="tx1"/>
                </a:solidFill>
              </a:rPr>
              <a:t>, M. </a:t>
            </a:r>
            <a:r>
              <a:rPr lang="en-US" sz="3027" i="1" dirty="0" err="1" smtClean="0">
                <a:solidFill>
                  <a:schemeClr val="tx1"/>
                </a:solidFill>
              </a:rPr>
              <a:t>Begelman</a:t>
            </a:r>
            <a:r>
              <a:rPr lang="en-US" sz="3027" i="1" dirty="0" smtClean="0">
                <a:solidFill>
                  <a:schemeClr val="tx1"/>
                </a:solidFill>
              </a:rPr>
              <a:t>, </a:t>
            </a:r>
            <a:r>
              <a:rPr lang="en-US" sz="3027" i="1" dirty="0" err="1" smtClean="0">
                <a:solidFill>
                  <a:schemeClr val="tx1"/>
                </a:solidFill>
              </a:rPr>
              <a:t>J.McKinney</a:t>
            </a:r>
            <a:r>
              <a:rPr lang="en-US" sz="3027" i="1" dirty="0" smtClean="0">
                <a:solidFill>
                  <a:schemeClr val="tx1"/>
                </a:solidFill>
              </a:rPr>
              <a:t>, D. </a:t>
            </a:r>
            <a:r>
              <a:rPr lang="en-US" sz="3027" i="1" dirty="0" err="1" smtClean="0">
                <a:solidFill>
                  <a:schemeClr val="tx1"/>
                </a:solidFill>
              </a:rPr>
              <a:t>Giannios</a:t>
            </a:r>
            <a:r>
              <a:rPr lang="en-US" sz="3027" i="1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sz="3027" i="1" dirty="0" smtClean="0">
                <a:solidFill>
                  <a:schemeClr val="tx1"/>
                </a:solidFill>
              </a:rPr>
              <a:t>K. </a:t>
            </a:r>
            <a:r>
              <a:rPr lang="en-US" sz="3027" i="1" dirty="0" err="1" smtClean="0">
                <a:solidFill>
                  <a:schemeClr val="tx1"/>
                </a:solidFill>
              </a:rPr>
              <a:t>Nalewajko</a:t>
            </a:r>
            <a:r>
              <a:rPr lang="en-US" sz="3027" i="1" dirty="0" smtClean="0">
                <a:solidFill>
                  <a:schemeClr val="tx1"/>
                </a:solidFill>
              </a:rPr>
              <a:t>, M. </a:t>
            </a:r>
            <a:r>
              <a:rPr lang="en-US" sz="3027" i="1" dirty="0" err="1" smtClean="0">
                <a:solidFill>
                  <a:schemeClr val="tx1"/>
                </a:solidFill>
              </a:rPr>
              <a:t>Sikora</a:t>
            </a:r>
            <a:endParaRPr lang="en-US" sz="3027" i="1" dirty="0" smtClean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5950" y="5791200"/>
            <a:ext cx="5372100" cy="635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 smtClean="0"/>
              <a:t>Krakow, Poland, May 26,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138"/>
            <a:ext cx="8229600" cy="180816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Main topic: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Reconnection in high-energy </a:t>
            </a:r>
            <a:r>
              <a:rPr lang="en-US" dirty="0" err="1" smtClean="0"/>
              <a:t>radiative</a:t>
            </a:r>
            <a:r>
              <a:rPr lang="en-US" dirty="0" smtClean="0"/>
              <a:t> astrophysical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Radiation effects:</a:t>
            </a:r>
          </a:p>
          <a:p>
            <a:pPr lvl="1"/>
            <a:r>
              <a:rPr lang="en-US" dirty="0" smtClean="0"/>
              <a:t>radiation pressure, </a:t>
            </a:r>
          </a:p>
          <a:p>
            <a:pPr lvl="1"/>
            <a:r>
              <a:rPr lang="en-US" dirty="0" err="1" smtClean="0"/>
              <a:t>radiative</a:t>
            </a:r>
            <a:r>
              <a:rPr lang="en-US" dirty="0" smtClean="0"/>
              <a:t> cooling, </a:t>
            </a:r>
          </a:p>
          <a:p>
            <a:pPr lvl="1"/>
            <a:r>
              <a:rPr lang="en-US" dirty="0" smtClean="0"/>
              <a:t>Compton resistivity, </a:t>
            </a:r>
          </a:p>
          <a:p>
            <a:pPr lvl="1">
              <a:spcAft>
                <a:spcPts val="1200"/>
              </a:spcAft>
            </a:pPr>
            <a:r>
              <a:rPr lang="en-US" dirty="0" err="1" smtClean="0"/>
              <a:t>radiative</a:t>
            </a:r>
            <a:r>
              <a:rPr lang="en-US" dirty="0" smtClean="0"/>
              <a:t> viscosity.</a:t>
            </a:r>
          </a:p>
          <a:p>
            <a:r>
              <a:rPr lang="en-US" u="sng" dirty="0" smtClean="0"/>
              <a:t>Other important effects: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Special-relativistic effects</a:t>
            </a:r>
          </a:p>
          <a:p>
            <a:pPr lvl="1"/>
            <a:r>
              <a:rPr lang="en-US" dirty="0" smtClean="0"/>
              <a:t>Pair creation</a:t>
            </a:r>
          </a:p>
          <a:p>
            <a:pPr lvl="1"/>
            <a:r>
              <a:rPr lang="en-US" dirty="0" smtClean="0"/>
              <a:t>QED in ultra-strong B-fields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47637"/>
            <a:ext cx="8686800" cy="1312862"/>
          </a:xfrm>
        </p:spPr>
        <p:txBody>
          <a:bodyPr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3556" dirty="0" smtClean="0"/>
              <a:t>Examples of extreme reconnection in astrophysics: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err="1" smtClean="0"/>
              <a:t>radiative</a:t>
            </a:r>
            <a:r>
              <a:rPr lang="en-US" dirty="0" smtClean="0"/>
              <a:t> </a:t>
            </a:r>
            <a:r>
              <a:rPr lang="en-US" sz="3556" dirty="0" smtClean="0"/>
              <a:t>reconnection at </a:t>
            </a:r>
            <a:r>
              <a:rPr lang="en-US" sz="3556" dirty="0" err="1" smtClean="0"/>
              <a:t>Peta</a:t>
            </a:r>
            <a:r>
              <a:rPr lang="en-US" sz="3556" dirty="0" smtClean="0"/>
              <a:t>-scale 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499"/>
            <a:ext cx="8229600" cy="2755901"/>
          </a:xfrm>
        </p:spPr>
        <p:txBody>
          <a:bodyPr>
            <a:normAutofit/>
          </a:bodyPr>
          <a:lstStyle/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dirty="0" smtClean="0"/>
              <a:t>Crab PWN flares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dirty="0" err="1" smtClean="0"/>
              <a:t>Blazar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r>
              <a:rPr lang="en-US" dirty="0" smtClean="0"/>
              <a:t> flares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dirty="0" smtClean="0"/>
              <a:t>GRB jets</a:t>
            </a:r>
          </a:p>
          <a:p>
            <a:pPr marL="571500" indent="-571500">
              <a:spcAft>
                <a:spcPts val="600"/>
              </a:spcAft>
              <a:buFont typeface="+mj-lt"/>
              <a:buAutoNum type="romanUcPeriod"/>
            </a:pPr>
            <a:r>
              <a:rPr lang="en-US" dirty="0" err="1" smtClean="0"/>
              <a:t>Magnetar</a:t>
            </a:r>
            <a:r>
              <a:rPr lang="en-US" dirty="0" smtClean="0"/>
              <a:t> (SGR) flares 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285750" y="5142668"/>
            <a:ext cx="8572500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32166" y="4630931"/>
            <a:ext cx="166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collisionless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281478" y="4630931"/>
            <a:ext cx="141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collisional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67624" y="4461654"/>
            <a:ext cx="990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</a:t>
            </a:r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4461654"/>
            <a:ext cx="932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 </a:t>
            </a:r>
            <a:r>
              <a:rPr lang="en-US" sz="2400" b="1" dirty="0" smtClean="0"/>
              <a:t>B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6096911"/>
            <a:ext cx="758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Crab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47809" y="6096911"/>
            <a:ext cx="1056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Blazars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98470" y="6096911"/>
            <a:ext cx="713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GRB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81610" y="6096911"/>
            <a:ext cx="1505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magnetars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62501" y="5696801"/>
            <a:ext cx="80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G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30934" y="5696801"/>
            <a:ext cx="534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 G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760724" y="5696801"/>
            <a:ext cx="751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 G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331342" y="5696801"/>
            <a:ext cx="83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10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 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en-US" dirty="0" smtClean="0"/>
              <a:t>I. Reconnection of </a:t>
            </a:r>
            <a:r>
              <a:rPr lang="en-US" dirty="0" err="1" smtClean="0"/>
              <a:t>magnetar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0500"/>
            <a:ext cx="8229600" cy="34798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The most extreme example of high-energy-density astrophysical reconnection</a:t>
            </a:r>
          </a:p>
          <a:p>
            <a:r>
              <a:rPr lang="en-US" dirty="0" smtClean="0"/>
              <a:t>Applications: </a:t>
            </a:r>
          </a:p>
          <a:p>
            <a:pPr lvl="1"/>
            <a:r>
              <a:rPr lang="en-US" dirty="0" smtClean="0"/>
              <a:t>SGR flares; </a:t>
            </a:r>
          </a:p>
          <a:p>
            <a:pPr lvl="1"/>
            <a:r>
              <a:rPr lang="en-US" dirty="0" smtClean="0"/>
              <a:t>central engines of </a:t>
            </a:r>
            <a:r>
              <a:rPr lang="en-US" dirty="0" err="1" smtClean="0"/>
              <a:t>GRBs</a:t>
            </a:r>
            <a:r>
              <a:rPr lang="en-US" dirty="0" smtClean="0"/>
              <a:t> and </a:t>
            </a:r>
            <a:r>
              <a:rPr lang="en-US" dirty="0" err="1" smtClean="0"/>
              <a:t>SNe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Motivation: </a:t>
            </a:r>
            <a:r>
              <a:rPr lang="en-US" u="sng" dirty="0" err="1" smtClean="0"/>
              <a:t>Magnetar</a:t>
            </a:r>
            <a:r>
              <a:rPr lang="en-US" u="sng" dirty="0" smtClean="0"/>
              <a:t> (SGR) Flares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magnetar_flare-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3853" r="-53853"/>
          <a:stretch>
            <a:fillRect/>
          </a:stretch>
        </p:blipFill>
        <p:spPr>
          <a:xfrm>
            <a:off x="-1029287" y="3137766"/>
            <a:ext cx="6312661" cy="3134198"/>
          </a:xfrm>
        </p:spPr>
      </p:pic>
      <p:pic>
        <p:nvPicPr>
          <p:cNvPr id="5" name="Content Placeholder 3" descr="magnetar-lightcurve.jpg"/>
          <p:cNvPicPr>
            <a:picLocks noChangeAspect="1"/>
          </p:cNvPicPr>
          <p:nvPr/>
        </p:nvPicPr>
        <p:blipFill>
          <a:blip r:embed="rId3"/>
          <a:srcRect l="-11368" r="-11368"/>
          <a:stretch>
            <a:fillRect/>
          </a:stretch>
        </p:blipFill>
        <p:spPr>
          <a:xfrm>
            <a:off x="3191291" y="3137766"/>
            <a:ext cx="5729301" cy="31341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1295400"/>
            <a:ext cx="819941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u="sng" dirty="0" err="1" smtClean="0"/>
              <a:t>Magnetars</a:t>
            </a:r>
            <a:r>
              <a:rPr lang="en-US" sz="2400" u="sng" dirty="0" smtClean="0"/>
              <a:t>: </a:t>
            </a:r>
            <a:r>
              <a:rPr lang="en-US" sz="2400" dirty="0" smtClean="0"/>
              <a:t>isolated neutron stars with </a:t>
            </a:r>
            <a:r>
              <a:rPr lang="en-US" sz="2400" dirty="0" err="1" smtClean="0"/>
              <a:t>Peta</a:t>
            </a:r>
            <a:r>
              <a:rPr lang="en-US" sz="2400" dirty="0" smtClean="0"/>
              <a:t>-Gauss fields.</a:t>
            </a:r>
          </a:p>
          <a:p>
            <a:r>
              <a:rPr lang="en-US" sz="2400" dirty="0" smtClean="0"/>
              <a:t>• </a:t>
            </a:r>
            <a:r>
              <a:rPr lang="en-US" sz="2400" u="sng" dirty="0" smtClean="0"/>
              <a:t>Soft Gamma Repeaters (</a:t>
            </a:r>
            <a:r>
              <a:rPr lang="en-US" sz="2400" u="sng" dirty="0" err="1" smtClean="0"/>
              <a:t>SGRs</a:t>
            </a:r>
            <a:r>
              <a:rPr lang="en-US" sz="2400" u="sng" dirty="0" smtClean="0"/>
              <a:t>): </a:t>
            </a:r>
            <a:r>
              <a:rPr lang="en-US" sz="2400" dirty="0" err="1" smtClean="0"/>
              <a:t>magnetars</a:t>
            </a:r>
            <a:r>
              <a:rPr lang="en-US" sz="2400" dirty="0" smtClean="0"/>
              <a:t> exhibiting</a:t>
            </a:r>
          </a:p>
          <a:p>
            <a:r>
              <a:rPr lang="en-US" sz="2400" dirty="0" smtClean="0"/>
              <a:t>powerful (up to 10</a:t>
            </a:r>
            <a:r>
              <a:rPr lang="en-US" sz="2400" baseline="30000" dirty="0" smtClean="0"/>
              <a:t>44</a:t>
            </a:r>
            <a:r>
              <a:rPr lang="en-US" sz="2400" dirty="0" smtClean="0"/>
              <a:t> − 10</a:t>
            </a:r>
            <a:r>
              <a:rPr lang="en-US" sz="2400" baseline="30000" dirty="0" smtClean="0"/>
              <a:t>46 </a:t>
            </a:r>
            <a:r>
              <a:rPr lang="en-US" sz="2400" dirty="0" smtClean="0"/>
              <a:t>ergs in ∼ 0.3 sec)  </a:t>
            </a:r>
            <a:r>
              <a:rPr lang="en-US" sz="2400" dirty="0" err="1" smtClean="0"/>
              <a:t>γ</a:t>
            </a:r>
            <a:r>
              <a:rPr lang="en-US" sz="2400" dirty="0" smtClean="0"/>
              <a:t>-ray flares.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1" y="6432254"/>
            <a:ext cx="81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Reconnection interpretation</a:t>
            </a:r>
            <a:r>
              <a:rPr lang="en-US" i="1" dirty="0" smtClean="0"/>
              <a:t>: Thompson &amp; Duncan 2001; </a:t>
            </a:r>
            <a:r>
              <a:rPr lang="en-US" i="1" dirty="0" err="1" smtClean="0"/>
              <a:t>Lyutikov</a:t>
            </a:r>
            <a:r>
              <a:rPr lang="en-US" i="1" dirty="0" smtClean="0"/>
              <a:t> 2003, 2006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Physics </a:t>
            </a:r>
          </a:p>
          <a:p>
            <a:pPr algn="ctr">
              <a:buNone/>
            </a:pPr>
            <a:r>
              <a:rPr lang="en-US" sz="4800" dirty="0" smtClean="0"/>
              <a:t>of </a:t>
            </a:r>
          </a:p>
          <a:p>
            <a:pPr algn="ctr">
              <a:buNone/>
            </a:pPr>
            <a:r>
              <a:rPr lang="en-US" sz="4800" dirty="0" smtClean="0"/>
              <a:t>ultra-strong field reconnection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Critical Quantum Magnetic Field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2700"/>
          </a:xfrm>
        </p:spPr>
        <p:txBody>
          <a:bodyPr>
            <a:normAutofit/>
          </a:bodyPr>
          <a:lstStyle/>
          <a:p>
            <a:r>
              <a:rPr lang="en-US" dirty="0" smtClean="0"/>
              <a:t>Critical Quantum Magnetic Field: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Magnetic Energy Density: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73" y="2230521"/>
            <a:ext cx="7420086" cy="948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73" y="4707602"/>
            <a:ext cx="7995427" cy="1066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Radiation and Pair Production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95" u="sng" dirty="0" smtClean="0">
                <a:solidFill>
                  <a:srgbClr val="000000"/>
                </a:solidFill>
              </a:rPr>
              <a:t>Pressure balance (if no guide field) across layer or energy  conservation determine central temperature, T</a:t>
            </a:r>
            <a:r>
              <a:rPr lang="en-US" sz="2595" u="sng" baseline="-25000" dirty="0" smtClean="0">
                <a:solidFill>
                  <a:srgbClr val="000000"/>
                </a:solidFill>
              </a:rPr>
              <a:t>0</a:t>
            </a:r>
            <a:r>
              <a:rPr lang="en-US" sz="2595" u="sng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73" y="3136143"/>
            <a:ext cx="7791984" cy="2117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1"/>
            <a:ext cx="8229600" cy="896938"/>
          </a:xfrm>
        </p:spPr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Pair Production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829"/>
            <a:ext cx="8229600" cy="404507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Copious pair production (</a:t>
            </a:r>
            <a:r>
              <a:rPr lang="en-US" sz="2800" dirty="0" err="1" smtClean="0">
                <a:solidFill>
                  <a:srgbClr val="000000"/>
                </a:solidFill>
              </a:rPr>
              <a:t>Saha</a:t>
            </a:r>
            <a:r>
              <a:rPr lang="en-US" sz="2800" dirty="0" smtClean="0">
                <a:solidFill>
                  <a:srgbClr val="000000"/>
                </a:solidFill>
              </a:rPr>
              <a:t> equilibrium):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where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Current layer is dressed in </a:t>
            </a:r>
            <a:r>
              <a:rPr lang="en-US" sz="2800" b="1" dirty="0" smtClean="0">
                <a:solidFill>
                  <a:srgbClr val="000000"/>
                </a:solidFill>
              </a:rPr>
              <a:t>optically-thick pair coat</a:t>
            </a:r>
            <a:r>
              <a:rPr lang="en-US" sz="2800" dirty="0" smtClean="0">
                <a:solidFill>
                  <a:srgbClr val="000000"/>
                </a:solidFill>
              </a:rPr>
              <a:t>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12" y="1660638"/>
            <a:ext cx="2095500" cy="66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812" y="2321038"/>
            <a:ext cx="21463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0" y="3006838"/>
            <a:ext cx="4140200" cy="660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0" y="1686038"/>
            <a:ext cx="5168900" cy="63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112" y="2384538"/>
            <a:ext cx="2946400" cy="622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3472" y="3667238"/>
            <a:ext cx="3570055" cy="674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550" y="4876800"/>
            <a:ext cx="72009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Role of Pair Production: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Extremely high pair density: 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makes reconnection layer optically thick, and yet </a:t>
            </a:r>
            <a:r>
              <a:rPr lang="en-US" dirty="0" err="1" smtClean="0">
                <a:solidFill>
                  <a:srgbClr val="000000"/>
                </a:solidFill>
              </a:rPr>
              <a:t>radiative</a:t>
            </a:r>
            <a:r>
              <a:rPr lang="en-US" dirty="0" smtClean="0">
                <a:solidFill>
                  <a:srgbClr val="000000"/>
                </a:solidFill>
              </a:rPr>
              <a:t> cooling time may be  &lt;  advection time </a:t>
            </a:r>
          </a:p>
          <a:p>
            <a:pPr>
              <a:buFont typeface="Wingdings" pitchFamily="-110" charset="2"/>
              <a:buChar char="à"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sym typeface="Wingdings"/>
              </a:rPr>
              <a:t>radiative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 transfer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problem!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makes the layer highly </a:t>
            </a:r>
            <a:r>
              <a:rPr lang="en-US" b="1" dirty="0" err="1" smtClean="0">
                <a:solidFill>
                  <a:srgbClr val="000000"/>
                </a:solidFill>
              </a:rPr>
              <a:t>collisional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radiative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000000"/>
                </a:solidFill>
                <a:sym typeface="Wingdings"/>
              </a:rPr>
              <a:t>resistive MHD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should apply!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Pairs trap radiation:</a:t>
            </a:r>
            <a:endParaRPr lang="en-US" u="sng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4016" cy="4764568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>
                <a:solidFill>
                  <a:srgbClr val="000000"/>
                </a:solidFill>
              </a:rPr>
              <a:t>High pair density  ⇒  layer is optically thick:</a:t>
            </a:r>
          </a:p>
          <a:p>
            <a:pPr algn="ctr">
              <a:buNone/>
            </a:pPr>
            <a:r>
              <a:rPr lang="en-US" sz="9600" dirty="0" err="1" smtClean="0">
                <a:solidFill>
                  <a:srgbClr val="000000"/>
                </a:solidFill>
              </a:rPr>
              <a:t>τ</a:t>
            </a:r>
            <a:r>
              <a:rPr lang="en-US" sz="9600" dirty="0" smtClean="0">
                <a:solidFill>
                  <a:srgbClr val="000000"/>
                </a:solidFill>
              </a:rPr>
              <a:t> = </a:t>
            </a:r>
            <a:r>
              <a:rPr lang="en-US" sz="9600" dirty="0" err="1" smtClean="0">
                <a:solidFill>
                  <a:srgbClr val="000000"/>
                </a:solidFill>
              </a:rPr>
              <a:t>n</a:t>
            </a:r>
            <a:r>
              <a:rPr lang="en-US" sz="9600" dirty="0" smtClean="0">
                <a:solidFill>
                  <a:srgbClr val="000000"/>
                </a:solidFill>
              </a:rPr>
              <a:t> </a:t>
            </a:r>
            <a:r>
              <a:rPr lang="en-US" sz="9600" dirty="0" err="1" smtClean="0">
                <a:solidFill>
                  <a:srgbClr val="000000"/>
                </a:solidFill>
              </a:rPr>
              <a:t>σ</a:t>
            </a:r>
            <a:r>
              <a:rPr lang="en-US" sz="9600" dirty="0" smtClean="0">
                <a:solidFill>
                  <a:srgbClr val="000000"/>
                </a:solidFill>
              </a:rPr>
              <a:t> </a:t>
            </a:r>
            <a:r>
              <a:rPr lang="en-US" sz="9600" dirty="0" err="1" smtClean="0">
                <a:solidFill>
                  <a:srgbClr val="000000"/>
                </a:solidFill>
              </a:rPr>
              <a:t>δ</a:t>
            </a:r>
            <a:r>
              <a:rPr lang="en-US" sz="9600" dirty="0" smtClean="0">
                <a:solidFill>
                  <a:srgbClr val="000000"/>
                </a:solidFill>
              </a:rPr>
              <a:t> &gt;&gt; 1</a:t>
            </a:r>
          </a:p>
          <a:p>
            <a:pPr>
              <a:buNone/>
            </a:pPr>
            <a:r>
              <a:rPr lang="en-US" sz="9600" dirty="0" smtClean="0">
                <a:solidFill>
                  <a:srgbClr val="000000"/>
                </a:solidFill>
              </a:rPr>
              <a:t>– in sharp contrast with conventional reconnection.</a:t>
            </a:r>
          </a:p>
          <a:p>
            <a:pPr>
              <a:buNone/>
            </a:pPr>
            <a:endParaRPr lang="en-US" sz="9600" dirty="0" smtClean="0">
              <a:solidFill>
                <a:srgbClr val="000000"/>
              </a:solidFill>
            </a:endParaRPr>
          </a:p>
          <a:p>
            <a:r>
              <a:rPr lang="en-US" sz="9600" dirty="0" smtClean="0">
                <a:solidFill>
                  <a:srgbClr val="000000"/>
                </a:solidFill>
              </a:rPr>
              <a:t>Yet, photon diffusion time across layer may be &lt;&lt; global advection time along layer:</a:t>
            </a:r>
          </a:p>
          <a:p>
            <a:pPr algn="ctr">
              <a:buNone/>
            </a:pPr>
            <a:endParaRPr lang="en-US" sz="96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9600" dirty="0" smtClean="0">
                <a:solidFill>
                  <a:srgbClr val="000000"/>
                </a:solidFill>
              </a:rPr>
              <a:t>	if  </a:t>
            </a:r>
            <a:r>
              <a:rPr lang="en-US" sz="9600" dirty="0" err="1" smtClean="0">
                <a:solidFill>
                  <a:srgbClr val="000000"/>
                </a:solidFill>
              </a:rPr>
              <a:t>τ</a:t>
            </a:r>
            <a:r>
              <a:rPr lang="en-US" sz="9600" dirty="0" smtClean="0">
                <a:solidFill>
                  <a:srgbClr val="000000"/>
                </a:solidFill>
              </a:rPr>
              <a:t> &lt;&lt; L/ </a:t>
            </a:r>
            <a:r>
              <a:rPr lang="en-US" sz="9600" dirty="0" err="1" smtClean="0">
                <a:solidFill>
                  <a:srgbClr val="000000"/>
                </a:solidFill>
              </a:rPr>
              <a:t>δ</a:t>
            </a:r>
            <a:endParaRPr lang="en-US" sz="9600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9600" dirty="0" smtClean="0">
              <a:solidFill>
                <a:srgbClr val="000000"/>
              </a:solidFill>
            </a:endParaRPr>
          </a:p>
          <a:p>
            <a:r>
              <a:rPr lang="en-US" sz="9600" b="1" dirty="0" err="1" smtClean="0">
                <a:solidFill>
                  <a:srgbClr val="000000"/>
                </a:solidFill>
              </a:rPr>
              <a:t>Radiative</a:t>
            </a:r>
            <a:r>
              <a:rPr lang="en-US" sz="9600" b="1" dirty="0" smtClean="0">
                <a:solidFill>
                  <a:srgbClr val="000000"/>
                </a:solidFill>
              </a:rPr>
              <a:t> cooling </a:t>
            </a:r>
            <a:r>
              <a:rPr lang="en-US" sz="9600" dirty="0" smtClean="0">
                <a:solidFill>
                  <a:srgbClr val="000000"/>
                </a:solidFill>
              </a:rPr>
              <a:t>may dominate over advection!</a:t>
            </a:r>
          </a:p>
          <a:p>
            <a:endParaRPr lang="en-US" sz="9600" dirty="0" smtClean="0">
              <a:solidFill>
                <a:srgbClr val="000000"/>
              </a:solidFill>
            </a:endParaRPr>
          </a:p>
          <a:p>
            <a:r>
              <a:rPr lang="en-US" sz="9600" dirty="0" smtClean="0">
                <a:solidFill>
                  <a:srgbClr val="000000"/>
                </a:solidFill>
              </a:rPr>
              <a:t>Fundamentally, the reconnection problem becomes </a:t>
            </a:r>
          </a:p>
          <a:p>
            <a:pPr>
              <a:buNone/>
            </a:pPr>
            <a:r>
              <a:rPr lang="en-US" sz="9600" dirty="0" smtClean="0">
                <a:solidFill>
                  <a:srgbClr val="000000"/>
                </a:solidFill>
              </a:rPr>
              <a:t>a </a:t>
            </a:r>
            <a:r>
              <a:rPr lang="en-US" sz="9600" b="1" dirty="0" err="1" smtClean="0">
                <a:solidFill>
                  <a:srgbClr val="000000"/>
                </a:solidFill>
              </a:rPr>
              <a:t>radiative</a:t>
            </a:r>
            <a:r>
              <a:rPr lang="en-US" sz="9600" b="1" dirty="0" smtClean="0">
                <a:solidFill>
                  <a:srgbClr val="000000"/>
                </a:solidFill>
              </a:rPr>
              <a:t> transfer</a:t>
            </a:r>
            <a:r>
              <a:rPr lang="en-US" sz="9600" dirty="0" smtClean="0">
                <a:solidFill>
                  <a:srgbClr val="000000"/>
                </a:solidFill>
              </a:rPr>
              <a:t> problem!  (c.f., accretion disks)</a:t>
            </a:r>
          </a:p>
          <a:p>
            <a:pPr>
              <a:buNone/>
            </a:pPr>
            <a:endParaRPr lang="en-US" sz="9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936" y="3462540"/>
            <a:ext cx="3532661" cy="902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Dissipation and emission in relativistic astrophysical 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4533900"/>
            <a:ext cx="8991600" cy="19939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relativistic flows shine, one way or another.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Often, </a:t>
            </a:r>
            <a:r>
              <a:rPr lang="en-US" dirty="0" err="1" smtClean="0"/>
              <a:t>radiative</a:t>
            </a:r>
            <a:r>
              <a:rPr lang="en-US" dirty="0" smtClean="0"/>
              <a:t> cooling time is &lt;&lt; travel time from central source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in-situ particle acceleration.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3063"/>
            <a:ext cx="3084258" cy="2302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687" y="1983063"/>
            <a:ext cx="3391113" cy="2550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0" y="3847068"/>
            <a:ext cx="6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M87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18200" y="403173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GRB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275" y="1735138"/>
            <a:ext cx="2088412" cy="21119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05854" y="3429000"/>
            <a:ext cx="61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Crab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Collisionality</a:t>
            </a:r>
            <a:r>
              <a:rPr lang="en-US" dirty="0" smtClean="0">
                <a:solidFill>
                  <a:srgbClr val="000000"/>
                </a:solidFill>
              </a:rPr>
              <a:t> of Reconnection Layer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052958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>
                <a:solidFill>
                  <a:srgbClr val="000000"/>
                </a:solidFill>
              </a:rPr>
              <a:t>EXAMPLE (</a:t>
            </a:r>
            <a:r>
              <a:rPr lang="en-US" sz="5000" i="1" dirty="0" smtClean="0">
                <a:solidFill>
                  <a:srgbClr val="000000"/>
                </a:solidFill>
              </a:rPr>
              <a:t>Uzdensky &amp; </a:t>
            </a:r>
            <a:r>
              <a:rPr lang="en-US" sz="5000" i="1" dirty="0" err="1" smtClean="0">
                <a:solidFill>
                  <a:srgbClr val="000000"/>
                </a:solidFill>
              </a:rPr>
              <a:t>MacFadyen</a:t>
            </a:r>
            <a:r>
              <a:rPr lang="en-US" sz="5000" i="1" dirty="0" smtClean="0">
                <a:solidFill>
                  <a:srgbClr val="000000"/>
                </a:solidFill>
              </a:rPr>
              <a:t> 2006; see also McKinney &amp; Uzdensky 2010)</a:t>
            </a:r>
            <a:r>
              <a:rPr lang="en-US" sz="5000" dirty="0" smtClean="0">
                <a:solidFill>
                  <a:srgbClr val="000000"/>
                </a:solidFill>
              </a:rPr>
              <a:t>:</a:t>
            </a:r>
          </a:p>
          <a:p>
            <a:endParaRPr lang="en-US" sz="5000" dirty="0" smtClean="0">
              <a:solidFill>
                <a:srgbClr val="000000"/>
              </a:solidFill>
            </a:endParaRPr>
          </a:p>
          <a:p>
            <a:r>
              <a:rPr lang="en-US" sz="5000" dirty="0" smtClean="0">
                <a:solidFill>
                  <a:srgbClr val="000000"/>
                </a:solidFill>
              </a:rPr>
              <a:t>B</a:t>
            </a:r>
            <a:r>
              <a:rPr lang="en-US" sz="5000" baseline="-25000" dirty="0" smtClean="0">
                <a:solidFill>
                  <a:srgbClr val="000000"/>
                </a:solidFill>
              </a:rPr>
              <a:t>0</a:t>
            </a:r>
            <a:r>
              <a:rPr lang="en-US" sz="5000" dirty="0" smtClean="0">
                <a:solidFill>
                  <a:srgbClr val="000000"/>
                </a:solidFill>
              </a:rPr>
              <a:t> = 0.5 B</a:t>
            </a:r>
            <a:r>
              <a:rPr lang="en-US" sz="5000" baseline="-25000" dirty="0" smtClean="0">
                <a:solidFill>
                  <a:srgbClr val="000000"/>
                </a:solidFill>
              </a:rPr>
              <a:t>∗</a:t>
            </a:r>
            <a:r>
              <a:rPr lang="en-US" sz="5000" dirty="0" smtClean="0">
                <a:solidFill>
                  <a:srgbClr val="000000"/>
                </a:solidFill>
              </a:rPr>
              <a:t> = 2 </a:t>
            </a:r>
            <a:r>
              <a:rPr lang="en-US" sz="5000" dirty="0" err="1" smtClean="0">
                <a:solidFill>
                  <a:srgbClr val="000000"/>
                </a:solidFill>
              </a:rPr>
              <a:t>x</a:t>
            </a:r>
            <a:r>
              <a:rPr lang="en-US" sz="5000" dirty="0" smtClean="0">
                <a:solidFill>
                  <a:srgbClr val="000000"/>
                </a:solidFill>
              </a:rPr>
              <a:t> 10</a:t>
            </a:r>
            <a:r>
              <a:rPr lang="en-US" sz="5000" baseline="30000" dirty="0" smtClean="0">
                <a:solidFill>
                  <a:srgbClr val="000000"/>
                </a:solidFill>
              </a:rPr>
              <a:t>13</a:t>
            </a:r>
            <a:r>
              <a:rPr lang="en-US" sz="5000" dirty="0" smtClean="0">
                <a:solidFill>
                  <a:srgbClr val="000000"/>
                </a:solidFill>
              </a:rPr>
              <a:t> G, 	 T ∼ 300 </a:t>
            </a:r>
            <a:r>
              <a:rPr lang="en-US" sz="5000" dirty="0" err="1" smtClean="0">
                <a:solidFill>
                  <a:srgbClr val="000000"/>
                </a:solidFill>
              </a:rPr>
              <a:t>keV</a:t>
            </a:r>
            <a:r>
              <a:rPr lang="en-US" sz="5000" dirty="0" smtClean="0">
                <a:solidFill>
                  <a:srgbClr val="000000"/>
                </a:solidFill>
              </a:rPr>
              <a:t>,		n</a:t>
            </a:r>
            <a:r>
              <a:rPr lang="en-US" sz="5000" baseline="-25000" dirty="0" smtClean="0">
                <a:solidFill>
                  <a:srgbClr val="000000"/>
                </a:solidFill>
              </a:rPr>
              <a:t>e</a:t>
            </a:r>
            <a:r>
              <a:rPr lang="en-US" sz="5000" dirty="0" smtClean="0">
                <a:solidFill>
                  <a:srgbClr val="000000"/>
                </a:solidFill>
              </a:rPr>
              <a:t> ∼ 2 x10</a:t>
            </a:r>
            <a:r>
              <a:rPr lang="en-US" sz="5000" baseline="30000" dirty="0" smtClean="0">
                <a:solidFill>
                  <a:srgbClr val="000000"/>
                </a:solidFill>
              </a:rPr>
              <a:t>29</a:t>
            </a:r>
            <a:r>
              <a:rPr lang="en-US" sz="5000" dirty="0" smtClean="0">
                <a:solidFill>
                  <a:srgbClr val="000000"/>
                </a:solidFill>
              </a:rPr>
              <a:t> cm</a:t>
            </a:r>
            <a:r>
              <a:rPr lang="en-US" sz="5000" baseline="30000" dirty="0" smtClean="0">
                <a:solidFill>
                  <a:srgbClr val="000000"/>
                </a:solidFill>
              </a:rPr>
              <a:t>−3</a:t>
            </a:r>
            <a:r>
              <a:rPr lang="en-US" sz="5000" dirty="0" smtClean="0">
                <a:solidFill>
                  <a:srgbClr val="000000"/>
                </a:solidFill>
              </a:rPr>
              <a:t>.</a:t>
            </a:r>
          </a:p>
          <a:p>
            <a:endParaRPr lang="en-US" sz="5000" dirty="0" smtClean="0">
              <a:solidFill>
                <a:srgbClr val="000000"/>
              </a:solidFill>
            </a:endParaRPr>
          </a:p>
          <a:p>
            <a:r>
              <a:rPr lang="en-US" sz="5000" dirty="0" smtClean="0">
                <a:solidFill>
                  <a:srgbClr val="000000"/>
                </a:solidFill>
              </a:rPr>
              <a:t>Spitzer resistivity: 		η</a:t>
            </a:r>
            <a:r>
              <a:rPr lang="en-US" sz="5000" baseline="-25000" dirty="0" smtClean="0">
                <a:solidFill>
                  <a:srgbClr val="000000"/>
                </a:solidFill>
              </a:rPr>
              <a:t>S</a:t>
            </a:r>
            <a:r>
              <a:rPr lang="en-US" sz="5000" dirty="0" smtClean="0">
                <a:solidFill>
                  <a:srgbClr val="000000"/>
                </a:solidFill>
              </a:rPr>
              <a:t> = 0.1 cm</a:t>
            </a:r>
            <a:r>
              <a:rPr lang="en-US" sz="5000" baseline="30000" dirty="0" smtClean="0">
                <a:solidFill>
                  <a:srgbClr val="000000"/>
                </a:solidFill>
              </a:rPr>
              <a:t>2</a:t>
            </a:r>
            <a:r>
              <a:rPr lang="en-US" sz="5000" dirty="0" smtClean="0">
                <a:solidFill>
                  <a:srgbClr val="000000"/>
                </a:solidFill>
              </a:rPr>
              <a:t>/sec</a:t>
            </a:r>
          </a:p>
          <a:p>
            <a:pPr>
              <a:buNone/>
            </a:pPr>
            <a:r>
              <a:rPr lang="en-US" sz="4500" dirty="0" smtClean="0">
                <a:solidFill>
                  <a:srgbClr val="000000"/>
                </a:solidFill>
              </a:rPr>
              <a:t>(photon drag gives comparable contribution)</a:t>
            </a:r>
          </a:p>
          <a:p>
            <a:pPr>
              <a:buNone/>
            </a:pPr>
            <a:endParaRPr lang="en-US" sz="2571" dirty="0" smtClean="0">
              <a:solidFill>
                <a:srgbClr val="000000"/>
              </a:solidFill>
            </a:endParaRPr>
          </a:p>
          <a:p>
            <a:r>
              <a:rPr lang="en-US" sz="5053" dirty="0" smtClean="0">
                <a:solidFill>
                  <a:srgbClr val="000000"/>
                </a:solidFill>
              </a:rPr>
              <a:t>Typical global scale:  	L = 10 km</a:t>
            </a:r>
          </a:p>
          <a:p>
            <a:pPr>
              <a:buNone/>
            </a:pPr>
            <a:endParaRPr lang="en-US" sz="5053" dirty="0" smtClean="0">
              <a:solidFill>
                <a:srgbClr val="000000"/>
              </a:solidFill>
            </a:endParaRPr>
          </a:p>
          <a:p>
            <a:r>
              <a:rPr lang="en-US" sz="5053" dirty="0" smtClean="0">
                <a:solidFill>
                  <a:srgbClr val="000000"/>
                </a:solidFill>
              </a:rPr>
              <a:t>Lundquist number: 	S = </a:t>
            </a:r>
            <a:r>
              <a:rPr lang="en-US" sz="5053" dirty="0" err="1" smtClean="0">
                <a:solidFill>
                  <a:srgbClr val="000000"/>
                </a:solidFill>
              </a:rPr>
              <a:t>Lc</a:t>
            </a:r>
            <a:r>
              <a:rPr lang="en-US" sz="5053" dirty="0" smtClean="0">
                <a:solidFill>
                  <a:srgbClr val="000000"/>
                </a:solidFill>
              </a:rPr>
              <a:t>/η</a:t>
            </a:r>
            <a:r>
              <a:rPr lang="en-US" sz="5053" baseline="-25000" dirty="0" smtClean="0">
                <a:solidFill>
                  <a:srgbClr val="000000"/>
                </a:solidFill>
              </a:rPr>
              <a:t>S</a:t>
            </a:r>
            <a:r>
              <a:rPr lang="en-US" sz="5053" dirty="0" smtClean="0">
                <a:solidFill>
                  <a:srgbClr val="000000"/>
                </a:solidFill>
              </a:rPr>
              <a:t> ∼ 10</a:t>
            </a:r>
            <a:r>
              <a:rPr lang="en-US" sz="5053" baseline="30000" dirty="0" smtClean="0">
                <a:solidFill>
                  <a:srgbClr val="000000"/>
                </a:solidFill>
              </a:rPr>
              <a:t>18</a:t>
            </a:r>
            <a:endParaRPr lang="en-US" sz="5053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en-US" sz="5053" dirty="0" smtClean="0">
              <a:solidFill>
                <a:srgbClr val="000000"/>
              </a:solidFill>
            </a:endParaRPr>
          </a:p>
          <a:p>
            <a:r>
              <a:rPr lang="en-US" sz="5053" dirty="0" smtClean="0">
                <a:solidFill>
                  <a:srgbClr val="000000"/>
                </a:solidFill>
              </a:rPr>
              <a:t>Sweet-Parker layer thickness:	 δ</a:t>
            </a:r>
            <a:r>
              <a:rPr lang="en-US" sz="5053" baseline="-25000" dirty="0" smtClean="0">
                <a:solidFill>
                  <a:srgbClr val="000000"/>
                </a:solidFill>
              </a:rPr>
              <a:t>SP</a:t>
            </a:r>
            <a:r>
              <a:rPr lang="en-US" sz="5053" dirty="0" smtClean="0">
                <a:solidFill>
                  <a:srgbClr val="000000"/>
                </a:solidFill>
              </a:rPr>
              <a:t> = L S</a:t>
            </a:r>
            <a:r>
              <a:rPr lang="en-US" sz="5053" baseline="30000" dirty="0" smtClean="0">
                <a:solidFill>
                  <a:srgbClr val="000000"/>
                </a:solidFill>
              </a:rPr>
              <a:t>−1/2 </a:t>
            </a:r>
            <a:r>
              <a:rPr lang="en-US" sz="5053" dirty="0" smtClean="0">
                <a:solidFill>
                  <a:srgbClr val="000000"/>
                </a:solidFill>
              </a:rPr>
              <a:t>≃ 10</a:t>
            </a:r>
            <a:r>
              <a:rPr lang="en-US" sz="5053" baseline="30000" dirty="0" smtClean="0">
                <a:solidFill>
                  <a:srgbClr val="000000"/>
                </a:solidFill>
              </a:rPr>
              <a:t>−3</a:t>
            </a:r>
            <a:r>
              <a:rPr lang="en-US" sz="5053" dirty="0" smtClean="0">
                <a:solidFill>
                  <a:srgbClr val="000000"/>
                </a:solidFill>
              </a:rPr>
              <a:t> cm.</a:t>
            </a:r>
          </a:p>
          <a:p>
            <a:pPr>
              <a:buNone/>
            </a:pPr>
            <a:endParaRPr lang="en-US" sz="5053" dirty="0" smtClean="0">
              <a:solidFill>
                <a:srgbClr val="000000"/>
              </a:solidFill>
            </a:endParaRPr>
          </a:p>
          <a:p>
            <a:r>
              <a:rPr lang="en-US" sz="5000" dirty="0" smtClean="0">
                <a:solidFill>
                  <a:srgbClr val="000000"/>
                </a:solidFill>
              </a:rPr>
              <a:t>δ</a:t>
            </a:r>
            <a:r>
              <a:rPr lang="en-US" sz="5000" baseline="-25000" dirty="0" smtClean="0">
                <a:solidFill>
                  <a:srgbClr val="000000"/>
                </a:solidFill>
              </a:rPr>
              <a:t>SP</a:t>
            </a:r>
            <a:r>
              <a:rPr lang="en-US" sz="5000" dirty="0" smtClean="0">
                <a:solidFill>
                  <a:srgbClr val="000000"/>
                </a:solidFill>
              </a:rPr>
              <a:t>  ≪ L, 	  but 	 δ</a:t>
            </a:r>
            <a:r>
              <a:rPr lang="en-US" sz="5000" baseline="-25000" dirty="0" smtClean="0">
                <a:solidFill>
                  <a:srgbClr val="000000"/>
                </a:solidFill>
              </a:rPr>
              <a:t>SP</a:t>
            </a:r>
            <a:r>
              <a:rPr lang="en-US" sz="5000" dirty="0" smtClean="0">
                <a:solidFill>
                  <a:srgbClr val="000000"/>
                </a:solidFill>
              </a:rPr>
              <a:t> ≫ d</a:t>
            </a:r>
            <a:r>
              <a:rPr lang="en-US" sz="5000" baseline="-25000" dirty="0" smtClean="0">
                <a:solidFill>
                  <a:srgbClr val="000000"/>
                </a:solidFill>
              </a:rPr>
              <a:t>e </a:t>
            </a:r>
            <a:r>
              <a:rPr lang="en-US" sz="5000" dirty="0" smtClean="0">
                <a:solidFill>
                  <a:srgbClr val="000000"/>
                </a:solidFill>
              </a:rPr>
              <a:t>, </a:t>
            </a:r>
            <a:r>
              <a:rPr lang="en-US" sz="5000" dirty="0" err="1" smtClean="0">
                <a:solidFill>
                  <a:srgbClr val="000000"/>
                </a:solidFill>
              </a:rPr>
              <a:t>ρ</a:t>
            </a:r>
            <a:r>
              <a:rPr lang="en-US" sz="5000" baseline="-25000" dirty="0" err="1" smtClean="0">
                <a:solidFill>
                  <a:srgbClr val="000000"/>
                </a:solidFill>
              </a:rPr>
              <a:t>e</a:t>
            </a:r>
            <a:r>
              <a:rPr lang="en-US" sz="5000" dirty="0" smtClean="0">
                <a:solidFill>
                  <a:srgbClr val="000000"/>
                </a:solidFill>
              </a:rPr>
              <a:t> ∼ 10</a:t>
            </a:r>
            <a:r>
              <a:rPr lang="en-US" sz="5000" baseline="30000" dirty="0" smtClean="0">
                <a:solidFill>
                  <a:srgbClr val="000000"/>
                </a:solidFill>
              </a:rPr>
              <a:t>−10 </a:t>
            </a:r>
            <a:r>
              <a:rPr lang="en-US" sz="5000" dirty="0" smtClean="0">
                <a:solidFill>
                  <a:srgbClr val="000000"/>
                </a:solidFill>
              </a:rPr>
              <a:t>–</a:t>
            </a:r>
            <a:r>
              <a:rPr lang="en-US" sz="5000" baseline="30000" dirty="0" smtClean="0">
                <a:solidFill>
                  <a:srgbClr val="000000"/>
                </a:solidFill>
              </a:rPr>
              <a:t> </a:t>
            </a:r>
            <a:r>
              <a:rPr lang="en-US" sz="5000" dirty="0" smtClean="0">
                <a:solidFill>
                  <a:srgbClr val="000000"/>
                </a:solidFill>
              </a:rPr>
              <a:t>10</a:t>
            </a:r>
            <a:r>
              <a:rPr lang="en-US" sz="5000" baseline="30000" dirty="0" smtClean="0">
                <a:solidFill>
                  <a:srgbClr val="000000"/>
                </a:solidFill>
              </a:rPr>
              <a:t>-10</a:t>
            </a:r>
            <a:r>
              <a:rPr lang="en-US" sz="5000" dirty="0" smtClean="0">
                <a:solidFill>
                  <a:srgbClr val="000000"/>
                </a:solidFill>
              </a:rPr>
              <a:t> cm, </a:t>
            </a:r>
            <a:r>
              <a:rPr lang="en-US" sz="5000" dirty="0" err="1" smtClean="0">
                <a:solidFill>
                  <a:srgbClr val="000000"/>
                </a:solidFill>
              </a:rPr>
              <a:t>λ</a:t>
            </a:r>
            <a:r>
              <a:rPr lang="en-US" sz="5000" dirty="0" smtClean="0">
                <a:solidFill>
                  <a:srgbClr val="000000"/>
                </a:solidFill>
              </a:rPr>
              <a:t> </a:t>
            </a:r>
            <a:r>
              <a:rPr lang="en-US" sz="5000" baseline="-25000" dirty="0" err="1" smtClean="0">
                <a:solidFill>
                  <a:srgbClr val="000000"/>
                </a:solidFill>
              </a:rPr>
              <a:t>e,mfp</a:t>
            </a:r>
            <a:r>
              <a:rPr lang="en-US" sz="5000" baseline="-25000" dirty="0" smtClean="0">
                <a:solidFill>
                  <a:srgbClr val="000000"/>
                </a:solidFill>
              </a:rPr>
              <a:t> </a:t>
            </a:r>
            <a:r>
              <a:rPr lang="en-US" sz="5000" dirty="0" smtClean="0">
                <a:solidFill>
                  <a:srgbClr val="000000"/>
                </a:solidFill>
              </a:rPr>
              <a:t>∼ 10</a:t>
            </a:r>
            <a:r>
              <a:rPr lang="en-US" sz="5000" baseline="30000" dirty="0" smtClean="0">
                <a:solidFill>
                  <a:srgbClr val="000000"/>
                </a:solidFill>
              </a:rPr>
              <a:t>−6 </a:t>
            </a:r>
            <a:r>
              <a:rPr lang="en-US" sz="5000" dirty="0" smtClean="0">
                <a:solidFill>
                  <a:srgbClr val="000000"/>
                </a:solidFill>
              </a:rPr>
              <a:t>cm.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5053" dirty="0" smtClean="0">
                <a:solidFill>
                  <a:srgbClr val="000000"/>
                </a:solidFill>
              </a:rPr>
              <a:t> Thus, reconnection layer is highly </a:t>
            </a:r>
            <a:r>
              <a:rPr lang="en-US" sz="5053" dirty="0" err="1" smtClean="0">
                <a:solidFill>
                  <a:srgbClr val="000000"/>
                </a:solidFill>
              </a:rPr>
              <a:t>collisional</a:t>
            </a:r>
            <a:r>
              <a:rPr lang="en-US" sz="5053" dirty="0" smtClean="0">
                <a:solidFill>
                  <a:srgbClr val="000000"/>
                </a:solidFill>
              </a:rPr>
              <a:t>, </a:t>
            </a:r>
          </a:p>
          <a:p>
            <a:pPr>
              <a:buNone/>
            </a:pPr>
            <a:r>
              <a:rPr lang="en-US" sz="5053" dirty="0" smtClean="0">
                <a:solidFill>
                  <a:srgbClr val="000000"/>
                </a:solidFill>
              </a:rPr>
              <a:t>	resistive MHD (with Compton drag) should apply!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 smtClean="0"/>
              <a:t>II. GRB Jets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0506" y="4173835"/>
            <a:ext cx="805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(McKinney &amp; Uzdensky 2010;    Jon McKinney’s talk yesterday!)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Reconnection Switch to Trigger GRB Jet Dissipation </a:t>
            </a:r>
            <a:r>
              <a:rPr lang="en-US" sz="3200" dirty="0" smtClean="0">
                <a:solidFill>
                  <a:srgbClr val="000000"/>
                </a:solidFill>
              </a:rPr>
              <a:t>(</a:t>
            </a:r>
            <a:r>
              <a:rPr lang="en-US" sz="3200" i="1" dirty="0" smtClean="0">
                <a:solidFill>
                  <a:srgbClr val="000000"/>
                </a:solidFill>
              </a:rPr>
              <a:t>McKinney &amp; Uzdensky  2010</a:t>
            </a:r>
            <a:r>
              <a:rPr lang="en-US" sz="3600" i="1" dirty="0" smtClean="0"/>
              <a:t>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2862416" cy="491326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43300" y="1600201"/>
            <a:ext cx="5600700" cy="491326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800" dirty="0" smtClean="0"/>
              <a:t>Reconnection current layers near central engine are </a:t>
            </a:r>
            <a:r>
              <a:rPr lang="en-US" sz="2800" dirty="0" err="1" smtClean="0"/>
              <a:t>collisional</a:t>
            </a:r>
            <a:r>
              <a:rPr lang="en-US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At larger distances, B drops, temperature drops, pairs recombine, density drops.</a:t>
            </a:r>
          </a:p>
          <a:p>
            <a:r>
              <a:rPr lang="en-US" sz="2800" dirty="0" smtClean="0"/>
              <a:t>Somewhere at </a:t>
            </a:r>
            <a:r>
              <a:rPr lang="en-US" sz="2800" dirty="0" err="1" smtClean="0"/>
              <a:t>peta</a:t>
            </a:r>
            <a:r>
              <a:rPr lang="en-US" sz="2800" dirty="0" smtClean="0"/>
              <a:t>-cm distances, reconnection layer becomes </a:t>
            </a:r>
            <a:r>
              <a:rPr lang="en-US" sz="2800" dirty="0" err="1" smtClean="0"/>
              <a:t>collisionless</a:t>
            </a:r>
            <a:r>
              <a:rPr lang="en-US" sz="2800" dirty="0" smtClean="0"/>
              <a:t>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switch to faster energy dissipation</a:t>
            </a:r>
            <a:endParaRPr lang="en-US" sz="28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93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 Reconnection in </a:t>
            </a:r>
            <a:r>
              <a:rPr lang="en-US" dirty="0" err="1" smtClean="0"/>
              <a:t>Blazar</a:t>
            </a:r>
            <a:r>
              <a:rPr lang="en-US" dirty="0" smtClean="0"/>
              <a:t> Jets:</a:t>
            </a:r>
            <a:br>
              <a:rPr lang="en-US" dirty="0" smtClean="0"/>
            </a:br>
            <a:r>
              <a:rPr lang="en-US" dirty="0" smtClean="0"/>
              <a:t>jet-in-a-jet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9300" y="4241800"/>
            <a:ext cx="7645400" cy="1270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i="1" dirty="0" smtClean="0"/>
              <a:t>(</a:t>
            </a:r>
            <a:r>
              <a:rPr lang="en-US" sz="2400" i="1" dirty="0" err="1" smtClean="0"/>
              <a:t>Giannios</a:t>
            </a:r>
            <a:r>
              <a:rPr lang="en-US" sz="2400" i="1" dirty="0" smtClean="0"/>
              <a:t>, Uzdensky, </a:t>
            </a:r>
            <a:r>
              <a:rPr lang="en-US" sz="2400" i="1" dirty="0" err="1" smtClean="0"/>
              <a:t>Begelman</a:t>
            </a:r>
            <a:r>
              <a:rPr lang="en-US" sz="2400" i="1" dirty="0" smtClean="0"/>
              <a:t> 2009 (</a:t>
            </a:r>
            <a:r>
              <a:rPr lang="en-US" sz="2400" i="1" dirty="0" err="1" smtClean="0"/>
              <a:t>Blazars</a:t>
            </a:r>
            <a:r>
              <a:rPr lang="en-US" sz="2400" i="1" dirty="0" smtClean="0"/>
              <a:t>) , 2010 (M87)</a:t>
            </a:r>
          </a:p>
          <a:p>
            <a:endParaRPr lang="en-US" sz="2400" i="1" dirty="0" smtClean="0"/>
          </a:p>
          <a:p>
            <a:r>
              <a:rPr lang="en-US" sz="2400" i="1" dirty="0" err="1" smtClean="0"/>
              <a:t>Nalewajko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Giannios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Begelman</a:t>
            </a:r>
            <a:r>
              <a:rPr lang="en-US" sz="2400" i="1" dirty="0" smtClean="0"/>
              <a:t>, Uzdensky, &amp; </a:t>
            </a:r>
            <a:r>
              <a:rPr lang="en-US" sz="2400" i="1" dirty="0" err="1" smtClean="0"/>
              <a:t>Sikora</a:t>
            </a:r>
            <a:r>
              <a:rPr lang="en-US" sz="2400" i="1" dirty="0" smtClean="0"/>
              <a:t>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007"/>
            <a:ext cx="8229600" cy="8255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Extremely Rapid </a:t>
            </a:r>
            <a:r>
              <a:rPr lang="en-US" sz="3200" dirty="0" err="1" smtClean="0"/>
              <a:t>TeV</a:t>
            </a:r>
            <a:r>
              <a:rPr lang="en-US" sz="3200" dirty="0" smtClean="0"/>
              <a:t> variability in </a:t>
            </a:r>
            <a:r>
              <a:rPr lang="en-US" sz="3200" dirty="0" err="1" smtClean="0"/>
              <a:t>blazars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3962401"/>
            <a:ext cx="3120562" cy="2258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728" y="6405981"/>
            <a:ext cx="459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PKS 2155-304 (image by J.J.  van </a:t>
            </a:r>
            <a:r>
              <a:rPr lang="en-US" dirty="0" err="1" smtClean="0"/>
              <a:t>Ellinckhuijzen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28" y="859507"/>
            <a:ext cx="4566272" cy="2277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3136901"/>
            <a:ext cx="383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 Lac PKS 2155-304 (</a:t>
            </a:r>
            <a:r>
              <a:rPr lang="en-US" dirty="0" err="1" smtClean="0"/>
              <a:t>z</a:t>
            </a:r>
            <a:r>
              <a:rPr lang="en-US" dirty="0" smtClean="0"/>
              <a:t> = 0.116) </a:t>
            </a:r>
          </a:p>
          <a:p>
            <a:r>
              <a:rPr lang="en-US" dirty="0" smtClean="0"/>
              <a:t>July’06 HESS VHE (&gt;200 </a:t>
            </a:r>
            <a:r>
              <a:rPr lang="en-US" dirty="0" err="1" smtClean="0"/>
              <a:t>GeV</a:t>
            </a:r>
            <a:r>
              <a:rPr lang="en-US" dirty="0" smtClean="0"/>
              <a:t>) outburst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16500" y="1143000"/>
            <a:ext cx="4127500" cy="33274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400" u="sng" dirty="0" smtClean="0"/>
              <a:t>Doppler factor crisis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Variability timescale </a:t>
            </a:r>
            <a:r>
              <a:rPr lang="en-US" sz="2000" dirty="0" err="1" smtClean="0"/>
              <a:t>τ</a:t>
            </a:r>
            <a:r>
              <a:rPr lang="en-US" sz="2000" i="1" dirty="0" smtClean="0"/>
              <a:t> </a:t>
            </a:r>
            <a:r>
              <a:rPr lang="en-US" sz="2000" dirty="0" smtClean="0"/>
              <a:t>&lt; 5 min</a:t>
            </a:r>
          </a:p>
          <a:p>
            <a:r>
              <a:rPr lang="en-US" sz="2000" dirty="0" smtClean="0"/>
              <a:t>at </a:t>
            </a:r>
            <a:r>
              <a:rPr lang="en-US" sz="2000" dirty="0" err="1" smtClean="0"/>
              <a:t>γ</a:t>
            </a:r>
            <a:r>
              <a:rPr lang="en-US" sz="2000" dirty="0" smtClean="0"/>
              <a:t>-ray luminosity L &gt; 10</a:t>
            </a:r>
            <a:r>
              <a:rPr lang="en-US" sz="2000" baseline="30000" dirty="0" smtClean="0"/>
              <a:t>46</a:t>
            </a:r>
            <a:r>
              <a:rPr lang="en-US" sz="2000" dirty="0" smtClean="0"/>
              <a:t> erg/</a:t>
            </a:r>
            <a:r>
              <a:rPr lang="en-US" sz="2000" dirty="0" err="1" smtClean="0"/>
              <a:t>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Pair-production opacity constraint</a:t>
            </a:r>
          </a:p>
          <a:p>
            <a:r>
              <a:rPr lang="en-US" sz="2000" dirty="0" smtClean="0"/>
              <a:t>for single-zone models </a:t>
            </a:r>
            <a:r>
              <a:rPr lang="en-US" sz="2000" dirty="0" err="1" smtClean="0"/>
              <a:t>Γ</a:t>
            </a:r>
            <a:r>
              <a:rPr lang="en-US" sz="2000" dirty="0" smtClean="0"/>
              <a:t> ~  50</a:t>
            </a:r>
          </a:p>
          <a:p>
            <a:r>
              <a:rPr lang="en-US" sz="2000" i="1" dirty="0" smtClean="0"/>
              <a:t>(</a:t>
            </a:r>
            <a:r>
              <a:rPr lang="en-US" sz="2000" i="1" dirty="0" err="1" smtClean="0"/>
              <a:t>Begelman</a:t>
            </a:r>
            <a:r>
              <a:rPr lang="en-US" sz="2000" i="1" dirty="0" smtClean="0"/>
              <a:t>, Fabian, &amp; Rees 2008)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 AGN unification models and VLBI</a:t>
            </a:r>
          </a:p>
          <a:p>
            <a:r>
              <a:rPr lang="en-US" sz="2000" dirty="0" smtClean="0"/>
              <a:t>kinematics of pc-scale jet in BL </a:t>
            </a:r>
            <a:r>
              <a:rPr lang="en-US" sz="2000" dirty="0" err="1" smtClean="0"/>
              <a:t>Lacs</a:t>
            </a:r>
            <a:r>
              <a:rPr lang="en-US" sz="2000" dirty="0" smtClean="0"/>
              <a:t> imply </a:t>
            </a:r>
            <a:r>
              <a:rPr lang="en-US" sz="2000" dirty="0" err="1" smtClean="0"/>
              <a:t>Γ</a:t>
            </a:r>
            <a:r>
              <a:rPr lang="en-US" sz="2000" dirty="0" smtClean="0"/>
              <a:t> ~ 10.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lewajko-minij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IV. Gamma-ray flares in Crab PWN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02100"/>
            <a:ext cx="85344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i="1" dirty="0" smtClean="0"/>
              <a:t>DAU, B. </a:t>
            </a:r>
            <a:r>
              <a:rPr lang="en-US" sz="2400" i="1" dirty="0" err="1" smtClean="0"/>
              <a:t>Cerutti</a:t>
            </a:r>
            <a:r>
              <a:rPr lang="en-US" sz="2400" i="1" dirty="0" smtClean="0"/>
              <a:t>, &amp; M. </a:t>
            </a:r>
            <a:r>
              <a:rPr lang="en-US" sz="2400" i="1" dirty="0" err="1" smtClean="0"/>
              <a:t>Begelman</a:t>
            </a:r>
            <a:r>
              <a:rPr lang="en-US" sz="2400" i="1" dirty="0" smtClean="0"/>
              <a:t> 2011  – see Benoit </a:t>
            </a:r>
            <a:r>
              <a:rPr lang="en-US" sz="2400" i="1" dirty="0" err="1" smtClean="0"/>
              <a:t>Cerutti’s</a:t>
            </a:r>
            <a:r>
              <a:rPr lang="en-US" sz="2400" i="1" dirty="0" smtClean="0"/>
              <a:t> poster!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Gamma-Ray Flares in the Crab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38" y="5382866"/>
            <a:ext cx="4881562" cy="74329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September 2010 AGILE/FERMI </a:t>
            </a:r>
            <a:r>
              <a:rPr lang="en-US" sz="2400" dirty="0" err="1" smtClean="0"/>
              <a:t>γ</a:t>
            </a:r>
            <a:r>
              <a:rPr lang="en-US" sz="2400" dirty="0" smtClean="0"/>
              <a:t>-flare</a:t>
            </a:r>
          </a:p>
        </p:txBody>
      </p:sp>
      <p:pic>
        <p:nvPicPr>
          <p:cNvPr id="5" name="Picture 4" descr="crab_xray_chand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3530600" cy="353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1600199"/>
            <a:ext cx="5613400" cy="43497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11700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/>
              <a:t>Observational constraints: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Flare duration: 	</a:t>
            </a:r>
            <a:r>
              <a:rPr lang="en-US" dirty="0" err="1" smtClean="0"/>
              <a:t>τ</a:t>
            </a:r>
            <a:r>
              <a:rPr lang="en-US" dirty="0" smtClean="0"/>
              <a:t> = 1 day   	--&gt;      </a:t>
            </a:r>
            <a:r>
              <a:rPr lang="en-US" i="1" dirty="0" err="1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~ 3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15</a:t>
            </a:r>
            <a:r>
              <a:rPr lang="en-US" dirty="0" smtClean="0"/>
              <a:t> cm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Photon energy: 	&gt; 100 </a:t>
            </a:r>
            <a:r>
              <a:rPr lang="en-US" dirty="0" err="1" smtClean="0"/>
              <a:t>MeV</a:t>
            </a:r>
            <a:r>
              <a:rPr lang="en-US" dirty="0" smtClean="0"/>
              <a:t>   --&gt;      γ</a:t>
            </a:r>
            <a:r>
              <a:rPr lang="en-US" baseline="-25000" dirty="0" smtClean="0"/>
              <a:t>9</a:t>
            </a:r>
            <a:r>
              <a:rPr lang="en-US" dirty="0" smtClean="0"/>
              <a:t> ~ 3 B</a:t>
            </a:r>
            <a:r>
              <a:rPr lang="en-US" baseline="-25000" dirty="0" smtClean="0"/>
              <a:t>-3</a:t>
            </a:r>
            <a:r>
              <a:rPr lang="en-US" baseline="30000" dirty="0" smtClean="0"/>
              <a:t>-1/2 </a:t>
            </a:r>
            <a:r>
              <a:rPr lang="en-US" dirty="0" smtClean="0"/>
              <a:t> -- </a:t>
            </a:r>
            <a:r>
              <a:rPr lang="en-US" dirty="0" err="1" smtClean="0"/>
              <a:t>PeV</a:t>
            </a:r>
            <a:r>
              <a:rPr lang="en-US" dirty="0" smtClean="0"/>
              <a:t>!!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Isotropic flare energy: </a:t>
            </a:r>
            <a:r>
              <a:rPr lang="en-US" dirty="0" smtClean="0">
                <a:latin typeface="SchoolHouse Cursive B"/>
                <a:cs typeface="SchoolHouse Cursive B"/>
              </a:rPr>
              <a:t> 		E</a:t>
            </a:r>
            <a:r>
              <a:rPr lang="en-US" dirty="0" smtClean="0">
                <a:cs typeface="SchoolHouse Cursive B"/>
              </a:rPr>
              <a:t> ~ 4 </a:t>
            </a:r>
            <a:r>
              <a:rPr lang="en-US" dirty="0" err="1" smtClean="0">
                <a:cs typeface="SchoolHouse Cursive B"/>
              </a:rPr>
              <a:t>x</a:t>
            </a:r>
            <a:r>
              <a:rPr lang="en-US" dirty="0" smtClean="0">
                <a:cs typeface="SchoolHouse Cursive B"/>
              </a:rPr>
              <a:t> 10</a:t>
            </a:r>
            <a:r>
              <a:rPr lang="en-US" baseline="30000" dirty="0" smtClean="0">
                <a:cs typeface="SchoolHouse Cursive B"/>
              </a:rPr>
              <a:t>40</a:t>
            </a:r>
            <a:r>
              <a:rPr lang="en-US" dirty="0" smtClean="0">
                <a:cs typeface="SchoolHouse Cursive B"/>
              </a:rPr>
              <a:t> erg</a:t>
            </a:r>
            <a:endParaRPr lang="en-US" dirty="0" smtClean="0"/>
          </a:p>
          <a:p>
            <a:r>
              <a:rPr lang="en-US" u="sng" dirty="0" smtClean="0"/>
              <a:t>Simplest assumptions:</a:t>
            </a:r>
            <a:r>
              <a:rPr lang="en-US" dirty="0" smtClean="0"/>
              <a:t> isotropic synchrotron emission, no Doppler boosting.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Synchrotron cooling constraint:  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flare</a:t>
            </a:r>
            <a:r>
              <a:rPr lang="en-US" dirty="0" smtClean="0"/>
              <a:t> &gt; </a:t>
            </a:r>
            <a:r>
              <a:rPr lang="en-US" dirty="0" err="1" smtClean="0"/>
              <a:t>τ</a:t>
            </a:r>
            <a:r>
              <a:rPr lang="en-US" baseline="-25000" dirty="0" err="1" smtClean="0"/>
              <a:t>sync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smtClean="0"/>
              <a:t>  B</a:t>
            </a:r>
            <a:r>
              <a:rPr lang="en-US" baseline="-25000" dirty="0" smtClean="0"/>
              <a:t>-3</a:t>
            </a:r>
            <a:r>
              <a:rPr lang="en-US" baseline="30000" dirty="0" smtClean="0"/>
              <a:t>3/2</a:t>
            </a:r>
            <a:r>
              <a:rPr lang="en-US" dirty="0" smtClean="0"/>
              <a:t> τ</a:t>
            </a:r>
            <a:r>
              <a:rPr lang="en-US" baseline="-25000" dirty="0" smtClean="0"/>
              <a:t>flare,5 </a:t>
            </a:r>
            <a:r>
              <a:rPr lang="en-US" dirty="0" smtClean="0"/>
              <a:t>&gt; 3</a:t>
            </a:r>
          </a:p>
          <a:p>
            <a:endParaRPr lang="en-US" dirty="0" smtClean="0"/>
          </a:p>
          <a:p>
            <a:r>
              <a:rPr lang="en-US" dirty="0" smtClean="0"/>
              <a:t>Flare </a:t>
            </a:r>
            <a:r>
              <a:rPr lang="en-US" dirty="0" err="1" smtClean="0"/>
              <a:t>energetics</a:t>
            </a:r>
            <a:r>
              <a:rPr lang="en-US" dirty="0" smtClean="0"/>
              <a:t> :  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flare</a:t>
            </a:r>
            <a:r>
              <a:rPr lang="en-US" dirty="0" smtClean="0"/>
              <a:t>&lt; V  B</a:t>
            </a:r>
            <a:r>
              <a:rPr lang="en-US" baseline="30000" dirty="0" smtClean="0"/>
              <a:t>2</a:t>
            </a:r>
            <a:r>
              <a:rPr lang="en-US" dirty="0" smtClean="0"/>
              <a:t>/8π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</a:t>
            </a:r>
            <a:r>
              <a:rPr lang="en-US" dirty="0" smtClean="0"/>
              <a:t>V</a:t>
            </a:r>
            <a:r>
              <a:rPr lang="en-US" baseline="-25000" dirty="0" smtClean="0"/>
              <a:t>48</a:t>
            </a:r>
            <a:r>
              <a:rPr lang="en-US" dirty="0" smtClean="0"/>
              <a:t>B</a:t>
            </a:r>
            <a:r>
              <a:rPr lang="en-US" baseline="30000" dirty="0" smtClean="0"/>
              <a:t>2</a:t>
            </a:r>
            <a:r>
              <a:rPr lang="en-US" baseline="-25000" dirty="0" smtClean="0"/>
              <a:t>-3</a:t>
            </a:r>
            <a:r>
              <a:rPr lang="en-US" baseline="30000" dirty="0" smtClean="0"/>
              <a:t>  </a:t>
            </a:r>
            <a:r>
              <a:rPr lang="en-US" dirty="0" smtClean="0"/>
              <a:t>&gt; 1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   B</a:t>
            </a:r>
            <a:r>
              <a:rPr lang="en-US" baseline="-25000" dirty="0" smtClean="0">
                <a:sym typeface="Wingdings"/>
              </a:rPr>
              <a:t>-3</a:t>
            </a:r>
            <a:r>
              <a:rPr lang="en-US" dirty="0" smtClean="0">
                <a:sym typeface="Wingdings"/>
              </a:rPr>
              <a:t> &gt; 5 (τ</a:t>
            </a:r>
            <a:r>
              <a:rPr lang="en-US" baseline="-25000" dirty="0" smtClean="0">
                <a:sym typeface="Wingdings"/>
              </a:rPr>
              <a:t>flare,5</a:t>
            </a:r>
            <a:r>
              <a:rPr lang="en-US" dirty="0" smtClean="0">
                <a:sym typeface="Wingdings"/>
              </a:rPr>
              <a:t>)</a:t>
            </a:r>
            <a:r>
              <a:rPr lang="en-US" baseline="30000" dirty="0" smtClean="0">
                <a:sym typeface="Wingdings"/>
              </a:rPr>
              <a:t>-3/2</a:t>
            </a:r>
            <a:r>
              <a:rPr lang="en-US" baseline="-25000" dirty="0" smtClean="0">
                <a:sym typeface="Wingdings"/>
              </a:rPr>
              <a:t> </a:t>
            </a:r>
            <a:endParaRPr lang="en-US" dirty="0" smtClean="0"/>
          </a:p>
          <a:p>
            <a:pPr lvl="1">
              <a:buNone/>
            </a:pPr>
            <a:r>
              <a:rPr lang="en-US" sz="3613" dirty="0" smtClean="0"/>
              <a:t>                </a:t>
            </a:r>
            <a:endParaRPr lang="en-US" dirty="0" smtClean="0"/>
          </a:p>
          <a:p>
            <a:r>
              <a:rPr lang="en-US" dirty="0" smtClean="0"/>
              <a:t>Strong (a few </a:t>
            </a:r>
            <a:r>
              <a:rPr lang="en-US" dirty="0" err="1" smtClean="0"/>
              <a:t>milligauss</a:t>
            </a:r>
            <a:r>
              <a:rPr lang="en-US" dirty="0" smtClean="0"/>
              <a:t>) magnetic field is required!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ZoneTexte 40"/>
          <p:cNvSpPr txBox="1"/>
          <p:nvPr/>
        </p:nvSpPr>
        <p:spPr>
          <a:xfrm>
            <a:off x="0" y="1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66"/>
                </a:solidFill>
                <a:latin typeface="Arno Pro Smbd SmText" pitchFamily="18" charset="0"/>
              </a:rPr>
              <a:t>Main Problem: production of synchrotron emission &gt; 100 </a:t>
            </a:r>
            <a:r>
              <a:rPr lang="en-US" sz="2800" b="1" dirty="0" err="1" smtClean="0">
                <a:solidFill>
                  <a:srgbClr val="000066"/>
                </a:solidFill>
                <a:latin typeface="Arno Pro Smbd SmText" pitchFamily="18" charset="0"/>
              </a:rPr>
              <a:t>MeV</a:t>
            </a:r>
            <a:r>
              <a:rPr lang="en-US" sz="2800" b="1" dirty="0" smtClean="0">
                <a:solidFill>
                  <a:srgbClr val="000066"/>
                </a:solidFill>
                <a:latin typeface="Arno Pro Smbd SmText" pitchFamily="18" charset="0"/>
              </a:rPr>
              <a:t> challenges classical models of acceleration</a:t>
            </a:r>
            <a:endParaRPr lang="en-US" sz="2800" b="1" dirty="0">
              <a:solidFill>
                <a:srgbClr val="000066"/>
              </a:solidFill>
              <a:latin typeface="Arno Pro Smbd SmText" pitchFamily="18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57158" y="4214818"/>
            <a:ext cx="878684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no Pro Smbd SmText" pitchFamily="18" charset="0"/>
              </a:rPr>
              <a:t> Possible resolution: relativistic </a:t>
            </a:r>
            <a:r>
              <a:rPr lang="en-US" sz="2400" b="1" dirty="0" smtClean="0">
                <a:solidFill>
                  <a:srgbClr val="FF0000"/>
                </a:solidFill>
                <a:latin typeface="Arno Pro Smbd SmText" pitchFamily="18" charset="0"/>
              </a:rPr>
              <a:t>Doppler boosting </a:t>
            </a:r>
            <a:r>
              <a:rPr lang="en-US" sz="2400" b="1" dirty="0" smtClean="0">
                <a:latin typeface="Arno Pro Smbd SmText" pitchFamily="18" charset="0"/>
              </a:rPr>
              <a:t>effect:</a:t>
            </a:r>
          </a:p>
          <a:p>
            <a:pPr>
              <a:spcAft>
                <a:spcPts val="600"/>
              </a:spcAft>
            </a:pPr>
            <a:r>
              <a:rPr lang="en-US" sz="2000" b="1" i="1" dirty="0" smtClean="0">
                <a:solidFill>
                  <a:srgbClr val="002060"/>
                </a:solidFill>
                <a:latin typeface="Arno Pro Smbd SmText" pitchFamily="18" charset="0"/>
              </a:rPr>
              <a:t>[e.g. </a:t>
            </a:r>
            <a:r>
              <a:rPr lang="en-US" sz="2000" b="1" i="1" dirty="0" err="1" smtClean="0">
                <a:solidFill>
                  <a:srgbClr val="002060"/>
                </a:solidFill>
                <a:latin typeface="Arno Pro Smbd SmText" pitchFamily="18" charset="0"/>
              </a:rPr>
              <a:t>Komissarov</a:t>
            </a:r>
            <a:r>
              <a:rPr lang="en-US" sz="2000" b="1" i="1" dirty="0" smtClean="0">
                <a:solidFill>
                  <a:srgbClr val="002060"/>
                </a:solidFill>
                <a:latin typeface="Arno Pro Smbd SmText" pitchFamily="18" charset="0"/>
              </a:rPr>
              <a:t> &amp; </a:t>
            </a:r>
            <a:r>
              <a:rPr lang="en-US" sz="2000" b="1" i="1" dirty="0" err="1" smtClean="0">
                <a:solidFill>
                  <a:srgbClr val="002060"/>
                </a:solidFill>
                <a:latin typeface="Arno Pro Smbd SmText" pitchFamily="18" charset="0"/>
              </a:rPr>
              <a:t>Lyutikov</a:t>
            </a:r>
            <a:r>
              <a:rPr lang="en-US" sz="2000" b="1" i="1" dirty="0" smtClean="0">
                <a:solidFill>
                  <a:srgbClr val="002060"/>
                </a:solidFill>
                <a:latin typeface="Arno Pro Smbd SmText" pitchFamily="18" charset="0"/>
              </a:rPr>
              <a:t> 2010, </a:t>
            </a:r>
            <a:r>
              <a:rPr lang="en-US" sz="2000" b="1" i="1" dirty="0" err="1" smtClean="0">
                <a:solidFill>
                  <a:srgbClr val="002060"/>
                </a:solidFill>
                <a:latin typeface="Arno Pro Smbd SmText" pitchFamily="18" charset="0"/>
              </a:rPr>
              <a:t>Bednarek</a:t>
            </a:r>
            <a:r>
              <a:rPr lang="en-US" sz="2000" b="1" i="1" dirty="0" smtClean="0">
                <a:solidFill>
                  <a:srgbClr val="002060"/>
                </a:solidFill>
                <a:latin typeface="Arno Pro Smbd SmText" pitchFamily="18" charset="0"/>
              </a:rPr>
              <a:t> &amp; Idec 2011]</a:t>
            </a:r>
            <a:endParaRPr lang="en-US" sz="2400" b="1" i="1" dirty="0" smtClean="0">
              <a:solidFill>
                <a:srgbClr val="002060"/>
              </a:solidFill>
              <a:latin typeface="Arno Pro Smbd SmText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en-US" sz="800" b="1" dirty="0" smtClean="0">
              <a:latin typeface="Arno Pro Smbd SmText" pitchFamily="18" charset="0"/>
            </a:endParaRPr>
          </a:p>
          <a:p>
            <a:pPr algn="ctr"/>
            <a:r>
              <a:rPr lang="el-GR" sz="2800" b="1" dirty="0" smtClean="0">
                <a:solidFill>
                  <a:srgbClr val="000066"/>
                </a:solidFill>
                <a:latin typeface="Arno Pro Smbd SmText" pitchFamily="18" charset="0"/>
              </a:rPr>
              <a:t>ε</a:t>
            </a:r>
            <a:r>
              <a:rPr lang="fr-FR" sz="2800" b="1" baseline="-25000" dirty="0" smtClean="0">
                <a:solidFill>
                  <a:srgbClr val="000066"/>
                </a:solidFill>
                <a:latin typeface="Arno Pro Smbd SmText" pitchFamily="18" charset="0"/>
              </a:rPr>
              <a:t>max</a:t>
            </a:r>
            <a:r>
              <a:rPr lang="fr-FR" sz="2800" b="1" dirty="0" smtClean="0">
                <a:solidFill>
                  <a:srgbClr val="000066"/>
                </a:solidFill>
                <a:latin typeface="Arno Pro Smbd SmText" pitchFamily="18" charset="0"/>
              </a:rPr>
              <a:t>=</a:t>
            </a:r>
            <a:r>
              <a:rPr lang="fr-FR" sz="2800" b="1" i="1" dirty="0" smtClean="0">
                <a:solidFill>
                  <a:srgbClr val="000066"/>
                </a:solidFill>
                <a:latin typeface="Arno Pro Smbd SmText" pitchFamily="18" charset="0"/>
              </a:rPr>
              <a:t>D×160 </a:t>
            </a:r>
            <a:r>
              <a:rPr lang="fr-FR" sz="2800" b="1" dirty="0" smtClean="0">
                <a:solidFill>
                  <a:srgbClr val="000066"/>
                </a:solidFill>
                <a:latin typeface="Arno Pro Smbd SmText" pitchFamily="18" charset="0"/>
              </a:rPr>
              <a:t>MeV</a:t>
            </a:r>
          </a:p>
          <a:p>
            <a:pPr algn="ctr"/>
            <a:endParaRPr lang="fr-FR" sz="800" b="1" dirty="0" smtClean="0">
              <a:solidFill>
                <a:srgbClr val="000066"/>
              </a:solidFill>
              <a:latin typeface="Arno Pro Smbd SmText" pitchFamily="18" charset="0"/>
            </a:endParaRPr>
          </a:p>
          <a:p>
            <a:r>
              <a:rPr lang="fr-FR" sz="2800" dirty="0" smtClean="0">
                <a:latin typeface="Arno Pro" pitchFamily="18" charset="0"/>
              </a:rPr>
              <a:t>But </a:t>
            </a:r>
            <a:r>
              <a:rPr lang="fr-FR" sz="2800" dirty="0" err="1" smtClean="0">
                <a:latin typeface="Arno Pro" pitchFamily="18" charset="0"/>
              </a:rPr>
              <a:t>required</a:t>
            </a:r>
            <a:r>
              <a:rPr lang="fr-FR" sz="2800" dirty="0" smtClean="0">
                <a:latin typeface="Arno Pro" pitchFamily="18" charset="0"/>
              </a:rPr>
              <a:t> </a:t>
            </a:r>
            <a:r>
              <a:rPr lang="fr-FR" sz="2800" b="1" i="1" dirty="0" smtClean="0">
                <a:latin typeface="Arno Pro Smbd SmText" pitchFamily="18" charset="0"/>
              </a:rPr>
              <a:t>D≈3-4</a:t>
            </a:r>
            <a:r>
              <a:rPr lang="fr-FR" sz="2800" dirty="0" smtClean="0">
                <a:latin typeface="Arno Pro Smbd SmText" pitchFamily="18" charset="0"/>
              </a:rPr>
              <a:t>, </a:t>
            </a:r>
            <a:r>
              <a:rPr lang="fr-FR" sz="2400" dirty="0" err="1" smtClean="0">
                <a:latin typeface="Arno Pro" pitchFamily="18" charset="0"/>
              </a:rPr>
              <a:t>unlikely</a:t>
            </a:r>
            <a:r>
              <a:rPr lang="fr-FR" sz="2400" dirty="0" smtClean="0">
                <a:latin typeface="Arno Pro" pitchFamily="18" charset="0"/>
              </a:rPr>
              <a:t> for </a:t>
            </a:r>
            <a:r>
              <a:rPr lang="fr-FR" sz="2400" dirty="0" err="1" smtClean="0">
                <a:latin typeface="Arno Pro" pitchFamily="18" charset="0"/>
              </a:rPr>
              <a:t>Crab</a:t>
            </a:r>
            <a:r>
              <a:rPr lang="fr-FR" sz="2400" dirty="0" smtClean="0">
                <a:latin typeface="Arno Pro" pitchFamily="18" charset="0"/>
              </a:rPr>
              <a:t> (</a:t>
            </a:r>
            <a:r>
              <a:rPr lang="fr-FR" sz="2400" dirty="0" err="1" smtClean="0">
                <a:latin typeface="Arno Pro" pitchFamily="18" charset="0"/>
              </a:rPr>
              <a:t>bulk</a:t>
            </a:r>
            <a:r>
              <a:rPr lang="fr-FR" sz="2400" dirty="0" smtClean="0">
                <a:latin typeface="Arno Pro" pitchFamily="18" charset="0"/>
              </a:rPr>
              <a:t> motion &lt; 0.5 c) </a:t>
            </a:r>
            <a:r>
              <a:rPr lang="fr-FR" sz="2000" b="1" i="1" dirty="0" smtClean="0">
                <a:solidFill>
                  <a:srgbClr val="002060"/>
                </a:solidFill>
                <a:latin typeface="Arno Pro" pitchFamily="18" charset="0"/>
              </a:rPr>
              <a:t>[Hester+2002]</a:t>
            </a:r>
            <a:endParaRPr lang="en-US" sz="2800" b="1" i="1" dirty="0">
              <a:solidFill>
                <a:srgbClr val="002060"/>
              </a:solidFill>
              <a:latin typeface="Arno Pro" pitchFamily="18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285720" y="1214422"/>
            <a:ext cx="871543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no Pro Smbd SmText" pitchFamily="18" charset="0"/>
              </a:rPr>
              <a:t> Maximum electron energy is limited by </a:t>
            </a:r>
            <a:r>
              <a:rPr lang="en-US" sz="2400" b="1" dirty="0" err="1" smtClean="0">
                <a:latin typeface="Arno Pro Smbd SmText" pitchFamily="18" charset="0"/>
              </a:rPr>
              <a:t>radiative</a:t>
            </a:r>
            <a:r>
              <a:rPr lang="en-US" sz="2400" b="1" dirty="0" smtClean="0">
                <a:latin typeface="Arno Pro Smbd SmText" pitchFamily="18" charset="0"/>
              </a:rPr>
              <a:t> losses:</a:t>
            </a:r>
          </a:p>
          <a:p>
            <a:endParaRPr lang="en-US" sz="800" b="1" dirty="0" smtClean="0">
              <a:latin typeface="Arno Pro Smbd SmText" pitchFamily="18" charset="0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Arno Pro" pitchFamily="18" charset="0"/>
              </a:rPr>
              <a:t> Accelerating electric force:   </a:t>
            </a:r>
            <a:r>
              <a:rPr lang="en-US" sz="2400" b="1" dirty="0" err="1" smtClean="0">
                <a:latin typeface="Arno Pro" pitchFamily="18" charset="0"/>
              </a:rPr>
              <a:t>f</a:t>
            </a:r>
            <a:r>
              <a:rPr lang="en-US" sz="2400" b="1" baseline="-25000" dirty="0" err="1" smtClean="0">
                <a:latin typeface="Arno Pro" pitchFamily="18" charset="0"/>
              </a:rPr>
              <a:t>acc</a:t>
            </a:r>
            <a:r>
              <a:rPr lang="en-US" sz="2400" b="1" dirty="0" smtClean="0">
                <a:latin typeface="Arno Pro" pitchFamily="18" charset="0"/>
              </a:rPr>
              <a:t>=</a:t>
            </a:r>
            <a:r>
              <a:rPr lang="en-US" sz="2400" b="1" dirty="0" err="1" smtClean="0">
                <a:latin typeface="Arno Pro" pitchFamily="18" charset="0"/>
              </a:rPr>
              <a:t>eE</a:t>
            </a:r>
            <a:endParaRPr lang="en-US" sz="2400" b="1" dirty="0" smtClean="0">
              <a:latin typeface="Arno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no Pro" pitchFamily="18" charset="0"/>
              </a:rPr>
              <a:t> Radiation reaction force:</a:t>
            </a:r>
            <a:r>
              <a:rPr lang="en-US" sz="2400" b="1" dirty="0" smtClean="0">
                <a:latin typeface="Arno Pro" pitchFamily="18" charset="0"/>
              </a:rPr>
              <a:t>     </a:t>
            </a:r>
            <a:r>
              <a:rPr lang="en-US" sz="2400" b="1" dirty="0" err="1" smtClean="0">
                <a:latin typeface="Arno Pro" pitchFamily="18" charset="0"/>
              </a:rPr>
              <a:t>f</a:t>
            </a:r>
            <a:r>
              <a:rPr lang="en-US" sz="2400" b="1" baseline="-25000" dirty="0" err="1" smtClean="0">
                <a:latin typeface="Arno Pro" pitchFamily="18" charset="0"/>
              </a:rPr>
              <a:t>rad</a:t>
            </a:r>
            <a:r>
              <a:rPr lang="en-US" sz="2400" b="1" dirty="0" smtClean="0">
                <a:latin typeface="Arno Pro" pitchFamily="18" charset="0"/>
              </a:rPr>
              <a:t>=2/3 r</a:t>
            </a:r>
            <a:r>
              <a:rPr lang="en-US" sz="2400" b="1" baseline="-25000" dirty="0" smtClean="0">
                <a:latin typeface="Arno Pro" pitchFamily="18" charset="0"/>
              </a:rPr>
              <a:t>e</a:t>
            </a:r>
            <a:r>
              <a:rPr lang="en-US" sz="2400" b="1" baseline="30000" dirty="0" smtClean="0">
                <a:latin typeface="Arno Pro" pitchFamily="18" charset="0"/>
              </a:rPr>
              <a:t>2</a:t>
            </a:r>
            <a:r>
              <a:rPr lang="en-US" sz="2400" b="1" dirty="0" smtClean="0">
                <a:latin typeface="Arno Pro" pitchFamily="18" charset="0"/>
              </a:rPr>
              <a:t> </a:t>
            </a:r>
            <a:r>
              <a:rPr lang="el-GR" sz="2400" b="1" dirty="0" smtClean="0">
                <a:latin typeface="Arno Pro" pitchFamily="18" charset="0"/>
              </a:rPr>
              <a:t>γ</a:t>
            </a:r>
            <a:r>
              <a:rPr lang="fr-FR" sz="2400" b="1" baseline="30000" dirty="0" smtClean="0">
                <a:latin typeface="Arno Pro" pitchFamily="18" charset="0"/>
              </a:rPr>
              <a:t>2 </a:t>
            </a:r>
            <a:r>
              <a:rPr lang="fr-FR" sz="2400" b="1" dirty="0" smtClean="0">
                <a:latin typeface="Arno Pro" pitchFamily="18" charset="0"/>
              </a:rPr>
              <a:t>B</a:t>
            </a:r>
            <a:r>
              <a:rPr lang="fr-FR" sz="2400" b="1" baseline="30000" dirty="0" smtClean="0">
                <a:latin typeface="Arno Pro" pitchFamily="18" charset="0"/>
              </a:rPr>
              <a:t>2 </a:t>
            </a:r>
          </a:p>
          <a:p>
            <a:endParaRPr lang="fr-FR" sz="800" b="1" dirty="0" smtClean="0">
              <a:latin typeface="Arno Pro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rno Pro" pitchFamily="18" charset="0"/>
              </a:rPr>
              <a:t> Synchrotron photon </a:t>
            </a:r>
            <a:r>
              <a:rPr lang="fr-FR" sz="2000" dirty="0" err="1" smtClean="0">
                <a:latin typeface="Arno Pro" pitchFamily="18" charset="0"/>
              </a:rPr>
              <a:t>energy</a:t>
            </a:r>
            <a:r>
              <a:rPr lang="fr-FR" sz="2000" dirty="0" smtClean="0">
                <a:latin typeface="Arno Pro" pitchFamily="18" charset="0"/>
              </a:rPr>
              <a:t>: </a:t>
            </a:r>
            <a:r>
              <a:rPr lang="el-GR" sz="2000" b="1" dirty="0" smtClean="0">
                <a:latin typeface="Arno Pro" pitchFamily="18" charset="0"/>
              </a:rPr>
              <a:t>ε</a:t>
            </a:r>
            <a:r>
              <a:rPr lang="fr-FR" sz="2000" b="1" baseline="-25000" dirty="0" smtClean="0">
                <a:latin typeface="Arno Pro" pitchFamily="18" charset="0"/>
              </a:rPr>
              <a:t>max</a:t>
            </a:r>
            <a:r>
              <a:rPr lang="fr-FR" sz="2000" b="1" dirty="0" smtClean="0">
                <a:latin typeface="Arno Pro" pitchFamily="18" charset="0"/>
              </a:rPr>
              <a:t>=3/2 </a:t>
            </a:r>
            <a:r>
              <a:rPr lang="el-GR" sz="2000" b="1" dirty="0" smtClean="0">
                <a:latin typeface="Arno Pro" pitchFamily="18" charset="0"/>
                <a:sym typeface="Wingdings" pitchFamily="2" charset="2"/>
              </a:rPr>
              <a:t>γ</a:t>
            </a:r>
            <a:r>
              <a:rPr lang="fr-FR" sz="2000" b="1" baseline="30000" dirty="0" smtClean="0">
                <a:latin typeface="Arno Pro" pitchFamily="18" charset="0"/>
                <a:sym typeface="Wingdings" pitchFamily="2" charset="2"/>
              </a:rPr>
              <a:t>2</a:t>
            </a:r>
            <a:r>
              <a:rPr lang="fr-FR" sz="2000" b="1" baseline="-25000" dirty="0" smtClean="0">
                <a:latin typeface="Arno Pro" pitchFamily="18" charset="0"/>
                <a:sym typeface="Wingdings" pitchFamily="2" charset="2"/>
              </a:rPr>
              <a:t>max </a:t>
            </a:r>
            <a:r>
              <a:rPr lang="fr-FR" sz="2000" b="1" dirty="0" err="1" smtClean="0">
                <a:latin typeface="Arno Pro" pitchFamily="18" charset="0"/>
                <a:sym typeface="Wingdings" pitchFamily="2" charset="2"/>
              </a:rPr>
              <a:t>ħ</a:t>
            </a:r>
            <a:r>
              <a:rPr lang="fr-FR" sz="2000" b="1" dirty="0" smtClean="0">
                <a:latin typeface="Arno Pro" pitchFamily="18" charset="0"/>
                <a:sym typeface="Wingdings" pitchFamily="2" charset="2"/>
              </a:rPr>
              <a:t> </a:t>
            </a:r>
            <a:r>
              <a:rPr lang="el-GR" sz="2000" b="1" dirty="0" smtClean="0">
                <a:latin typeface="Arno Pro" pitchFamily="18" charset="0"/>
                <a:sym typeface="Wingdings" pitchFamily="2" charset="2"/>
              </a:rPr>
              <a:t>ω</a:t>
            </a:r>
            <a:r>
              <a:rPr lang="fr-FR" sz="2000" b="1" baseline="-25000" dirty="0" smtClean="0">
                <a:latin typeface="Arno Pro" pitchFamily="18" charset="0"/>
                <a:sym typeface="Wingdings" pitchFamily="2" charset="2"/>
              </a:rPr>
              <a:t>c </a:t>
            </a:r>
            <a:r>
              <a:rPr lang="fr-FR" sz="2000" b="1" dirty="0" smtClean="0">
                <a:latin typeface="Arno Pro" pitchFamily="18" charset="0"/>
                <a:sym typeface="Wingdings" pitchFamily="2" charset="2"/>
              </a:rPr>
              <a:t>= </a:t>
            </a:r>
            <a:r>
              <a:rPr lang="fr-FR" sz="2000" b="1" dirty="0" smtClean="0">
                <a:solidFill>
                  <a:srgbClr val="FF0000"/>
                </a:solidFill>
                <a:latin typeface="Arno Pro" pitchFamily="18" charset="0"/>
                <a:sym typeface="Wingdings" pitchFamily="2" charset="2"/>
              </a:rPr>
              <a:t>160×(E/B) MeV</a:t>
            </a:r>
          </a:p>
          <a:p>
            <a:endParaRPr lang="fr-FR" sz="2000" b="1" dirty="0" smtClean="0">
              <a:solidFill>
                <a:srgbClr val="FF0000"/>
              </a:solidFill>
              <a:latin typeface="Arno Pro" pitchFamily="18" charset="0"/>
              <a:sym typeface="Wingdings" pitchFamily="2" charset="2"/>
            </a:endParaRPr>
          </a:p>
          <a:p>
            <a:r>
              <a:rPr lang="fr-FR" sz="2000" b="1" dirty="0" smtClean="0">
                <a:latin typeface="Arno Pro" pitchFamily="18" charset="0"/>
                <a:sym typeface="Wingdings" pitchFamily="2" charset="2"/>
              </a:rPr>
              <a:t>In </a:t>
            </a:r>
            <a:r>
              <a:rPr lang="fr-FR" sz="2000" b="1" dirty="0" err="1" smtClean="0">
                <a:latin typeface="Arno Pro" pitchFamily="18" charset="0"/>
                <a:sym typeface="Wingdings" pitchFamily="2" charset="2"/>
              </a:rPr>
              <a:t>classical</a:t>
            </a:r>
            <a:r>
              <a:rPr lang="fr-FR" sz="2000" b="1" dirty="0" smtClean="0">
                <a:latin typeface="Arno Pro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Arno Pro" pitchFamily="18" charset="0"/>
                <a:sym typeface="Wingdings" pitchFamily="2" charset="2"/>
              </a:rPr>
              <a:t>acceleration</a:t>
            </a:r>
            <a:r>
              <a:rPr lang="fr-FR" sz="2000" b="1" dirty="0" smtClean="0">
                <a:latin typeface="Arno Pro" pitchFamily="18" charset="0"/>
                <a:sym typeface="Wingdings" pitchFamily="2" charset="2"/>
              </a:rPr>
              <a:t> </a:t>
            </a:r>
            <a:r>
              <a:rPr lang="fr-FR" sz="2000" b="1" dirty="0" err="1" smtClean="0">
                <a:latin typeface="Arno Pro" pitchFamily="18" charset="0"/>
                <a:sym typeface="Wingdings" pitchFamily="2" charset="2"/>
              </a:rPr>
              <a:t>mechanisms</a:t>
            </a:r>
            <a:r>
              <a:rPr lang="fr-FR" sz="2000" b="1" dirty="0" smtClean="0">
                <a:latin typeface="Arno Pro" pitchFamily="18" charset="0"/>
                <a:sym typeface="Wingdings" pitchFamily="2" charset="2"/>
              </a:rPr>
              <a:t>: E&lt;B  </a:t>
            </a:r>
            <a:r>
              <a:rPr lang="fr-FR" sz="2000" dirty="0" err="1" smtClean="0">
                <a:latin typeface="Arno Pro" pitchFamily="18" charset="0"/>
                <a:sym typeface="Wingdings" pitchFamily="2" charset="2"/>
              </a:rPr>
              <a:t></a:t>
            </a:r>
            <a:r>
              <a:rPr lang="fr-FR" sz="2000" dirty="0" smtClean="0">
                <a:latin typeface="Arno Pro" pitchFamily="18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Arno Pro" pitchFamily="18" charset="0"/>
              </a:rPr>
              <a:t> </a:t>
            </a:r>
            <a:r>
              <a:rPr lang="el-GR" sz="2400" b="1" dirty="0" smtClean="0">
                <a:latin typeface="Arno Pro" pitchFamily="18" charset="0"/>
              </a:rPr>
              <a:t>ε</a:t>
            </a:r>
            <a:r>
              <a:rPr lang="fr-FR" sz="2400" b="1" baseline="-25000" dirty="0" smtClean="0">
                <a:latin typeface="Arno Pro" pitchFamily="18" charset="0"/>
              </a:rPr>
              <a:t>max</a:t>
            </a:r>
            <a:r>
              <a:rPr lang="fr-FR" sz="2400" b="1" dirty="0" smtClean="0">
                <a:latin typeface="Arno Pro" pitchFamily="18" charset="0"/>
                <a:sym typeface="Wingdings" pitchFamily="2" charset="2"/>
              </a:rPr>
              <a:t>&lt; </a:t>
            </a:r>
            <a:r>
              <a:rPr lang="fr-FR" sz="2400" b="1" dirty="0" smtClean="0">
                <a:solidFill>
                  <a:srgbClr val="FF0000"/>
                </a:solidFill>
                <a:latin typeface="Arno Pro" pitchFamily="18" charset="0"/>
                <a:sym typeface="Wingdings" pitchFamily="2" charset="2"/>
              </a:rPr>
              <a:t>160 MeV</a:t>
            </a:r>
            <a:endParaRPr lang="fr-FR" sz="2000" dirty="0" smtClean="0">
              <a:latin typeface="Arno Pro" pitchFamily="18" charset="0"/>
              <a:sym typeface="Wingdings" pitchFamily="2" charset="2"/>
            </a:endParaRPr>
          </a:p>
        </p:txBody>
      </p:sp>
      <p:sp>
        <p:nvSpPr>
          <p:cNvPr id="53" name="Accolade fermante 52"/>
          <p:cNvSpPr/>
          <p:nvPr/>
        </p:nvSpPr>
        <p:spPr>
          <a:xfrm>
            <a:off x="6003924" y="1926120"/>
            <a:ext cx="142876" cy="64294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ZoneTexte 53"/>
          <p:cNvSpPr txBox="1"/>
          <p:nvPr/>
        </p:nvSpPr>
        <p:spPr>
          <a:xfrm>
            <a:off x="6584199" y="2016758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no Pro" pitchFamily="18" charset="0"/>
              </a:rPr>
              <a:t>f</a:t>
            </a:r>
            <a:r>
              <a:rPr lang="en-US" sz="2400" b="1" baseline="-25000" dirty="0" err="1" smtClean="0">
                <a:latin typeface="Arno Pro" pitchFamily="18" charset="0"/>
              </a:rPr>
              <a:t>acc</a:t>
            </a:r>
            <a:r>
              <a:rPr lang="en-US" sz="2400" b="1" dirty="0" smtClean="0">
                <a:latin typeface="Arno Pro" pitchFamily="18" charset="0"/>
              </a:rPr>
              <a:t>=</a:t>
            </a:r>
            <a:r>
              <a:rPr lang="en-US" sz="2400" b="1" dirty="0" err="1" smtClean="0">
                <a:latin typeface="Arno Pro" pitchFamily="18" charset="0"/>
              </a:rPr>
              <a:t>f</a:t>
            </a:r>
            <a:r>
              <a:rPr lang="en-US" sz="2400" b="1" baseline="-25000" dirty="0" err="1" smtClean="0">
                <a:latin typeface="Arno Pro" pitchFamily="18" charset="0"/>
              </a:rPr>
              <a:t>rad</a:t>
            </a:r>
            <a:r>
              <a:rPr lang="en-US" sz="2400" dirty="0" smtClean="0">
                <a:latin typeface="Arno Pro" pitchFamily="18" charset="0"/>
              </a:rPr>
              <a:t> </a:t>
            </a:r>
            <a:r>
              <a:rPr lang="en-US" dirty="0" err="1" smtClean="0">
                <a:latin typeface="Arno Pro" pitchFamily="18" charset="0"/>
                <a:sym typeface="Wingdings" pitchFamily="2" charset="2"/>
              </a:rPr>
              <a:t></a:t>
            </a:r>
            <a:r>
              <a:rPr lang="en-US" sz="2400" dirty="0" smtClean="0">
                <a:latin typeface="Arno Pro" pitchFamily="18" charset="0"/>
                <a:sym typeface="Wingdings" pitchFamily="2" charset="2"/>
              </a:rPr>
              <a:t> </a:t>
            </a:r>
            <a:r>
              <a:rPr lang="el-GR" sz="2400" b="1" dirty="0" smtClean="0">
                <a:latin typeface="Arno Pro" pitchFamily="18" charset="0"/>
                <a:sym typeface="Wingdings" pitchFamily="2" charset="2"/>
              </a:rPr>
              <a:t>γ</a:t>
            </a:r>
            <a:r>
              <a:rPr lang="fr-FR" sz="2400" b="1" baseline="-25000" dirty="0" smtClean="0">
                <a:latin typeface="Arno Pro" pitchFamily="18" charset="0"/>
                <a:sym typeface="Wingdings" pitchFamily="2" charset="2"/>
              </a:rPr>
              <a:t>max</a:t>
            </a:r>
            <a:endParaRPr lang="en-US" sz="2400" b="1" dirty="0">
              <a:latin typeface="Arno Pro" pitchFamily="18" charset="0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6003924" y="3222735"/>
            <a:ext cx="2339976" cy="500066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720" y="3722801"/>
            <a:ext cx="4527580" cy="492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/>
            <a:r>
              <a:rPr lang="en-US" sz="2000" i="1" dirty="0" smtClean="0"/>
              <a:t>(e.g., de </a:t>
            </a:r>
            <a:r>
              <a:rPr lang="en-US" sz="2000" i="1" dirty="0" err="1" smtClean="0"/>
              <a:t>Jager</a:t>
            </a:r>
            <a:r>
              <a:rPr lang="en-US" sz="2000" i="1" dirty="0" smtClean="0"/>
              <a:t> et al. 1996; </a:t>
            </a:r>
            <a:r>
              <a:rPr lang="en-US" sz="2000" i="1" dirty="0" err="1" smtClean="0"/>
              <a:t>Lyutikov</a:t>
            </a:r>
            <a:r>
              <a:rPr lang="en-US" sz="2000" i="1" dirty="0" smtClean="0"/>
              <a:t> 2010)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81"/>
            <a:ext cx="8229600" cy="884238"/>
          </a:xfrm>
        </p:spPr>
        <p:txBody>
          <a:bodyPr/>
          <a:lstStyle/>
          <a:p>
            <a:r>
              <a:rPr lang="en-US" dirty="0" smtClean="0"/>
              <a:t>Dissipation	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2019648"/>
            <a:ext cx="3467100" cy="452596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3097" b="1" dirty="0" smtClean="0"/>
              <a:t>Bulk Kinetic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sz="2824" u="sng" dirty="0" smtClean="0"/>
              <a:t>- longitudinal:     </a:t>
            </a:r>
          </a:p>
          <a:p>
            <a:pPr>
              <a:buNone/>
            </a:pPr>
            <a:r>
              <a:rPr lang="en-US" sz="2824" b="1" dirty="0" smtClean="0"/>
              <a:t>shocks</a:t>
            </a:r>
          </a:p>
          <a:p>
            <a:pPr>
              <a:buNone/>
            </a:pPr>
            <a:r>
              <a:rPr lang="en-US" sz="2353" dirty="0" smtClean="0"/>
              <a:t>(e.g., termination shock, </a:t>
            </a:r>
          </a:p>
          <a:p>
            <a:pPr>
              <a:buNone/>
            </a:pPr>
            <a:r>
              <a:rPr lang="en-US" sz="2353" dirty="0" smtClean="0"/>
              <a:t>colliding shells)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824" u="sng" dirty="0" smtClean="0"/>
              <a:t>- transverse:    </a:t>
            </a:r>
          </a:p>
          <a:p>
            <a:pPr>
              <a:buNone/>
            </a:pPr>
            <a:r>
              <a:rPr lang="en-US" sz="2824" dirty="0" smtClean="0"/>
              <a:t> </a:t>
            </a:r>
            <a:r>
              <a:rPr lang="en-US" sz="2824" b="1" dirty="0" smtClean="0"/>
              <a:t>shear (KH) instability</a:t>
            </a:r>
            <a:r>
              <a:rPr lang="en-US" sz="2824" dirty="0" smtClean="0"/>
              <a:t> </a:t>
            </a:r>
            <a:r>
              <a:rPr lang="en-US" sz="2824" dirty="0" err="1" smtClean="0">
                <a:sym typeface="Wingdings"/>
              </a:rPr>
              <a:t></a:t>
            </a:r>
            <a:r>
              <a:rPr lang="en-US" sz="2824" dirty="0" smtClean="0">
                <a:sym typeface="Wingdings"/>
              </a:rPr>
              <a:t> turbulence</a:t>
            </a:r>
          </a:p>
          <a:p>
            <a:pPr>
              <a:buNone/>
            </a:pPr>
            <a:r>
              <a:rPr lang="en-US" sz="2353" dirty="0" smtClean="0">
                <a:sym typeface="Wingdings"/>
              </a:rPr>
              <a:t>(e.g., boundary btw fast jet and slower wind)</a:t>
            </a:r>
            <a:endParaRPr lang="en-US" sz="2353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08600" y="1892648"/>
            <a:ext cx="3835400" cy="49399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Magnetic (</a:t>
            </a:r>
            <a:r>
              <a:rPr lang="en-US" sz="2400" b="1" dirty="0" err="1" smtClean="0"/>
              <a:t>Poynting</a:t>
            </a:r>
            <a:r>
              <a:rPr lang="en-US" sz="2400" b="1" dirty="0" smtClean="0"/>
              <a:t> flux)</a:t>
            </a:r>
          </a:p>
          <a:p>
            <a:pPr algn="ctr"/>
            <a:endParaRPr lang="en-US" sz="2400" b="1" dirty="0" smtClean="0">
              <a:sym typeface="Wingdings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Wingdings"/>
              </a:rPr>
              <a:t>Magnetic reconnection</a:t>
            </a:r>
          </a:p>
          <a:p>
            <a:endParaRPr lang="en-US" dirty="0" smtClean="0"/>
          </a:p>
          <a:p>
            <a:pPr algn="ctr"/>
            <a:r>
              <a:rPr lang="en-US" sz="2400" dirty="0" smtClean="0"/>
              <a:t>    </a:t>
            </a:r>
            <a:r>
              <a:rPr lang="en-US" sz="2400" b="1" dirty="0" smtClean="0"/>
              <a:t>current sheets</a:t>
            </a:r>
            <a:r>
              <a:rPr lang="en-US" sz="2400" i="1" dirty="0" smtClean="0"/>
              <a:t>: </a:t>
            </a:r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sz="2000" dirty="0" smtClean="0"/>
              <a:t>- </a:t>
            </a:r>
            <a:r>
              <a:rPr lang="en-US" sz="2000" dirty="0" err="1" smtClean="0"/>
              <a:t>advected</a:t>
            </a:r>
            <a:r>
              <a:rPr lang="en-US" sz="2000" dirty="0" smtClean="0"/>
              <a:t> from central engine </a:t>
            </a:r>
          </a:p>
          <a:p>
            <a:endParaRPr lang="en-US" sz="2000" dirty="0" smtClean="0"/>
          </a:p>
          <a:p>
            <a:r>
              <a:rPr lang="en-US" sz="2000" dirty="0" smtClean="0"/>
              <a:t>- developing spontaneously, </a:t>
            </a:r>
          </a:p>
          <a:p>
            <a:r>
              <a:rPr lang="en-US" sz="2000" dirty="0" smtClean="0"/>
              <a:t>(e.g., kink MHD instabilities) 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2019304" y="1594366"/>
            <a:ext cx="952497" cy="29828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2019300" y="2913381"/>
            <a:ext cx="1779270" cy="601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84450" y="1225034"/>
            <a:ext cx="397509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AVAILABLE FREE ENERGY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35400" y="3429000"/>
            <a:ext cx="1473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cap="all" dirty="0" smtClean="0"/>
              <a:t>Structure</a:t>
            </a:r>
            <a:endParaRPr lang="en-US" b="1" cap="all" dirty="0"/>
          </a:p>
        </p:txBody>
      </p:sp>
      <p:cxnSp>
        <p:nvCxnSpPr>
          <p:cNvPr id="19" name="Straight Connector 18"/>
          <p:cNvCxnSpPr/>
          <p:nvPr/>
        </p:nvCxnSpPr>
        <p:spPr>
          <a:xfrm rot="10800000" flipV="1">
            <a:off x="1803400" y="3779520"/>
            <a:ext cx="1950720" cy="82296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134100" y="1597625"/>
            <a:ext cx="939800" cy="295023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2" idx="3"/>
          </p:cNvCxnSpPr>
          <p:nvPr/>
        </p:nvCxnSpPr>
        <p:spPr>
          <a:xfrm>
            <a:off x="5308600" y="3613666"/>
            <a:ext cx="977900" cy="1588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 Out:  Reconnection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>
                <a:latin typeface="Arno Pro" pitchFamily="18" charset="0"/>
              </a:rPr>
              <a:t>ε</a:t>
            </a:r>
            <a:r>
              <a:rPr lang="fr-FR" b="1" baseline="-25000" dirty="0" smtClean="0">
                <a:latin typeface="Arno Pro" pitchFamily="18" charset="0"/>
              </a:rPr>
              <a:t>max</a:t>
            </a:r>
            <a:r>
              <a:rPr lang="fr-FR" b="1" dirty="0" smtClean="0">
                <a:latin typeface="Arno Pro" pitchFamily="18" charset="0"/>
              </a:rPr>
              <a:t>=3/2 </a:t>
            </a:r>
            <a:r>
              <a:rPr lang="el-GR" b="1" dirty="0" smtClean="0">
                <a:latin typeface="Arno Pro" pitchFamily="18" charset="0"/>
                <a:sym typeface="Wingdings" pitchFamily="2" charset="2"/>
              </a:rPr>
              <a:t>γ</a:t>
            </a:r>
            <a:r>
              <a:rPr lang="fr-FR" b="1" baseline="30000" dirty="0" smtClean="0">
                <a:latin typeface="Arno Pro" pitchFamily="18" charset="0"/>
                <a:sym typeface="Wingdings" pitchFamily="2" charset="2"/>
              </a:rPr>
              <a:t>2</a:t>
            </a:r>
            <a:r>
              <a:rPr lang="fr-FR" b="1" baseline="-25000" dirty="0" smtClean="0">
                <a:latin typeface="Arno Pro" pitchFamily="18" charset="0"/>
                <a:sym typeface="Wingdings" pitchFamily="2" charset="2"/>
              </a:rPr>
              <a:t>max </a:t>
            </a:r>
            <a:r>
              <a:rPr lang="fr-FR" b="1" dirty="0" err="1" smtClean="0">
                <a:latin typeface="Arno Pro" pitchFamily="18" charset="0"/>
                <a:sym typeface="Wingdings" pitchFamily="2" charset="2"/>
              </a:rPr>
              <a:t>ħ</a:t>
            </a:r>
            <a:r>
              <a:rPr lang="fr-FR" b="1" dirty="0" smtClean="0">
                <a:latin typeface="Arno Pro" pitchFamily="18" charset="0"/>
                <a:sym typeface="Wingdings" pitchFamily="2" charset="2"/>
              </a:rPr>
              <a:t> </a:t>
            </a:r>
            <a:r>
              <a:rPr lang="el-GR" b="1" dirty="0" smtClean="0">
                <a:latin typeface="Arno Pro" pitchFamily="18" charset="0"/>
                <a:sym typeface="Wingdings" pitchFamily="2" charset="2"/>
              </a:rPr>
              <a:t>ω</a:t>
            </a:r>
            <a:r>
              <a:rPr lang="fr-FR" b="1" baseline="-25000" dirty="0" smtClean="0">
                <a:latin typeface="Arno Pro" pitchFamily="18" charset="0"/>
                <a:sym typeface="Wingdings" pitchFamily="2" charset="2"/>
              </a:rPr>
              <a:t>c </a:t>
            </a:r>
            <a:r>
              <a:rPr lang="fr-FR" b="1" dirty="0" smtClean="0">
                <a:latin typeface="Arno Pro" pitchFamily="18" charset="0"/>
                <a:sym typeface="Wingdings" pitchFamily="2" charset="2"/>
              </a:rPr>
              <a:t>= </a:t>
            </a:r>
            <a:r>
              <a:rPr lang="fr-FR" b="1" dirty="0" smtClean="0">
                <a:solidFill>
                  <a:srgbClr val="FF0000"/>
                </a:solidFill>
                <a:latin typeface="Arno Pro" pitchFamily="18" charset="0"/>
                <a:sym typeface="Wingdings" pitchFamily="2" charset="2"/>
              </a:rPr>
              <a:t>160×(E/B) MeV</a:t>
            </a:r>
          </a:p>
          <a:p>
            <a:endParaRPr lang="fr-FR" b="1" dirty="0" smtClean="0">
              <a:solidFill>
                <a:srgbClr val="FF0000"/>
              </a:solidFill>
              <a:latin typeface="Arno Pro" pitchFamily="18" charset="0"/>
              <a:sym typeface="Wingdings" pitchFamily="2" charset="2"/>
            </a:endParaRPr>
          </a:p>
          <a:p>
            <a:r>
              <a:rPr lang="en-US" dirty="0" smtClean="0"/>
              <a:t>A way out of the Crab flare paradox: </a:t>
            </a:r>
          </a:p>
          <a:p>
            <a:pPr>
              <a:spcAft>
                <a:spcPts val="3000"/>
              </a:spcAft>
              <a:buNone/>
            </a:pPr>
            <a:r>
              <a:rPr lang="en-US" dirty="0" smtClean="0"/>
              <a:t>relax  E &lt;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perp</a:t>
            </a:r>
            <a:r>
              <a:rPr lang="en-US" dirty="0" smtClean="0"/>
              <a:t> assumption! 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Impossible in ideal MHD    (E + </a:t>
            </a:r>
            <a:r>
              <a:rPr lang="en-US" dirty="0" err="1" smtClean="0"/>
              <a:t>v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B/</a:t>
            </a:r>
            <a:r>
              <a:rPr lang="en-US" dirty="0" err="1" smtClean="0"/>
              <a:t>c</a:t>
            </a:r>
            <a:r>
              <a:rPr lang="en-US" dirty="0" smtClean="0"/>
              <a:t> = 0)</a:t>
            </a:r>
          </a:p>
          <a:p>
            <a:r>
              <a:rPr lang="en-US" dirty="0" smtClean="0"/>
              <a:t>Reconnection layers are a natural place for this to happen.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enny\Bureau\NASA-CXC-SAO F.Seward et 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15172"/>
          </a:xfrm>
          <a:prstGeom prst="rect">
            <a:avLst/>
          </a:prstGeom>
          <a:noFill/>
        </p:spPr>
      </p:pic>
      <p:sp>
        <p:nvSpPr>
          <p:cNvPr id="24" name="Titre 1"/>
          <p:cNvSpPr txBox="1">
            <a:spLocks/>
          </p:cNvSpPr>
          <p:nvPr/>
        </p:nvSpPr>
        <p:spPr>
          <a:xfrm>
            <a:off x="0" y="0"/>
            <a:ext cx="9144000" cy="114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Where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no Pro" pitchFamily="18" charset="0"/>
                <a:ea typeface="+mj-ea"/>
                <a:cs typeface="+mj-cs"/>
              </a:rPr>
              <a:t> could magnetic reconnection operate in the Crab?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no Pro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6286520"/>
            <a:ext cx="24945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smtClean="0">
                <a:solidFill>
                  <a:schemeClr val="bg1"/>
                </a:solidFill>
                <a:latin typeface="Arno Pro" pitchFamily="18" charset="0"/>
              </a:rPr>
              <a:t>© NASA-CXC-SAO F.Seward et al.</a:t>
            </a:r>
            <a:endParaRPr lang="en-US" sz="1400" i="1">
              <a:solidFill>
                <a:schemeClr val="bg1"/>
              </a:solidFill>
              <a:latin typeface="Arno Pro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16200000" flipH="1">
            <a:off x="3821901" y="2678901"/>
            <a:ext cx="928694" cy="5715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3357554" y="3571876"/>
            <a:ext cx="9286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2000232" y="1571612"/>
            <a:ext cx="37401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no Pro" pitchFamily="18" charset="0"/>
              </a:rPr>
              <a:t>Pulsar wind</a:t>
            </a:r>
          </a:p>
          <a:p>
            <a:pPr algn="ctr"/>
            <a:r>
              <a:rPr lang="en-US" sz="2400" b="1" smtClean="0">
                <a:solidFill>
                  <a:schemeClr val="bg1"/>
                </a:solidFill>
                <a:latin typeface="Arno Pro" pitchFamily="18" charset="0"/>
              </a:rPr>
              <a:t>Current sheet (striped wind)</a:t>
            </a:r>
            <a:endParaRPr lang="en-US" sz="2400" b="1">
              <a:solidFill>
                <a:schemeClr val="bg1"/>
              </a:solidFill>
              <a:latin typeface="Arno Pro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28596" y="3357562"/>
            <a:ext cx="3586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no Pro" pitchFamily="18" charset="0"/>
              </a:rPr>
              <a:t>Polar region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chemeClr val="bg1"/>
                </a:solidFill>
                <a:latin typeface="Arno Pro" pitchFamily="18" charset="0"/>
              </a:rPr>
              <a:t> High magnetic field (Z-pinch)</a:t>
            </a:r>
          </a:p>
          <a:p>
            <a:pPr>
              <a:buFontTx/>
              <a:buChar char="-"/>
            </a:pPr>
            <a:r>
              <a:rPr lang="en-US" sz="2000" b="1" smtClean="0">
                <a:solidFill>
                  <a:schemeClr val="bg1"/>
                </a:solidFill>
                <a:latin typeface="Arno Pro" pitchFamily="18" charset="0"/>
              </a:rPr>
              <a:t> Kink unstable [Begelman 1998]</a:t>
            </a:r>
            <a:endParaRPr lang="en-US" sz="2000" b="1">
              <a:solidFill>
                <a:schemeClr val="bg1"/>
              </a:solidFill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715962"/>
          </a:xfrm>
        </p:spPr>
        <p:txBody>
          <a:bodyPr>
            <a:noAutofit/>
          </a:bodyPr>
          <a:lstStyle/>
          <a:p>
            <a:r>
              <a:rPr lang="en-US" dirty="0" smtClean="0"/>
              <a:t>Motion of </a:t>
            </a:r>
            <a:r>
              <a:rPr lang="en-US" dirty="0" err="1" smtClean="0"/>
              <a:t>PeV</a:t>
            </a:r>
            <a:r>
              <a:rPr lang="en-US" dirty="0" smtClean="0"/>
              <a:t>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67100"/>
            <a:ext cx="9144000" cy="3276600"/>
          </a:xfrm>
        </p:spPr>
        <p:txBody>
          <a:bodyPr>
            <a:normAutofit/>
          </a:bodyPr>
          <a:lstStyle/>
          <a:p>
            <a:r>
              <a:rPr lang="en-US" sz="3000" dirty="0" err="1" smtClean="0"/>
              <a:t>Gyroradius</a:t>
            </a:r>
            <a:r>
              <a:rPr lang="en-US" sz="3000" dirty="0" smtClean="0"/>
              <a:t> </a:t>
            </a:r>
            <a:r>
              <a:rPr lang="en-US" sz="3000" dirty="0" err="1" smtClean="0"/>
              <a:t>ρ</a:t>
            </a:r>
            <a:r>
              <a:rPr lang="en-US" sz="3000" dirty="0" smtClean="0"/>
              <a:t> ~ 3 </a:t>
            </a:r>
            <a:r>
              <a:rPr lang="en-US" sz="3000" dirty="0" err="1" smtClean="0"/>
              <a:t>x</a:t>
            </a:r>
            <a:r>
              <a:rPr lang="en-US" sz="3000" dirty="0" smtClean="0"/>
              <a:t> 10</a:t>
            </a:r>
            <a:r>
              <a:rPr lang="en-US" sz="3000" baseline="30000" dirty="0" smtClean="0"/>
              <a:t>15</a:t>
            </a:r>
            <a:r>
              <a:rPr lang="en-US" sz="3000" dirty="0" smtClean="0"/>
              <a:t> cm ~ </a:t>
            </a:r>
            <a:r>
              <a:rPr lang="en-US" sz="3000" i="1" dirty="0" smtClean="0"/>
              <a:t>L </a:t>
            </a:r>
            <a:r>
              <a:rPr lang="en-US" sz="3000" dirty="0" err="1" smtClean="0">
                <a:sym typeface="Wingdings"/>
              </a:rPr>
              <a:t></a:t>
            </a:r>
            <a:r>
              <a:rPr lang="en-US" sz="3000" i="1" dirty="0" smtClean="0">
                <a:sym typeface="Wingdings"/>
              </a:rPr>
              <a:t> </a:t>
            </a:r>
            <a:r>
              <a:rPr lang="en-US" sz="3000" dirty="0" smtClean="0"/>
              <a:t> motion is controlled only by large-scale electro-magnetic fields: </a:t>
            </a:r>
          </a:p>
          <a:p>
            <a:pPr lvl="1"/>
            <a:r>
              <a:rPr lang="en-US" dirty="0" smtClean="0"/>
              <a:t>Reconnecting (</a:t>
            </a:r>
            <a:r>
              <a:rPr lang="en-US" dirty="0" err="1" smtClean="0"/>
              <a:t>x</a:t>
            </a:r>
            <a:r>
              <a:rPr lang="en-US" dirty="0" smtClean="0"/>
              <a:t>) magnetic field B</a:t>
            </a:r>
            <a:r>
              <a:rPr lang="en-US" baseline="-25000" dirty="0" smtClean="0"/>
              <a:t>0</a:t>
            </a:r>
            <a:endParaRPr lang="en-US" dirty="0" smtClean="0"/>
          </a:p>
          <a:p>
            <a:pPr lvl="1"/>
            <a:r>
              <a:rPr lang="en-US" dirty="0" smtClean="0"/>
              <a:t>Reconnection (</a:t>
            </a:r>
            <a:r>
              <a:rPr lang="en-US" dirty="0" err="1" smtClean="0"/>
              <a:t>z</a:t>
            </a:r>
            <a:r>
              <a:rPr lang="en-US" dirty="0" smtClean="0"/>
              <a:t>) electric field </a:t>
            </a:r>
            <a:r>
              <a:rPr lang="en-US" dirty="0" err="1" smtClean="0"/>
              <a:t>E_z</a:t>
            </a:r>
            <a:r>
              <a:rPr lang="en-US" dirty="0" smtClean="0"/>
              <a:t> = </a:t>
            </a:r>
            <a:r>
              <a:rPr lang="en-US" dirty="0" err="1" smtClean="0"/>
              <a:t>β</a:t>
            </a:r>
            <a:r>
              <a:rPr lang="en-US" baseline="-25000" dirty="0" err="1" smtClean="0"/>
              <a:t>rec</a:t>
            </a:r>
            <a:r>
              <a:rPr lang="en-US" dirty="0" smtClean="0"/>
              <a:t> B</a:t>
            </a:r>
            <a:r>
              <a:rPr lang="en-US" baseline="-25000" dirty="0" smtClean="0"/>
              <a:t>0  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Guide (</a:t>
            </a:r>
            <a:r>
              <a:rPr lang="en-US" dirty="0" err="1" smtClean="0"/>
              <a:t>z</a:t>
            </a:r>
            <a:r>
              <a:rPr lang="en-US" dirty="0" smtClean="0"/>
              <a:t>) magnetic field,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z</a:t>
            </a:r>
            <a:endParaRPr lang="en-US" dirty="0" smtClean="0"/>
          </a:p>
          <a:p>
            <a:pPr>
              <a:buNone/>
            </a:pPr>
            <a:r>
              <a:rPr lang="en-US" sz="2000" dirty="0" smtClean="0"/>
              <a:t>(</a:t>
            </a:r>
            <a:r>
              <a:rPr lang="en-US" sz="2000" dirty="0" err="1" smtClean="0"/>
              <a:t>β</a:t>
            </a:r>
            <a:r>
              <a:rPr lang="en-US" sz="2000" baseline="-25000" dirty="0" err="1" smtClean="0"/>
              <a:t>rec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~ 0.1 in rel. pair </a:t>
            </a:r>
            <a:r>
              <a:rPr lang="en-US" sz="2000" dirty="0" err="1" smtClean="0"/>
              <a:t>recn</a:t>
            </a:r>
            <a:r>
              <a:rPr lang="en-US" sz="2000" dirty="0" smtClean="0"/>
              <a:t>. even without Hall effect --- </a:t>
            </a:r>
            <a:r>
              <a:rPr lang="en-US" sz="2000" i="1" dirty="0" err="1" smtClean="0"/>
              <a:t>Zenitani</a:t>
            </a:r>
            <a:r>
              <a:rPr lang="en-US" sz="2000" i="1" dirty="0" smtClean="0"/>
              <a:t> &amp; Hoshino 2001-2008</a:t>
            </a:r>
            <a:r>
              <a:rPr lang="en-US" sz="2000" dirty="0" smtClean="0"/>
              <a:t>)</a:t>
            </a:r>
            <a:endParaRPr lang="en-US" sz="2000" baseline="-25000" dirty="0" smtClean="0"/>
          </a:p>
        </p:txBody>
      </p:sp>
      <p:pic>
        <p:nvPicPr>
          <p:cNvPr id="4" name="Picture 3" descr="fig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31900" y="952500"/>
            <a:ext cx="6959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062"/>
            <a:ext cx="8229600" cy="896938"/>
          </a:xfrm>
        </p:spPr>
        <p:txBody>
          <a:bodyPr/>
          <a:lstStyle/>
          <a:p>
            <a:r>
              <a:rPr lang="en-US" dirty="0" smtClean="0"/>
              <a:t>What limits the acceleration?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25" y="1397000"/>
            <a:ext cx="8829676" cy="52197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Maximum particle energy is limited by:</a:t>
            </a:r>
          </a:p>
          <a:p>
            <a:pPr lvl="1">
              <a:buNone/>
            </a:pPr>
            <a:r>
              <a:rPr lang="en-US" dirty="0" smtClean="0"/>
              <a:t>- accelerating potential available (finite length): </a:t>
            </a:r>
          </a:p>
          <a:p>
            <a:pPr lvl="1">
              <a:buNone/>
            </a:pPr>
            <a:r>
              <a:rPr lang="en-US" dirty="0" smtClean="0"/>
              <a:t>  </a:t>
            </a:r>
          </a:p>
          <a:p>
            <a:pPr lvl="1">
              <a:spcAft>
                <a:spcPts val="3600"/>
              </a:spcAft>
              <a:buNone/>
            </a:pPr>
            <a:r>
              <a:rPr lang="en-US" dirty="0" smtClean="0"/>
              <a:t>- radiation reaction: </a:t>
            </a:r>
          </a:p>
          <a:p>
            <a:r>
              <a:rPr lang="en-US" dirty="0" smtClean="0"/>
              <a:t>Corresponding synchrotron photon energies: 	</a:t>
            </a:r>
          </a:p>
        </p:txBody>
      </p:sp>
      <p:pic>
        <p:nvPicPr>
          <p:cNvPr id="4" name="Picture 3" descr="gamma_m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75" y="2673350"/>
            <a:ext cx="3282950" cy="419100"/>
          </a:xfrm>
          <a:prstGeom prst="rect">
            <a:avLst/>
          </a:prstGeom>
        </p:spPr>
      </p:pic>
      <p:pic>
        <p:nvPicPr>
          <p:cNvPr id="5" name="Picture 4" descr="gamma_rad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874" y="3136182"/>
            <a:ext cx="5445125" cy="1080218"/>
          </a:xfrm>
          <a:prstGeom prst="rect">
            <a:avLst/>
          </a:prstGeom>
        </p:spPr>
      </p:pic>
      <p:pic>
        <p:nvPicPr>
          <p:cNvPr id="7" name="Picture 6" descr="eps_sync_ma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76800"/>
            <a:ext cx="9144000" cy="533400"/>
          </a:xfrm>
          <a:prstGeom prst="rect">
            <a:avLst/>
          </a:prstGeom>
        </p:spPr>
      </p:pic>
      <p:pic>
        <p:nvPicPr>
          <p:cNvPr id="8" name="Picture 7" descr="eps_syn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25" y="5575626"/>
            <a:ext cx="8550275" cy="73627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6531"/>
            <a:ext cx="8229600" cy="820738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6600"/>
            <a:ext cx="9144000" cy="4851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Energetic particles travel in relativistic analog of </a:t>
            </a:r>
            <a:r>
              <a:rPr lang="en-US" sz="2400" dirty="0" err="1" smtClean="0"/>
              <a:t>Speiser</a:t>
            </a:r>
            <a:r>
              <a:rPr lang="en-US" sz="2400" dirty="0" smtClean="0"/>
              <a:t> orbits: 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accelerated by reconnection </a:t>
            </a:r>
            <a:r>
              <a:rPr lang="en-US" sz="2000" i="1" dirty="0" err="1" smtClean="0"/>
              <a:t>E</a:t>
            </a:r>
            <a:r>
              <a:rPr lang="en-US" sz="2000" i="1" baseline="-25000" dirty="0" err="1" smtClean="0"/>
              <a:t>z</a:t>
            </a:r>
            <a:r>
              <a:rPr lang="en-US" sz="2000" dirty="0" smtClean="0"/>
              <a:t> in </a:t>
            </a:r>
            <a:r>
              <a:rPr lang="en-US" sz="2000" i="1" dirty="0" err="1" smtClean="0"/>
              <a:t>z</a:t>
            </a:r>
            <a:r>
              <a:rPr lang="en-US" sz="2000" dirty="0" smtClean="0"/>
              <a:t>-direction; </a:t>
            </a:r>
          </a:p>
          <a:p>
            <a:pPr lvl="1">
              <a:spcAft>
                <a:spcPts val="2400"/>
              </a:spcAft>
            </a:pPr>
            <a:r>
              <a:rPr lang="en-US" sz="2000" dirty="0" smtClean="0"/>
              <a:t>confined to reconnection </a:t>
            </a:r>
            <a:r>
              <a:rPr lang="en-US" sz="2000" dirty="0" err="1" smtClean="0"/>
              <a:t>midplane</a:t>
            </a:r>
            <a:r>
              <a:rPr lang="en-US" sz="2000" dirty="0" smtClean="0"/>
              <a:t> by reversing reconnection magnetic field </a:t>
            </a:r>
            <a:r>
              <a:rPr lang="en-US" sz="2000" i="1" dirty="0" smtClean="0"/>
              <a:t>B</a:t>
            </a:r>
            <a:r>
              <a:rPr lang="en-US" sz="2000" i="1" baseline="-25000" dirty="0" smtClean="0"/>
              <a:t>x</a:t>
            </a:r>
            <a:r>
              <a:rPr lang="en-US" sz="2000" dirty="0" smtClean="0"/>
              <a:t>.</a:t>
            </a:r>
            <a:endParaRPr lang="en-US" sz="2000" i="1" dirty="0" smtClean="0"/>
          </a:p>
          <a:p>
            <a:pPr>
              <a:spcAft>
                <a:spcPts val="2400"/>
              </a:spcAft>
            </a:pPr>
            <a:r>
              <a:rPr lang="en-US" sz="2400" dirty="0" smtClean="0"/>
              <a:t>We show, by explicit analytical example and direct numerical integration,  that orbits shrink towards the </a:t>
            </a:r>
            <a:r>
              <a:rPr lang="en-US" sz="2400" dirty="0" err="1" smtClean="0"/>
              <a:t>midplane</a:t>
            </a:r>
            <a:r>
              <a:rPr lang="en-US" sz="2400" dirty="0" smtClean="0"/>
              <a:t>.</a:t>
            </a:r>
          </a:p>
          <a:p>
            <a:pPr>
              <a:spcAft>
                <a:spcPts val="3000"/>
              </a:spcAft>
            </a:pPr>
            <a:r>
              <a:rPr lang="en-US" sz="2400" dirty="0" smtClean="0"/>
              <a:t>Particles get focused into the layer, where</a:t>
            </a:r>
            <a:r>
              <a:rPr lang="en-US" sz="2400" i="1" dirty="0" smtClean="0"/>
              <a:t> B </a:t>
            </a:r>
            <a:r>
              <a:rPr lang="en-US" sz="2400" dirty="0" smtClean="0"/>
              <a:t>is small and hence radiation reaction is reduced.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Particles can reach higher energies and emit photons with </a:t>
            </a:r>
            <a:r>
              <a:rPr lang="en-US" sz="2400" dirty="0" err="1" smtClean="0"/>
              <a:t>ε</a:t>
            </a:r>
            <a:r>
              <a:rPr lang="en-US" sz="2400" dirty="0" smtClean="0"/>
              <a:t> &gt; </a:t>
            </a:r>
            <a:r>
              <a:rPr lang="en-US" sz="2400" dirty="0" err="1" smtClean="0"/>
              <a:t>ε</a:t>
            </a:r>
            <a:r>
              <a:rPr lang="en-US" sz="2400" baseline="-25000" dirty="0" err="1" smtClean="0"/>
              <a:t>sync</a:t>
            </a:r>
            <a:r>
              <a:rPr lang="en-US" sz="2400" baseline="-25000" dirty="0" smtClean="0"/>
              <a:t>,*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9200"/>
            <a:ext cx="645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(Uzdensky, </a:t>
            </a:r>
            <a:r>
              <a:rPr lang="en-US" sz="2000" i="1" dirty="0" err="1" smtClean="0"/>
              <a:t>Cerutti</a:t>
            </a:r>
            <a:r>
              <a:rPr lang="en-US" sz="2000" i="1" dirty="0" smtClean="0"/>
              <a:t>, &amp; </a:t>
            </a:r>
            <a:r>
              <a:rPr lang="en-US" sz="2000" i="1" dirty="0" err="1" smtClean="0"/>
              <a:t>Begelman</a:t>
            </a:r>
            <a:r>
              <a:rPr lang="en-US" sz="2000" i="1" dirty="0" smtClean="0"/>
              <a:t> 2011;    see also Kirk 2004)</a:t>
            </a:r>
            <a:endParaRPr lang="en-US" sz="2000" i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318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Numerical Calculation of 3D trajectories</a:t>
            </a:r>
            <a:br>
              <a:rPr lang="en-US" sz="3600" dirty="0" smtClean="0"/>
            </a:br>
            <a:r>
              <a:rPr lang="en-US" sz="2667" i="1" dirty="0" smtClean="0"/>
              <a:t>(Uzdensky, </a:t>
            </a:r>
            <a:r>
              <a:rPr lang="en-US" sz="2667" i="1" dirty="0" err="1" smtClean="0"/>
              <a:t>Cerutti</a:t>
            </a:r>
            <a:r>
              <a:rPr lang="en-US" sz="2667" i="1" dirty="0" smtClean="0"/>
              <a:t>, &amp; </a:t>
            </a:r>
            <a:r>
              <a:rPr lang="en-US" sz="2667" i="1" dirty="0" err="1" smtClean="0"/>
              <a:t>Begelman</a:t>
            </a:r>
            <a:r>
              <a:rPr lang="en-US" sz="2667" i="1" dirty="0" smtClean="0"/>
              <a:t> 2011, </a:t>
            </a:r>
            <a:r>
              <a:rPr lang="en-US" sz="2667" i="1" dirty="0" err="1" smtClean="0"/>
              <a:t>Cerutti</a:t>
            </a:r>
            <a:r>
              <a:rPr lang="en-US" sz="2667" i="1" dirty="0" smtClean="0"/>
              <a:t> et al. 2011) </a:t>
            </a:r>
            <a:endParaRPr lang="en-US" sz="2667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1"/>
            <a:ext cx="8229600" cy="2082799"/>
          </a:xfrm>
        </p:spPr>
        <p:txBody>
          <a:bodyPr/>
          <a:lstStyle/>
          <a:p>
            <a:r>
              <a:rPr lang="en-US" dirty="0" smtClean="0"/>
              <a:t>Includes:</a:t>
            </a:r>
          </a:p>
          <a:p>
            <a:pPr lvl="1"/>
            <a:r>
              <a:rPr lang="en-US" sz="2400" dirty="0" smtClean="0"/>
              <a:t>Finite layer thickness:  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x</a:t>
            </a:r>
            <a:r>
              <a:rPr lang="en-US" sz="2400" dirty="0" err="1" smtClean="0"/>
              <a:t>(y</a:t>
            </a:r>
            <a:r>
              <a:rPr lang="en-US" sz="2400" dirty="0" smtClean="0"/>
              <a:t>) = 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sz="2400" dirty="0" err="1" smtClean="0"/>
              <a:t>tanh(y/δ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Guide magnetic field: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z</a:t>
            </a:r>
            <a:endParaRPr lang="en-US" sz="2400" dirty="0" smtClean="0"/>
          </a:p>
          <a:p>
            <a:pPr lvl="1"/>
            <a:r>
              <a:rPr lang="en-US" sz="2400" dirty="0" smtClean="0"/>
              <a:t>Radiation reaction force</a:t>
            </a:r>
            <a:endParaRPr lang="en-US" sz="2400" dirty="0"/>
          </a:p>
        </p:txBody>
      </p:sp>
      <p:pic>
        <p:nvPicPr>
          <p:cNvPr id="4" name="Picture 3" descr="fig2_v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3213100"/>
            <a:ext cx="8128000" cy="345196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831416"/>
          </a:xfrm>
        </p:spPr>
        <p:txBody>
          <a:bodyPr/>
          <a:lstStyle/>
          <a:p>
            <a:r>
              <a:rPr lang="en-US" dirty="0" smtClean="0"/>
              <a:t>Particle Orbit in 3D</a:t>
            </a:r>
            <a:endParaRPr lang="en-US" dirty="0"/>
          </a:p>
        </p:txBody>
      </p:sp>
      <p:pic>
        <p:nvPicPr>
          <p:cNvPr id="5" name="Picture 2" descr="C:\Documents and Settings\Benny\Bureau\Boulot\Séminaires\JILA 2011\orb3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969" y="991754"/>
            <a:ext cx="7855831" cy="5429288"/>
          </a:xfrm>
          <a:prstGeom prst="rect">
            <a:avLst/>
          </a:prstGeom>
          <a:noFill/>
        </p:spPr>
      </p:pic>
      <p:cxnSp>
        <p:nvCxnSpPr>
          <p:cNvPr id="7" name="Connecteur droit avec flèche 16"/>
          <p:cNvCxnSpPr/>
          <p:nvPr/>
        </p:nvCxnSpPr>
        <p:spPr>
          <a:xfrm rot="10800000">
            <a:off x="3490901" y="2933702"/>
            <a:ext cx="3000396" cy="157163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8"/>
            <a:ext cx="8229600" cy="931862"/>
          </a:xfrm>
        </p:spPr>
        <p:txBody>
          <a:bodyPr/>
          <a:lstStyle/>
          <a:p>
            <a:r>
              <a:rPr lang="en-US" dirty="0" smtClean="0"/>
              <a:t>Why does this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079500"/>
            <a:ext cx="8978900" cy="55959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Eventually particle’s orbit is entirely inside layer:      			                     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max</a:t>
            </a:r>
            <a:r>
              <a:rPr lang="en-US" dirty="0" smtClean="0"/>
              <a:t> &lt;  </a:t>
            </a:r>
            <a:r>
              <a:rPr lang="en-US" dirty="0" err="1" smtClean="0"/>
              <a:t>δ</a:t>
            </a:r>
            <a:endParaRPr lang="en-US" dirty="0" smtClean="0"/>
          </a:p>
          <a:p>
            <a:r>
              <a:rPr lang="en-US" dirty="0" smtClean="0"/>
              <a:t>Inside the layer, B ≈ B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 err="1" smtClean="0"/>
              <a:t>y/δ</a:t>
            </a:r>
            <a:r>
              <a:rPr lang="en-US" dirty="0" smtClean="0"/>
              <a:t>  &lt;  B</a:t>
            </a:r>
            <a:r>
              <a:rPr lang="en-US" baseline="-25000" dirty="0" smtClean="0"/>
              <a:t>0 </a:t>
            </a:r>
            <a:r>
              <a:rPr lang="en-US" dirty="0" smtClean="0"/>
              <a:t>, </a:t>
            </a:r>
          </a:p>
          <a:p>
            <a:pPr>
              <a:spcAft>
                <a:spcPts val="1200"/>
              </a:spcAft>
              <a:buNone/>
            </a:pPr>
            <a:r>
              <a:rPr lang="en-US" dirty="0" smtClean="0"/>
              <a:t>whereas E = </a:t>
            </a:r>
            <a:r>
              <a:rPr lang="en-US" dirty="0" err="1" smtClean="0"/>
              <a:t>β</a:t>
            </a:r>
            <a:r>
              <a:rPr lang="en-US" baseline="-25000" dirty="0" err="1" smtClean="0"/>
              <a:t>rec</a:t>
            </a:r>
            <a:r>
              <a:rPr lang="en-US" dirty="0" smtClean="0"/>
              <a:t> B</a:t>
            </a:r>
            <a:r>
              <a:rPr lang="en-US" baseline="-25000" dirty="0" smtClean="0"/>
              <a:t>0</a:t>
            </a:r>
            <a:r>
              <a:rPr lang="en-US" dirty="0" smtClean="0"/>
              <a:t> is unchanged. </a:t>
            </a:r>
          </a:p>
          <a:p>
            <a:r>
              <a:rPr lang="en-US" dirty="0" smtClean="0"/>
              <a:t>Thus, particles can get to higher energies before achieving radiation reaction limit:</a:t>
            </a:r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						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rad</a:t>
            </a:r>
            <a:r>
              <a:rPr lang="en-US" dirty="0" smtClean="0"/>
              <a:t> ≈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rad</a:t>
            </a:r>
            <a:r>
              <a:rPr lang="en-US" baseline="-25000" dirty="0" smtClean="0"/>
              <a:t>,*</a:t>
            </a:r>
            <a:r>
              <a:rPr lang="en-US" dirty="0" smtClean="0"/>
              <a:t> </a:t>
            </a:r>
            <a:r>
              <a:rPr lang="en-US" dirty="0" err="1" smtClean="0"/>
              <a:t>δ/y</a:t>
            </a:r>
            <a:r>
              <a:rPr lang="en-US" baseline="-25000" dirty="0" err="1" smtClean="0"/>
              <a:t>max</a:t>
            </a:r>
            <a:r>
              <a:rPr lang="en-US" dirty="0" smtClean="0"/>
              <a:t> &gt;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rad</a:t>
            </a:r>
            <a:r>
              <a:rPr lang="en-US" baseline="-25000" dirty="0" smtClean="0"/>
              <a:t>,*</a:t>
            </a:r>
            <a:endParaRPr lang="en-US" dirty="0" smtClean="0"/>
          </a:p>
          <a:p>
            <a:r>
              <a:rPr lang="en-US" dirty="0" smtClean="0"/>
              <a:t>Can emit above the standard limit: </a:t>
            </a:r>
          </a:p>
          <a:p>
            <a:pPr>
              <a:buNone/>
            </a:pPr>
            <a:r>
              <a:rPr lang="en-US" dirty="0" smtClean="0"/>
              <a:t>						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sync</a:t>
            </a:r>
            <a:r>
              <a:rPr lang="en-US" dirty="0" smtClean="0"/>
              <a:t> ≈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sync</a:t>
            </a:r>
            <a:r>
              <a:rPr lang="en-US" baseline="-25000" dirty="0" smtClean="0"/>
              <a:t>,*</a:t>
            </a:r>
            <a:r>
              <a:rPr lang="en-US" dirty="0" smtClean="0"/>
              <a:t> </a:t>
            </a:r>
            <a:r>
              <a:rPr lang="en-US" dirty="0" err="1" smtClean="0"/>
              <a:t>δ/y</a:t>
            </a:r>
            <a:r>
              <a:rPr lang="en-US" baseline="-25000" dirty="0" err="1" smtClean="0"/>
              <a:t>max</a:t>
            </a:r>
            <a:r>
              <a:rPr lang="en-US" dirty="0" smtClean="0"/>
              <a:t> &gt; </a:t>
            </a:r>
            <a:r>
              <a:rPr lang="en-US" dirty="0" err="1" smtClean="0"/>
              <a:t>ε</a:t>
            </a:r>
            <a:r>
              <a:rPr lang="en-US" baseline="-25000" dirty="0" err="1" smtClean="0"/>
              <a:t>sync</a:t>
            </a:r>
            <a:r>
              <a:rPr lang="en-US" baseline="-25000" dirty="0" smtClean="0"/>
              <a:t>,*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42023" y="2986100"/>
            <a:ext cx="4509627" cy="38719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0250" y="3429000"/>
            <a:ext cx="1555750" cy="292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400" dirty="0" err="1" smtClean="0">
                <a:latin typeface="Calibri (Body)"/>
                <a:cs typeface="Calibri (Body)"/>
              </a:rPr>
              <a:t>β</a:t>
            </a:r>
            <a:r>
              <a:rPr lang="en-US" sz="2400" baseline="-25000" dirty="0" err="1" smtClean="0"/>
              <a:t>rec</a:t>
            </a:r>
            <a:r>
              <a:rPr lang="en-US" sz="2400" dirty="0" smtClean="0"/>
              <a:t> = 0.1</a:t>
            </a:r>
          </a:p>
          <a:p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= 5 </a:t>
            </a:r>
            <a:r>
              <a:rPr lang="en-US" sz="2400" dirty="0" err="1" smtClean="0"/>
              <a:t>mG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B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= 0</a:t>
            </a:r>
          </a:p>
          <a:p>
            <a:endParaRPr lang="en-US" sz="2400" i="1" dirty="0" smtClean="0"/>
          </a:p>
          <a:p>
            <a:r>
              <a:rPr lang="en-US" sz="2400" i="1" dirty="0" err="1" smtClean="0"/>
              <a:t>l</a:t>
            </a:r>
            <a:r>
              <a:rPr lang="en-US" sz="2400" i="1" dirty="0" smtClean="0"/>
              <a:t> </a:t>
            </a:r>
            <a:r>
              <a:rPr lang="en-US" sz="2400" dirty="0" smtClean="0"/>
              <a:t>= 4 days</a:t>
            </a:r>
            <a:endParaRPr lang="en-US" sz="2400" i="1" dirty="0" smtClean="0"/>
          </a:p>
          <a:p>
            <a:endParaRPr lang="en-US" sz="2400" dirty="0" smtClean="0"/>
          </a:p>
        </p:txBody>
      </p:sp>
      <p:pic>
        <p:nvPicPr>
          <p:cNvPr id="7" name="Picture 6" descr="fig3_sup_v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91709" y="92212"/>
            <a:ext cx="6760582" cy="28135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321" y="4025900"/>
            <a:ext cx="2733379" cy="1371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 smtClean="0">
                <a:solidFill>
                  <a:srgbClr val="000066"/>
                </a:solidFill>
                <a:latin typeface="Arno Pro Smbd SmText" pitchFamily="18" charset="0"/>
              </a:rPr>
              <a:t>Typical synchrotron photon energy at the end of reconnection layer</a:t>
            </a:r>
            <a:endParaRPr lang="en-US" b="1" dirty="0">
              <a:solidFill>
                <a:srgbClr val="000066"/>
              </a:solidFill>
              <a:latin typeface="Arno Pro Smbd SmText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5000"/>
          </a:xfrm>
        </p:spPr>
        <p:txBody>
          <a:bodyPr>
            <a:no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7400"/>
            <a:ext cx="8953500" cy="56896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In contrast to traditional solar-system plasmas, in many high-energy astrophysical systems magnetic reconnection and particle acceleration are often affected by </a:t>
            </a:r>
            <a:r>
              <a:rPr lang="en-US" sz="2400" b="1" dirty="0" smtClean="0"/>
              <a:t>radiation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 smtClean="0"/>
              <a:t>Radiative</a:t>
            </a:r>
            <a:r>
              <a:rPr lang="en-US" sz="2400" dirty="0" smtClean="0"/>
              <a:t> reconnection is a new frontier in reconnection research.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Examples: </a:t>
            </a:r>
          </a:p>
          <a:p>
            <a:pPr lvl="1">
              <a:spcAft>
                <a:spcPts val="600"/>
              </a:spcAft>
            </a:pPr>
            <a:r>
              <a:rPr lang="en-US" sz="2000" b="1" dirty="0" err="1" smtClean="0"/>
              <a:t>Magnetar</a:t>
            </a:r>
            <a:r>
              <a:rPr lang="en-US" sz="2000" dirty="0" smtClean="0"/>
              <a:t> reconnection: highly </a:t>
            </a:r>
            <a:r>
              <a:rPr lang="en-US" sz="2000" dirty="0" err="1" smtClean="0"/>
              <a:t>collisional</a:t>
            </a:r>
            <a:r>
              <a:rPr lang="en-US" sz="2000" dirty="0" smtClean="0"/>
              <a:t>, optically thick “dressed” layer; </a:t>
            </a:r>
          </a:p>
          <a:p>
            <a:pPr lvl="1">
              <a:spcAft>
                <a:spcPts val="600"/>
              </a:spcAft>
            </a:pPr>
            <a:r>
              <a:rPr lang="en-US" sz="2000" b="1" dirty="0" smtClean="0"/>
              <a:t>GRB jets</a:t>
            </a:r>
            <a:r>
              <a:rPr lang="en-US" sz="2000" dirty="0" smtClean="0"/>
              <a:t>: pairs annihilate, photons escape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smtClean="0"/>
              <a:t>transition to fast </a:t>
            </a:r>
            <a:r>
              <a:rPr lang="en-US" sz="2000" dirty="0" err="1" smtClean="0"/>
              <a:t>collisionless</a:t>
            </a:r>
            <a:r>
              <a:rPr lang="en-US" sz="2000" dirty="0" smtClean="0"/>
              <a:t> reconnection; </a:t>
            </a:r>
          </a:p>
          <a:p>
            <a:pPr lvl="1">
              <a:spcAft>
                <a:spcPts val="600"/>
              </a:spcAft>
            </a:pPr>
            <a:r>
              <a:rPr lang="en-US" sz="2000" b="1" dirty="0" err="1" smtClean="0"/>
              <a:t>Blazar</a:t>
            </a:r>
            <a:r>
              <a:rPr lang="en-US" sz="2000" dirty="0" smtClean="0"/>
              <a:t>  gamma-ray flares: reconnection </a:t>
            </a:r>
            <a:r>
              <a:rPr lang="en-US" sz="2000" dirty="0" err="1" smtClean="0"/>
              <a:t>minijets</a:t>
            </a:r>
            <a:r>
              <a:rPr lang="en-US" sz="2000" dirty="0" smtClean="0"/>
              <a:t> to get short time-scales, prompt radiation cooling may be important on global transit time-scale;</a:t>
            </a:r>
          </a:p>
          <a:p>
            <a:pPr lvl="1">
              <a:spcAft>
                <a:spcPts val="600"/>
              </a:spcAft>
            </a:pPr>
            <a:r>
              <a:rPr lang="en-US" sz="2000" b="1" dirty="0" smtClean="0"/>
              <a:t>Crab PWN </a:t>
            </a:r>
            <a:r>
              <a:rPr lang="en-US" sz="2000" dirty="0" smtClean="0"/>
              <a:t>gamma-ray flares: </a:t>
            </a:r>
            <a:r>
              <a:rPr lang="en-US" sz="2000" dirty="0" err="1" smtClean="0"/>
              <a:t>radiative</a:t>
            </a:r>
            <a:r>
              <a:rPr lang="en-US" sz="2000" dirty="0" smtClean="0"/>
              <a:t> drag presents strong, but not insurmountable, difficulties for highest energy particle acceleration necessary to explain &gt; 100 </a:t>
            </a:r>
            <a:r>
              <a:rPr lang="en-US" sz="2000" dirty="0" err="1" smtClean="0"/>
              <a:t>MeV</a:t>
            </a:r>
            <a:r>
              <a:rPr lang="en-US" sz="2000" dirty="0" smtClean="0"/>
              <a:t> synchrotron photons. 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Crab gamma flares challenge particle acceleration models: may require extended regions with E &gt; </a:t>
            </a:r>
            <a:r>
              <a:rPr lang="en-US" sz="2400" dirty="0" err="1" smtClean="0"/>
              <a:t>B</a:t>
            </a:r>
            <a:r>
              <a:rPr lang="en-US" sz="2400" baseline="-25000" dirty="0" err="1" smtClean="0"/>
              <a:t>perp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/>
              </a:rPr>
              <a:t></a:t>
            </a:r>
            <a:r>
              <a:rPr lang="en-US" sz="2400" dirty="0" smtClean="0">
                <a:sym typeface="Wingdings"/>
              </a:rPr>
              <a:t> reconnection current layers.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ym typeface="Wingdings"/>
              </a:rPr>
              <a:t>100 </a:t>
            </a:r>
            <a:r>
              <a:rPr lang="en-US" sz="2400" dirty="0" err="1" smtClean="0">
                <a:sym typeface="Wingdings"/>
              </a:rPr>
              <a:t>MeV</a:t>
            </a:r>
            <a:r>
              <a:rPr lang="en-US" sz="2400" dirty="0" smtClean="0">
                <a:sym typeface="Wingdings"/>
              </a:rPr>
              <a:t> - 1 </a:t>
            </a:r>
            <a:r>
              <a:rPr lang="en-US" sz="2400" dirty="0" err="1" smtClean="0">
                <a:sym typeface="Wingdings"/>
              </a:rPr>
              <a:t>GeV</a:t>
            </a:r>
            <a:r>
              <a:rPr lang="en-US" sz="2400" dirty="0" smtClean="0">
                <a:sym typeface="Wingdings"/>
              </a:rPr>
              <a:t> photons are emitted by </a:t>
            </a:r>
            <a:r>
              <a:rPr lang="en-US" sz="2400" dirty="0" err="1" smtClean="0">
                <a:sym typeface="Wingdings"/>
              </a:rPr>
              <a:t>PeV</a:t>
            </a:r>
            <a:r>
              <a:rPr lang="en-US" sz="2400" dirty="0" smtClean="0">
                <a:sym typeface="Wingdings"/>
              </a:rPr>
              <a:t> electrons that feel only the large-scale EM fields.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ym typeface="Wingdings"/>
              </a:rPr>
              <a:t>As particles get accelerated by straight reconnection electric field, they are focused into a tight beam along the layer </a:t>
            </a:r>
            <a:r>
              <a:rPr lang="en-US" sz="2400" dirty="0" err="1" smtClean="0">
                <a:sym typeface="Wingdings"/>
              </a:rPr>
              <a:t>midplane</a:t>
            </a:r>
            <a:r>
              <a:rPr lang="en-US" sz="2400" dirty="0" smtClean="0">
                <a:sym typeface="Wingdings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Wingdings"/>
              </a:rPr>
              <a:t>Eventually, particles travel completely inside the layer, where they sample a reduced perpendicular magnetic field.</a:t>
            </a:r>
          </a:p>
          <a:p>
            <a:r>
              <a:rPr lang="en-US" sz="2400" dirty="0" smtClean="0">
                <a:sym typeface="Wingdings"/>
              </a:rPr>
              <a:t>This suppresses synchrotron losses and increases radiation reaction limit, circumventing the synchrotron energy limit.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9228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Introduction: Magnetic Reconnection	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25351"/>
            <a:ext cx="4923009" cy="503892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Magnetic reconnection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is a rapid rearrangement of magnetic field topology 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sz="3027" dirty="0" smtClean="0">
                <a:solidFill>
                  <a:srgbClr val="000000"/>
                </a:solidFill>
              </a:rPr>
              <a:t>Reconnection often results in violent </a:t>
            </a:r>
            <a:r>
              <a:rPr lang="en-US" sz="3027" u="sng" dirty="0" smtClean="0">
                <a:solidFill>
                  <a:srgbClr val="000000"/>
                </a:solidFill>
              </a:rPr>
              <a:t>release of magnetic energy</a:t>
            </a:r>
            <a:r>
              <a:rPr lang="en-US" sz="3027" b="1" u="sng" dirty="0" smtClean="0">
                <a:solidFill>
                  <a:srgbClr val="000000"/>
                </a:solidFill>
              </a:rPr>
              <a:t> </a:t>
            </a:r>
            <a:r>
              <a:rPr lang="en-US" sz="3027" dirty="0" smtClean="0">
                <a:solidFill>
                  <a:srgbClr val="000000"/>
                </a:solidFill>
              </a:rPr>
              <a:t>and its conversion to: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electron and ion heating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bulk kinetic energy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non-thermal particle acceleration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309" y="1514835"/>
            <a:ext cx="3776490" cy="1914165"/>
          </a:xfrm>
          <a:prstGeom prst="rect">
            <a:avLst/>
          </a:prstGeom>
        </p:spPr>
      </p:pic>
      <p:pic>
        <p:nvPicPr>
          <p:cNvPr id="7" name="mag_recon_animation.gif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47771" y="3944930"/>
            <a:ext cx="4196229" cy="260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Traditional Magnetic Reconnection in the Solar System </a:t>
            </a:r>
            <a:endParaRPr lang="en-US" u="sng" dirty="0">
              <a:solidFill>
                <a:srgbClr val="000000"/>
              </a:solidFill>
            </a:endParaRPr>
          </a:p>
        </p:txBody>
      </p:sp>
      <p:pic>
        <p:nvPicPr>
          <p:cNvPr id="4" name="Content Placeholder 3" descr="magnetotail_reconnect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465" r="-22465"/>
          <a:stretch>
            <a:fillRect/>
          </a:stretch>
        </p:blipFill>
        <p:spPr>
          <a:xfrm>
            <a:off x="3764193" y="4122245"/>
            <a:ext cx="5591473" cy="3075095"/>
          </a:xfrm>
        </p:spPr>
      </p:pic>
      <p:pic>
        <p:nvPicPr>
          <p:cNvPr id="5" name="Picture 4" descr="Coronal-loops-TR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" y="1553670"/>
            <a:ext cx="3549705" cy="2366470"/>
          </a:xfrm>
          <a:prstGeom prst="rect">
            <a:avLst/>
          </a:prstGeom>
        </p:spPr>
      </p:pic>
      <p:pic>
        <p:nvPicPr>
          <p:cNvPr id="6" name="Picture 5" descr="Sun-Earth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" y="4122245"/>
            <a:ext cx="4446869" cy="2430955"/>
          </a:xfrm>
          <a:prstGeom prst="rect">
            <a:avLst/>
          </a:prstGeom>
        </p:spPr>
      </p:pic>
      <p:pic>
        <p:nvPicPr>
          <p:cNvPr id="8" name="Picture 7" descr="Solar-Flare-Prominen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297" y="1560051"/>
            <a:ext cx="2623406" cy="2562194"/>
          </a:xfrm>
          <a:prstGeom prst="rect">
            <a:avLst/>
          </a:prstGeom>
        </p:spPr>
      </p:pic>
      <p:pic>
        <p:nvPicPr>
          <p:cNvPr id="9" name="Picture 8" descr="mrx_larg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900" y="1553670"/>
            <a:ext cx="3424766" cy="256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947738"/>
          </a:xfrm>
        </p:spPr>
        <p:txBody>
          <a:bodyPr/>
          <a:lstStyle/>
          <a:p>
            <a:r>
              <a:rPr lang="en-US" dirty="0" smtClean="0"/>
              <a:t>Reconnection: main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187700"/>
            <a:ext cx="8991600" cy="3238500"/>
          </a:xfrm>
        </p:spPr>
        <p:txBody>
          <a:bodyPr/>
          <a:lstStyle/>
          <a:p>
            <a:r>
              <a:rPr lang="en-US" dirty="0" smtClean="0"/>
              <a:t>Current sheet formation and reconnection onset: </a:t>
            </a:r>
          </a:p>
          <a:p>
            <a:pPr>
              <a:buNone/>
            </a:pPr>
            <a:r>
              <a:rPr lang="en-US" sz="2400" dirty="0" smtClean="0"/>
              <a:t>how/when does reconnection start?</a:t>
            </a:r>
          </a:p>
          <a:p>
            <a:r>
              <a:rPr lang="en-US" dirty="0" smtClean="0"/>
              <a:t>Reconnection rate:</a:t>
            </a:r>
            <a:r>
              <a:rPr lang="en-US" sz="2400" dirty="0" smtClean="0"/>
              <a:t> 	how rapid is it? </a:t>
            </a:r>
          </a:p>
          <a:p>
            <a:r>
              <a:rPr lang="en-US" dirty="0" smtClean="0"/>
              <a:t>Released energy partitioning: </a:t>
            </a:r>
          </a:p>
          <a:p>
            <a:pPr lvl="1"/>
            <a:r>
              <a:rPr lang="en-US" sz="2000" dirty="0" smtClean="0"/>
              <a:t> </a:t>
            </a:r>
            <a:r>
              <a:rPr lang="en-US" sz="2400" dirty="0" smtClean="0"/>
              <a:t>kinetic vs. thermal vs. </a:t>
            </a:r>
            <a:r>
              <a:rPr lang="en-US" sz="2400" dirty="0" err="1" smtClean="0"/>
              <a:t>nonthermal</a:t>
            </a:r>
            <a:r>
              <a:rPr lang="en-US" sz="2400" dirty="0" smtClean="0"/>
              <a:t> particle acceleration</a:t>
            </a:r>
          </a:p>
          <a:p>
            <a:pPr lvl="1"/>
            <a:r>
              <a:rPr lang="en-US" sz="2400" dirty="0" smtClean="0"/>
              <a:t>electrons vs. ions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50938"/>
            <a:ext cx="6096000" cy="2201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8763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Traditional paradigm: steady laminar reconnection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33350" y="1092200"/>
            <a:ext cx="88773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2  regimes based on  plasma </a:t>
            </a:r>
            <a:r>
              <a:rPr lang="en-US" sz="2400" dirty="0" err="1" smtClean="0"/>
              <a:t>collisionality</a:t>
            </a:r>
            <a:r>
              <a:rPr lang="en-US" sz="2400" dirty="0" smtClean="0"/>
              <a:t>: 	     </a:t>
            </a:r>
            <a:r>
              <a:rPr lang="en-US" sz="2400" dirty="0" err="1" smtClean="0"/>
              <a:t>δ</a:t>
            </a:r>
            <a:r>
              <a:rPr lang="en-US" sz="2400" baseline="-25000" dirty="0" err="1" smtClean="0"/>
              <a:t>sp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 vs.   </a:t>
            </a:r>
            <a:r>
              <a:rPr lang="en-US" sz="2400" i="1" dirty="0" err="1" smtClean="0"/>
              <a:t>d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</a:t>
            </a:r>
            <a:r>
              <a:rPr lang="en-US" sz="2400" dirty="0" err="1" smtClean="0"/>
              <a:t>ρ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,   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36" y="2994410"/>
            <a:ext cx="2746767" cy="5632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0" y="2771443"/>
            <a:ext cx="2476500" cy="7862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4019"/>
            <a:ext cx="3901199" cy="144756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0" y="1907843"/>
            <a:ext cx="9144000" cy="4950157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>
              <a:buFont typeface="Arial"/>
              <a:buChar char="•"/>
            </a:pPr>
            <a:r>
              <a:rPr lang="en-US" b="1" u="sng" dirty="0" smtClean="0"/>
              <a:t> </a:t>
            </a:r>
            <a:r>
              <a:rPr lang="en-US" sz="2000" b="1" u="sng" dirty="0" err="1" smtClean="0"/>
              <a:t>Collisional</a:t>
            </a:r>
            <a:r>
              <a:rPr lang="en-US" sz="2000" b="1" u="sng" dirty="0" smtClean="0"/>
              <a:t> (resistive):</a:t>
            </a:r>
            <a:r>
              <a:rPr lang="en-US" sz="2000" dirty="0" smtClean="0"/>
              <a:t>      </a:t>
            </a:r>
            <a:r>
              <a:rPr lang="en-US" sz="2000" dirty="0" err="1" smtClean="0"/>
              <a:t>δ</a:t>
            </a:r>
            <a:r>
              <a:rPr lang="en-US" sz="2000" baseline="-25000" dirty="0" err="1" smtClean="0"/>
              <a:t>sp</a:t>
            </a:r>
            <a:r>
              <a:rPr lang="en-US" sz="2000" baseline="-25000" dirty="0" smtClean="0"/>
              <a:t>   </a:t>
            </a:r>
            <a:r>
              <a:rPr lang="en-US" sz="2000" dirty="0" smtClean="0"/>
              <a:t>&gt;  </a:t>
            </a:r>
            <a:r>
              <a:rPr lang="en-US" sz="2000" i="1" dirty="0" err="1" smtClean="0"/>
              <a:t>d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,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sz="2000" dirty="0" smtClean="0"/>
              <a:t>Sweet—Parker layer thickness: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i="1" dirty="0" smtClean="0"/>
          </a:p>
          <a:p>
            <a:r>
              <a:rPr lang="en-US" sz="1600" i="1" dirty="0" smtClean="0"/>
              <a:t>(</a:t>
            </a:r>
            <a:r>
              <a:rPr lang="en-US" sz="1600" i="1" dirty="0" err="1" smtClean="0"/>
              <a:t>sims</a:t>
            </a:r>
            <a:r>
              <a:rPr lang="en-US" sz="1600" i="1" dirty="0" smtClean="0"/>
              <a:t> by </a:t>
            </a:r>
            <a:r>
              <a:rPr lang="en-US" sz="1600" i="1" dirty="0" err="1" smtClean="0"/>
              <a:t>Cassak</a:t>
            </a:r>
            <a:r>
              <a:rPr lang="en-US" sz="1600" i="1" dirty="0" smtClean="0"/>
              <a:t> et al. 2005)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Sweet—Parker ---- </a:t>
            </a:r>
            <a:r>
              <a:rPr lang="en-US" sz="2400" b="1" dirty="0" smtClean="0"/>
              <a:t>SLOW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cE</a:t>
            </a:r>
            <a:r>
              <a:rPr lang="en-US" sz="2400" dirty="0" smtClean="0"/>
              <a:t> ~ S</a:t>
            </a:r>
            <a:r>
              <a:rPr lang="en-US" sz="2400" baseline="30000" dirty="0" smtClean="0"/>
              <a:t>-1/2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V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,  S = LV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/η) 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</a:t>
            </a:r>
            <a:r>
              <a:rPr lang="en-US" sz="2000" b="1" u="sng" dirty="0" err="1" smtClean="0"/>
              <a:t>Collisionless</a:t>
            </a:r>
            <a:r>
              <a:rPr lang="en-US" sz="2000" b="1" u="sng" dirty="0" smtClean="0"/>
              <a:t> (e.g., Hall) :</a:t>
            </a:r>
            <a:r>
              <a:rPr lang="en-US" sz="2000" dirty="0" smtClean="0"/>
              <a:t>      </a:t>
            </a:r>
            <a:r>
              <a:rPr lang="en-US" sz="2000" dirty="0" err="1" smtClean="0"/>
              <a:t>δ</a:t>
            </a:r>
            <a:r>
              <a:rPr lang="en-US" sz="2000" baseline="-25000" dirty="0" err="1" smtClean="0"/>
              <a:t>sp</a:t>
            </a:r>
            <a:r>
              <a:rPr lang="en-US" sz="2000" baseline="-25000" dirty="0" smtClean="0"/>
              <a:t>   </a:t>
            </a:r>
            <a:r>
              <a:rPr lang="en-US" sz="2000" dirty="0" smtClean="0"/>
              <a:t>&lt;  </a:t>
            </a:r>
            <a:r>
              <a:rPr lang="en-US" sz="2000" i="1" dirty="0" err="1" smtClean="0"/>
              <a:t>d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,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</a:t>
            </a:r>
            <a:r>
              <a:rPr lang="en-US" sz="2000" dirty="0" smtClean="0"/>
              <a:t>Ion skin depth: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</a:t>
            </a:r>
            <a:r>
              <a:rPr lang="en-US" sz="2400" dirty="0" err="1" smtClean="0"/>
              <a:t>Petschek</a:t>
            </a:r>
            <a:r>
              <a:rPr lang="en-US" sz="2400" dirty="0" smtClean="0"/>
              <a:t> --- </a:t>
            </a:r>
            <a:r>
              <a:rPr lang="en-US" sz="2400" b="1" dirty="0" smtClean="0"/>
              <a:t>FAST</a:t>
            </a:r>
            <a:r>
              <a:rPr lang="en-US" sz="2400" dirty="0" smtClean="0"/>
              <a:t> (</a:t>
            </a:r>
            <a:r>
              <a:rPr lang="en-US" sz="2400" dirty="0" err="1" smtClean="0"/>
              <a:t>cE</a:t>
            </a:r>
            <a:r>
              <a:rPr lang="en-US" sz="2400" dirty="0" smtClean="0"/>
              <a:t> ~ 0.1 B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V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)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339" y="3814019"/>
            <a:ext cx="3784461" cy="1263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Modern paradigm: </a:t>
            </a:r>
            <a:r>
              <a:rPr lang="en-US" sz="3556" dirty="0" err="1" smtClean="0"/>
              <a:t>nonsteady</a:t>
            </a:r>
            <a:r>
              <a:rPr lang="en-US" sz="3556" dirty="0" smtClean="0"/>
              <a:t>, dynamic </a:t>
            </a:r>
            <a:r>
              <a:rPr lang="en-US" sz="3556" dirty="0" err="1" smtClean="0"/>
              <a:t>plasmoid</a:t>
            </a:r>
            <a:r>
              <a:rPr lang="en-US" sz="3556" dirty="0" smtClean="0"/>
              <a:t>-dominated reconnection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23" y="2997200"/>
            <a:ext cx="8886532" cy="2369880"/>
          </a:xfr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Long current sheets (with L/δ &gt; 100) are tearing-unstable and break up into chains of </a:t>
            </a:r>
            <a:r>
              <a:rPr lang="en-US" sz="2000" dirty="0" err="1" smtClean="0"/>
              <a:t>plasmoids</a:t>
            </a:r>
            <a:r>
              <a:rPr lang="en-US" sz="2000" dirty="0" smtClean="0"/>
              <a:t> (flux ropes in 3D).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Statistically steady-state self-similar </a:t>
            </a:r>
            <a:r>
              <a:rPr lang="en-US" sz="2000" dirty="0" err="1" smtClean="0"/>
              <a:t>plasmoid</a:t>
            </a:r>
            <a:r>
              <a:rPr lang="en-US" sz="2000" dirty="0" smtClean="0"/>
              <a:t> hierarchy </a:t>
            </a:r>
            <a:r>
              <a:rPr lang="en-US" sz="2000" i="1" dirty="0" smtClean="0"/>
              <a:t>(Shibata &amp; </a:t>
            </a:r>
            <a:r>
              <a:rPr lang="en-US" sz="2000" i="1" dirty="0" err="1" smtClean="0"/>
              <a:t>Tanuma</a:t>
            </a:r>
            <a:r>
              <a:rPr lang="en-US" sz="2000" i="1" dirty="0" smtClean="0"/>
              <a:t> 2001) </a:t>
            </a:r>
            <a:r>
              <a:rPr lang="en-US" sz="2000" dirty="0" smtClean="0"/>
              <a:t>develops  with fast reconnection rate even in </a:t>
            </a:r>
            <a:r>
              <a:rPr lang="en-US" sz="2000" dirty="0" err="1" smtClean="0"/>
              <a:t>collisional</a:t>
            </a:r>
            <a:r>
              <a:rPr lang="en-US" sz="2000" dirty="0" smtClean="0"/>
              <a:t> plasma): </a:t>
            </a:r>
            <a:r>
              <a:rPr lang="en-US" sz="2000" dirty="0" err="1" smtClean="0"/>
              <a:t>cE</a:t>
            </a:r>
            <a:r>
              <a:rPr lang="en-US" sz="2000" dirty="0" smtClean="0"/>
              <a:t> ≈ 0.01 B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V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.</a:t>
            </a:r>
          </a:p>
          <a:p>
            <a:r>
              <a:rPr lang="en-US" sz="2000" dirty="0" smtClean="0"/>
              <a:t>The hierarchy provides a route towards small scales and facilitates transition to </a:t>
            </a:r>
            <a:r>
              <a:rPr lang="en-US" sz="2000" dirty="0" err="1" smtClean="0"/>
              <a:t>collisionless</a:t>
            </a:r>
            <a:r>
              <a:rPr lang="en-US" sz="2000" dirty="0" smtClean="0"/>
              <a:t> reconnection (with </a:t>
            </a:r>
            <a:r>
              <a:rPr lang="en-US" sz="2000" dirty="0" err="1" smtClean="0"/>
              <a:t>cE</a:t>
            </a:r>
            <a:r>
              <a:rPr lang="en-US" sz="2000" dirty="0" smtClean="0"/>
              <a:t> ≈ 0.1 B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V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 )</a:t>
            </a:r>
            <a:r>
              <a:rPr lang="en-US" sz="1800" i="1" dirty="0" smtClean="0"/>
              <a:t>  </a:t>
            </a:r>
            <a:endParaRPr lang="en-US" sz="1800" i="1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90" y="-980635"/>
            <a:ext cx="901700" cy="706667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5168900"/>
            <a:ext cx="2901755" cy="1422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3808" y="1417638"/>
            <a:ext cx="8986163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Loureiro</a:t>
            </a:r>
            <a:r>
              <a:rPr lang="en-US" i="1" dirty="0" smtClean="0"/>
              <a:t> et al. 2007, 2009; </a:t>
            </a:r>
            <a:r>
              <a:rPr lang="en-US" i="1" dirty="0" err="1" smtClean="0"/>
              <a:t>Lapenta</a:t>
            </a:r>
            <a:r>
              <a:rPr lang="en-US" i="1" dirty="0" smtClean="0"/>
              <a:t> 2008; </a:t>
            </a:r>
            <a:r>
              <a:rPr lang="en-US" i="1" dirty="0" err="1" smtClean="0"/>
              <a:t>Samtaney</a:t>
            </a:r>
            <a:r>
              <a:rPr lang="en-US" i="1" dirty="0" smtClean="0"/>
              <a:t> et al. 2009; </a:t>
            </a:r>
            <a:r>
              <a:rPr lang="en-US" i="1" dirty="0" err="1" smtClean="0"/>
              <a:t>Daughton</a:t>
            </a:r>
            <a:r>
              <a:rPr lang="en-US" i="1" dirty="0" smtClean="0"/>
              <a:t> et al. 2009; 2011; </a:t>
            </a:r>
            <a:r>
              <a:rPr lang="en-US" i="1" dirty="0" err="1" smtClean="0"/>
              <a:t>Bhattacahrjee</a:t>
            </a:r>
            <a:r>
              <a:rPr lang="en-US" i="1" dirty="0" smtClean="0"/>
              <a:t> 2009, </a:t>
            </a:r>
            <a:r>
              <a:rPr lang="en-US" i="1" dirty="0" err="1" smtClean="0"/>
              <a:t>Cassak</a:t>
            </a:r>
            <a:r>
              <a:rPr lang="en-US" i="1" dirty="0" smtClean="0"/>
              <a:t> et al. 2009, 2010;  Uzdensky et al. 2010; Huang et al. 2010)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5823" y="5624370"/>
            <a:ext cx="5438677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     </a:t>
            </a:r>
            <a:r>
              <a:rPr lang="en-US" sz="2000" dirty="0" err="1" smtClean="0"/>
              <a:t>Collisionless</a:t>
            </a:r>
            <a:r>
              <a:rPr lang="en-US" sz="2000" dirty="0" smtClean="0"/>
              <a:t> reconnection in large systems is also </a:t>
            </a:r>
            <a:r>
              <a:rPr lang="en-US" sz="2000" dirty="0" err="1" smtClean="0"/>
              <a:t>plasmoid</a:t>
            </a:r>
            <a:r>
              <a:rPr lang="en-US" sz="2000" dirty="0" smtClean="0"/>
              <a:t>-dominated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97333" y="2658646"/>
            <a:ext cx="184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Loureiro</a:t>
            </a:r>
            <a:r>
              <a:rPr lang="en-US" sz="1600" i="1" dirty="0" smtClean="0"/>
              <a:t> et al. 2011</a:t>
            </a:r>
            <a:endParaRPr lang="en-US" sz="16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331090" y="6282323"/>
            <a:ext cx="1981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Daughton</a:t>
            </a:r>
            <a:r>
              <a:rPr lang="en-US" sz="1600" i="1" dirty="0" smtClean="0"/>
              <a:t> et al. 2011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281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Conventional Reconnection Research: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22351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u="sng" dirty="0" smtClean="0"/>
              <a:t>Conditions: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Electron-ion plasmas</a:t>
            </a:r>
          </a:p>
          <a:p>
            <a:r>
              <a:rPr lang="en-US" sz="2400" dirty="0" smtClean="0"/>
              <a:t>Non-relativistic</a:t>
            </a:r>
          </a:p>
          <a:p>
            <a:r>
              <a:rPr lang="en-US" sz="2400" b="1" dirty="0" smtClean="0"/>
              <a:t>Non-radiating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813300" y="1600200"/>
            <a:ext cx="4102100" cy="1917702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u="sng" dirty="0" smtClean="0"/>
              <a:t>Main Applications: 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Solar corona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Earth magnetosphere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Laboratory plasmas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" y="4292600"/>
            <a:ext cx="8724900" cy="233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 smtClean="0"/>
              <a:t>In contrast, in high-energy astrophysical reconnection, </a:t>
            </a:r>
            <a:r>
              <a:rPr lang="en-US" sz="2400" b="1" dirty="0" smtClean="0"/>
              <a:t>radiation</a:t>
            </a:r>
            <a:r>
              <a:rPr lang="en-US" sz="2400" dirty="0" smtClean="0"/>
              <a:t> is often important !!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Radiative</a:t>
            </a:r>
            <a:r>
              <a:rPr lang="en-US" sz="2400" dirty="0" smtClean="0"/>
              <a:t> reconnection is in its infancy </a:t>
            </a:r>
          </a:p>
          <a:p>
            <a:r>
              <a:rPr lang="en-US" sz="2000" i="1" dirty="0" smtClean="0"/>
              <a:t>(Dorman &amp; </a:t>
            </a:r>
            <a:r>
              <a:rPr lang="en-US" sz="2000" i="1" dirty="0" err="1" smtClean="0"/>
              <a:t>Kulsrud</a:t>
            </a:r>
            <a:r>
              <a:rPr lang="en-US" sz="2000" i="1" dirty="0" smtClean="0"/>
              <a:t> 1995; </a:t>
            </a:r>
            <a:r>
              <a:rPr lang="en-US" sz="2000" i="1" dirty="0" err="1" smtClean="0"/>
              <a:t>Jaroschek</a:t>
            </a:r>
            <a:r>
              <a:rPr lang="en-US" sz="2000" i="1" dirty="0" smtClean="0"/>
              <a:t> &amp; Hoshino 2009; </a:t>
            </a:r>
            <a:r>
              <a:rPr lang="en-US" sz="2000" i="1" dirty="0" err="1" smtClean="0"/>
              <a:t>Giannios</a:t>
            </a:r>
            <a:r>
              <a:rPr lang="en-US" sz="2000" i="1" dirty="0" smtClean="0"/>
              <a:t> et al. 2009; McKinney &amp; Uzdensky 2010; Uzdensky &amp; McKinney 2011; Uzdensky 2011; </a:t>
            </a:r>
            <a:r>
              <a:rPr lang="en-US" sz="2000" i="1" dirty="0" err="1" smtClean="0"/>
              <a:t>Nalewajko</a:t>
            </a:r>
            <a:r>
              <a:rPr lang="en-US" sz="2000" i="1" dirty="0" smtClean="0"/>
              <a:t> et al. 2011)</a:t>
            </a:r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2424</Words>
  <Application>Microsoft Macintosh PowerPoint</Application>
  <PresentationFormat>On-screen Show (4:3)</PresentationFormat>
  <Paragraphs>348</Paragraphs>
  <Slides>39</Slides>
  <Notes>3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Magnetic Reconnection and Particle Acceleration in Some Extreme Places</vt:lpstr>
      <vt:lpstr>Dissipation and emission in relativistic astrophysical flows</vt:lpstr>
      <vt:lpstr>Dissipation Mechanisms</vt:lpstr>
      <vt:lpstr> Introduction: Magnetic Reconnection </vt:lpstr>
      <vt:lpstr>Traditional Magnetic Reconnection in the Solar System </vt:lpstr>
      <vt:lpstr>Reconnection: main questions</vt:lpstr>
      <vt:lpstr>Traditional paradigm: steady laminar reconnection</vt:lpstr>
      <vt:lpstr>Modern paradigm: nonsteady, dynamic plasmoid-dominated reconnection</vt:lpstr>
      <vt:lpstr>Conventional Reconnection Research:</vt:lpstr>
      <vt:lpstr>Main topic:  Reconnection in high-energy radiative astrophysical environments</vt:lpstr>
      <vt:lpstr>Examples of extreme reconnection in astrophysics: radiative reconnection at Peta-scale </vt:lpstr>
      <vt:lpstr>I. Reconnection of magnetar fields</vt:lpstr>
      <vt:lpstr> Motivation: Magnetar (SGR) Flares </vt:lpstr>
      <vt:lpstr>Slide 14</vt:lpstr>
      <vt:lpstr>Critical Quantum Magnetic Field</vt:lpstr>
      <vt:lpstr>Radiation and Pair Production</vt:lpstr>
      <vt:lpstr>Pair Production</vt:lpstr>
      <vt:lpstr>Role of Pair Production:</vt:lpstr>
      <vt:lpstr>Pairs trap radiation:</vt:lpstr>
      <vt:lpstr>Collisionality of Reconnection Layer</vt:lpstr>
      <vt:lpstr>II. GRB Jets</vt:lpstr>
      <vt:lpstr>Reconnection Switch to Trigger GRB Jet Dissipation (McKinney &amp; Uzdensky  2010)</vt:lpstr>
      <vt:lpstr>III. Reconnection in Blazar Jets: jet-in-a-jet</vt:lpstr>
      <vt:lpstr>Extremely Rapid TeV variability in blazars</vt:lpstr>
      <vt:lpstr>Slide 25</vt:lpstr>
      <vt:lpstr>IV. Gamma-ray flares in Crab PWN</vt:lpstr>
      <vt:lpstr>Gamma-Ray Flares in the Crab</vt:lpstr>
      <vt:lpstr>Simple Estimates</vt:lpstr>
      <vt:lpstr>Slide 29</vt:lpstr>
      <vt:lpstr>Another Way Out:  Reconnection</vt:lpstr>
      <vt:lpstr>Slide 31</vt:lpstr>
      <vt:lpstr>Motion of PeV particles</vt:lpstr>
      <vt:lpstr>What limits the acceleration?</vt:lpstr>
      <vt:lpstr>Main Idea</vt:lpstr>
      <vt:lpstr>Numerical Calculation of 3D trajectories (Uzdensky, Cerutti, &amp; Begelman 2011, Cerutti et al. 2011) </vt:lpstr>
      <vt:lpstr>Particle Orbit in 3D</vt:lpstr>
      <vt:lpstr>Why does this matter?</vt:lpstr>
      <vt:lpstr>Slide 38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Dmitri Uzdensky</dc:creator>
  <cp:lastModifiedBy>Dmitri Uzdensky</cp:lastModifiedBy>
  <cp:revision>446</cp:revision>
  <dcterms:created xsi:type="dcterms:W3CDTF">2011-05-26T12:57:09Z</dcterms:created>
  <dcterms:modified xsi:type="dcterms:W3CDTF">2011-05-26T12:58:30Z</dcterms:modified>
</cp:coreProperties>
</file>