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356" r:id="rId2"/>
    <p:sldId id="287" r:id="rId3"/>
    <p:sldId id="385" r:id="rId4"/>
    <p:sldId id="392" r:id="rId5"/>
    <p:sldId id="325" r:id="rId6"/>
    <p:sldId id="373" r:id="rId7"/>
    <p:sldId id="268" r:id="rId8"/>
    <p:sldId id="384" r:id="rId9"/>
    <p:sldId id="396" r:id="rId10"/>
    <p:sldId id="397" r:id="rId11"/>
    <p:sldId id="414" r:id="rId12"/>
    <p:sldId id="415" r:id="rId13"/>
    <p:sldId id="422" r:id="rId14"/>
    <p:sldId id="405" r:id="rId15"/>
    <p:sldId id="399" r:id="rId16"/>
    <p:sldId id="401" r:id="rId17"/>
    <p:sldId id="420" r:id="rId18"/>
    <p:sldId id="402" r:id="rId19"/>
    <p:sldId id="403" r:id="rId20"/>
    <p:sldId id="416" r:id="rId21"/>
    <p:sldId id="417" r:id="rId22"/>
    <p:sldId id="412" r:id="rId23"/>
    <p:sldId id="418" r:id="rId24"/>
    <p:sldId id="407" r:id="rId25"/>
    <p:sldId id="408" r:id="rId26"/>
    <p:sldId id="409" r:id="rId27"/>
    <p:sldId id="410" r:id="rId28"/>
    <p:sldId id="404" r:id="rId29"/>
    <p:sldId id="395" r:id="rId30"/>
    <p:sldId id="42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318" autoAdjust="0"/>
  </p:normalViewPr>
  <p:slideViewPr>
    <p:cSldViewPr>
      <p:cViewPr>
        <p:scale>
          <a:sx n="70" d="100"/>
          <a:sy n="70" d="100"/>
        </p:scale>
        <p:origin x="-29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38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688D077-C8FE-4D4D-8BFB-1A7E471001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E639CE-CCBA-4482-98FC-8D3B779D63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85DAF-0F32-4032-B9FC-0F24E79A930C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81E64-47FC-42D8-B3BA-8D3F1CEEC957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74DBD-8D57-4198-AD8C-0196B57E16AD}" type="slidenum">
              <a:rPr lang="en-US"/>
              <a:pPr/>
              <a:t>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Char char="o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../../../Program%20Files/TurningPoint/2003/Ques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Archive/Program%20Files/TurningPoint/2003/Ques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143000" y="6553200"/>
            <a:ext cx="65532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0" name="Picture 4" descr="uk-logow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76950"/>
            <a:ext cx="1219200" cy="5524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815975"/>
            <a:ext cx="8686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Disk Winds and Dusty </a:t>
            </a:r>
            <a:r>
              <a:rPr lang="en-US" sz="3200" b="1" dirty="0" err="1" smtClean="0">
                <a:solidFill>
                  <a:srgbClr val="000099"/>
                </a:solidFill>
              </a:rPr>
              <a:t>Tori</a:t>
            </a:r>
            <a:r>
              <a:rPr lang="en-US" sz="3200" b="1" dirty="0" smtClean="0">
                <a:solidFill>
                  <a:srgbClr val="000099"/>
                </a:solidFill>
              </a:rPr>
              <a:t>: </a:t>
            </a:r>
            <a:br>
              <a:rPr lang="en-US" sz="3200" b="1" dirty="0" smtClean="0">
                <a:solidFill>
                  <a:srgbClr val="000099"/>
                </a:solidFill>
              </a:rPr>
            </a:br>
            <a:r>
              <a:rPr lang="en-US" sz="3200" b="1" dirty="0" smtClean="0">
                <a:solidFill>
                  <a:srgbClr val="000099"/>
                </a:solidFill>
              </a:rPr>
              <a:t>Theory &amp; Observations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92313" y="2743200"/>
            <a:ext cx="5508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5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2800" dirty="0"/>
              <a:t>Moshe </a:t>
            </a:r>
            <a:r>
              <a:rPr lang="en-US" sz="2800" dirty="0" err="1"/>
              <a:t>Elitzur</a:t>
            </a:r>
            <a:r>
              <a:rPr lang="en-US" sz="2800" dirty="0"/>
              <a:t>       </a:t>
            </a:r>
            <a:br>
              <a:rPr lang="en-US" sz="2800" dirty="0"/>
            </a:br>
            <a:r>
              <a:rPr lang="en-US" sz="2800" dirty="0"/>
              <a:t>University of Kentucky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9375"/>
            <a:ext cx="7772400" cy="685800"/>
          </a:xfrm>
        </p:spPr>
        <p:txBody>
          <a:bodyPr/>
          <a:lstStyle/>
          <a:p>
            <a:r>
              <a:rPr lang="en-US"/>
              <a:t>Cloud Properties in TOR Outflow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1924051" y="741363"/>
            <a:ext cx="53911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 dirty="0">
                <a:sym typeface="Symbol" pitchFamily="18" charset="2"/>
              </a:rPr>
              <a:t>IR modeling: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  </a:t>
            </a:r>
            <a:r>
              <a:rPr lang="en-US" sz="2000" baseline="-25000" dirty="0"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 ~ 30 – </a:t>
            </a:r>
            <a:r>
              <a:rPr lang="en-US" sz="2000" dirty="0" smtClean="0">
                <a:sym typeface="Symbol" pitchFamily="18" charset="2"/>
              </a:rPr>
              <a:t>100   </a:t>
            </a:r>
            <a:r>
              <a:rPr lang="en-US" sz="2000" dirty="0">
                <a:sym typeface="Symbol" pitchFamily="18" charset="2"/>
              </a:rPr>
              <a:t>  N</a:t>
            </a:r>
            <a:r>
              <a:rPr lang="en-US" sz="2000" baseline="-25000" dirty="0">
                <a:sym typeface="Symbol" pitchFamily="18" charset="2"/>
              </a:rPr>
              <a:t>H</a:t>
            </a:r>
            <a:r>
              <a:rPr lang="en-US" sz="2000" dirty="0">
                <a:sym typeface="Symbol" pitchFamily="18" charset="2"/>
              </a:rPr>
              <a:t> ~ 10</a:t>
            </a:r>
            <a:r>
              <a:rPr lang="en-US" sz="2000" baseline="30000" dirty="0">
                <a:sym typeface="Symbol" pitchFamily="18" charset="2"/>
              </a:rPr>
              <a:t>22</a:t>
            </a:r>
            <a:r>
              <a:rPr lang="en-US" sz="2000" dirty="0">
                <a:sym typeface="Symbol" pitchFamily="18" charset="2"/>
              </a:rPr>
              <a:t> – 10</a:t>
            </a:r>
            <a:r>
              <a:rPr lang="en-US" sz="2000" baseline="30000" dirty="0">
                <a:sym typeface="Symbol" pitchFamily="18" charset="2"/>
              </a:rPr>
              <a:t>23</a:t>
            </a:r>
            <a:r>
              <a:rPr lang="en-US" sz="2000" dirty="0">
                <a:sym typeface="Symbol" pitchFamily="18" charset="2"/>
              </a:rPr>
              <a:t> cm</a:t>
            </a:r>
            <a:r>
              <a:rPr lang="en-US" sz="2000" baseline="30000" dirty="0">
                <a:sym typeface="Symbol" pitchFamily="18" charset="2"/>
              </a:rPr>
              <a:t>-2</a:t>
            </a:r>
            <a:r>
              <a:rPr lang="en-US" sz="2000" dirty="0">
                <a:sym typeface="Symbol" pitchFamily="18" charset="2"/>
              </a:rPr>
              <a:t> 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922463" y="2506663"/>
            <a:ext cx="4637087" cy="2523768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822960" tIns="274320" bIns="274320">
            <a:spAutoFit/>
          </a:bodyPr>
          <a:lstStyle/>
          <a:p>
            <a:pPr algn="l">
              <a:spcBef>
                <a:spcPct val="80000"/>
              </a:spcBef>
            </a:pPr>
            <a:r>
              <a:rPr lang="en-US" sz="2000" dirty="0">
                <a:sym typeface="Symbol" pitchFamily="18" charset="2"/>
              </a:rPr>
              <a:t>n &gt; 10</a:t>
            </a:r>
            <a:r>
              <a:rPr lang="en-US" sz="2000" baseline="30000" dirty="0">
                <a:sym typeface="Symbol" pitchFamily="18" charset="2"/>
              </a:rPr>
              <a:t>7</a:t>
            </a:r>
            <a:r>
              <a:rPr lang="en-US" sz="2000" dirty="0">
                <a:sym typeface="Symbol" pitchFamily="18" charset="2"/>
              </a:rPr>
              <a:t>  </a:t>
            </a:r>
            <a:r>
              <a:rPr lang="en-US" sz="2000" dirty="0">
                <a:cs typeface="Arial" charset="0"/>
              </a:rPr>
              <a:t>M</a:t>
            </a:r>
            <a:r>
              <a:rPr lang="en-US" sz="2000" baseline="-25000" dirty="0">
                <a:cs typeface="Arial" charset="0"/>
              </a:rPr>
              <a:t>●7 </a:t>
            </a:r>
            <a:r>
              <a:rPr lang="en-US" sz="2000" dirty="0">
                <a:cs typeface="Arial" charset="0"/>
              </a:rPr>
              <a:t>/</a:t>
            </a: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r</a:t>
            </a:r>
            <a:r>
              <a:rPr lang="en-US" sz="2000" baseline="-25000" dirty="0">
                <a:cs typeface="Arial" charset="0"/>
              </a:rPr>
              <a:t>pc</a:t>
            </a:r>
            <a:r>
              <a:rPr lang="en-US" sz="2000" baseline="30000" dirty="0">
                <a:cs typeface="Arial" charset="0"/>
              </a:rPr>
              <a:t>3</a:t>
            </a:r>
            <a:r>
              <a:rPr lang="en-US" sz="2000" dirty="0">
                <a:cs typeface="Arial" charset="0"/>
              </a:rPr>
              <a:t>  cm</a:t>
            </a:r>
            <a:r>
              <a:rPr lang="en-US" sz="2000" baseline="30000" dirty="0">
                <a:cs typeface="Arial" charset="0"/>
              </a:rPr>
              <a:t>-3</a:t>
            </a:r>
            <a:endParaRPr lang="en-US" sz="2000" dirty="0">
              <a:cs typeface="Arial" charset="0"/>
            </a:endParaRPr>
          </a:p>
          <a:p>
            <a:pPr algn="l">
              <a:spcBef>
                <a:spcPct val="80000"/>
              </a:spcBef>
            </a:pPr>
            <a:r>
              <a:rPr lang="en-US" sz="2000" dirty="0" err="1">
                <a:cs typeface="Arial" charset="0"/>
              </a:rPr>
              <a:t>R</a:t>
            </a:r>
            <a:r>
              <a:rPr lang="en-US" sz="2000" baseline="-25000" dirty="0" err="1">
                <a:cs typeface="Arial" charset="0"/>
              </a:rPr>
              <a:t>c</a:t>
            </a:r>
            <a:r>
              <a:rPr lang="en-US" sz="2000" dirty="0">
                <a:cs typeface="Arial" charset="0"/>
              </a:rPr>
              <a:t> &lt; 10</a:t>
            </a:r>
            <a:r>
              <a:rPr lang="en-US" sz="2000" baseline="30000" dirty="0">
                <a:cs typeface="Arial" charset="0"/>
              </a:rPr>
              <a:t>16</a:t>
            </a:r>
            <a:r>
              <a:rPr lang="en-US" sz="2000" dirty="0">
                <a:cs typeface="Arial" charset="0"/>
              </a:rPr>
              <a:t>  N</a:t>
            </a:r>
            <a:r>
              <a:rPr lang="en-US" sz="2000" baseline="-25000" dirty="0">
                <a:cs typeface="Arial" charset="0"/>
              </a:rPr>
              <a:t>H,23 </a:t>
            </a:r>
            <a:r>
              <a:rPr lang="en-US" sz="2000" dirty="0">
                <a:cs typeface="Arial" charset="0"/>
              </a:rPr>
              <a:t>r</a:t>
            </a:r>
            <a:r>
              <a:rPr lang="en-US" sz="2000" baseline="-25000" dirty="0">
                <a:cs typeface="Arial" charset="0"/>
              </a:rPr>
              <a:t>pc</a:t>
            </a:r>
            <a:r>
              <a:rPr lang="en-US" sz="2000" baseline="30000" dirty="0">
                <a:cs typeface="Arial" charset="0"/>
              </a:rPr>
              <a:t>3 </a:t>
            </a:r>
            <a:r>
              <a:rPr lang="en-US" sz="2000" dirty="0">
                <a:cs typeface="Arial" charset="0"/>
              </a:rPr>
              <a:t>/</a:t>
            </a: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M</a:t>
            </a:r>
            <a:r>
              <a:rPr lang="en-US" sz="2000" baseline="-25000" dirty="0">
                <a:cs typeface="Arial" charset="0"/>
              </a:rPr>
              <a:t>●7</a:t>
            </a:r>
            <a:r>
              <a:rPr lang="en-US" sz="2000" dirty="0">
                <a:cs typeface="Arial" charset="0"/>
              </a:rPr>
              <a:t>  cm</a:t>
            </a:r>
          </a:p>
          <a:p>
            <a:pPr algn="l">
              <a:spcBef>
                <a:spcPct val="80000"/>
              </a:spcBef>
            </a:pPr>
            <a:r>
              <a:rPr lang="en-US" sz="2000" dirty="0">
                <a:cs typeface="Arial" charset="0"/>
              </a:rPr>
              <a:t>M</a:t>
            </a:r>
            <a:r>
              <a:rPr lang="en-US" sz="2000" baseline="-25000" dirty="0">
                <a:cs typeface="Arial" charset="0"/>
              </a:rPr>
              <a:t>c</a:t>
            </a:r>
            <a:r>
              <a:rPr lang="en-US" sz="2000" dirty="0">
                <a:cs typeface="Arial" charset="0"/>
              </a:rPr>
              <a:t> &lt; 7</a:t>
            </a:r>
            <a:r>
              <a:rPr lang="el-GR" sz="2000" dirty="0">
                <a:cs typeface="Arial" charset="0"/>
              </a:rPr>
              <a:t>·</a:t>
            </a:r>
            <a:r>
              <a:rPr lang="en-US" sz="2000" dirty="0">
                <a:cs typeface="Arial" charset="0"/>
              </a:rPr>
              <a:t>10</a:t>
            </a:r>
            <a:r>
              <a:rPr lang="en-US" sz="2000" baseline="30000" dirty="0">
                <a:cs typeface="Arial" charset="0"/>
              </a:rPr>
              <a:t>-3</a:t>
            </a:r>
            <a:r>
              <a:rPr lang="en-US" sz="2000" dirty="0">
                <a:cs typeface="Arial" charset="0"/>
              </a:rPr>
              <a:t>  N</a:t>
            </a:r>
            <a:r>
              <a:rPr lang="en-US" sz="2000" baseline="-25000" dirty="0">
                <a:cs typeface="Arial" charset="0"/>
              </a:rPr>
              <a:t>H,23 </a:t>
            </a:r>
            <a:r>
              <a:rPr lang="en-US" sz="2000" dirty="0">
                <a:cs typeface="Arial" charset="0"/>
              </a:rPr>
              <a:t>R</a:t>
            </a:r>
            <a:r>
              <a:rPr lang="en-US" sz="2000" baseline="-25000" dirty="0">
                <a:cs typeface="Arial" charset="0"/>
              </a:rPr>
              <a:t>c,16</a:t>
            </a:r>
            <a:r>
              <a:rPr lang="en-US" sz="2000" baseline="30000" dirty="0">
                <a:cs typeface="Arial" charset="0"/>
              </a:rPr>
              <a:t>2   </a:t>
            </a:r>
            <a:r>
              <a:rPr lang="en-US" sz="2000" dirty="0">
                <a:cs typeface="Arial" charset="0"/>
              </a:rPr>
              <a:t>M</a:t>
            </a:r>
            <a:r>
              <a:rPr lang="en-US" sz="2000" baseline="-25000" dirty="0">
                <a:cs typeface="Arial" charset="0"/>
                <a:sym typeface="Wingdings" pitchFamily="2" charset="2"/>
              </a:rPr>
              <a:t></a:t>
            </a:r>
            <a:endParaRPr lang="en-US" sz="2000" dirty="0">
              <a:cs typeface="Arial" charset="0"/>
              <a:sym typeface="Wingdings" pitchFamily="2" charset="2"/>
            </a:endParaRPr>
          </a:p>
          <a:p>
            <a:pPr algn="l">
              <a:spcBef>
                <a:spcPct val="80000"/>
              </a:spcBef>
            </a:pPr>
            <a:r>
              <a:rPr lang="en-US" sz="2000" dirty="0">
                <a:cs typeface="Arial" charset="0"/>
              </a:rPr>
              <a:t>B ~ 1.5  </a:t>
            </a:r>
            <a:r>
              <a:rPr lang="en-US" sz="2000" dirty="0">
                <a:cs typeface="Arial" charset="0"/>
                <a:sym typeface="Symbol" pitchFamily="18" charset="2"/>
              </a:rPr>
              <a:t></a:t>
            </a:r>
            <a:r>
              <a:rPr lang="en-US" sz="2000" baseline="-25000" dirty="0">
                <a:cs typeface="Arial" charset="0"/>
                <a:sym typeface="Symbol" pitchFamily="18" charset="2"/>
              </a:rPr>
              <a:t>1km/s</a:t>
            </a:r>
            <a:r>
              <a:rPr lang="en-US" sz="2000" dirty="0">
                <a:cs typeface="Arial" charset="0"/>
                <a:sym typeface="Symbol" pitchFamily="18" charset="2"/>
              </a:rPr>
              <a:t> n</a:t>
            </a:r>
            <a:r>
              <a:rPr lang="en-US" sz="2000" baseline="-25000" dirty="0">
                <a:cs typeface="Arial" charset="0"/>
                <a:sym typeface="Symbol" pitchFamily="18" charset="2"/>
              </a:rPr>
              <a:t>7</a:t>
            </a:r>
            <a:r>
              <a:rPr lang="en-US" sz="2000" baseline="30000" dirty="0">
                <a:cs typeface="Arial" charset="0"/>
                <a:sym typeface="Symbol" pitchFamily="18" charset="2"/>
              </a:rPr>
              <a:t>1/2</a:t>
            </a:r>
            <a:r>
              <a:rPr lang="en-US" sz="2000" dirty="0">
                <a:cs typeface="Arial" charset="0"/>
                <a:sym typeface="Symbol" pitchFamily="18" charset="2"/>
              </a:rPr>
              <a:t>   </a:t>
            </a:r>
            <a:r>
              <a:rPr lang="en-US" sz="2000" dirty="0" err="1">
                <a:cs typeface="Arial" charset="0"/>
                <a:sym typeface="Symbol" pitchFamily="18" charset="2"/>
              </a:rPr>
              <a:t>mG</a:t>
            </a:r>
            <a:endParaRPr lang="en-US" sz="2000" baseline="-2500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p:oleObj spid="_x0000_s303106" name="Equation" r:id="rId3" imgW="177480" imgH="368280" progId="Equation.3">
              <p:embed/>
            </p:oleObj>
          </a:graphicData>
        </a:graphic>
      </p:graphicFrame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5503863" y="5605463"/>
            <a:ext cx="2738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Elitzur &amp; </a:t>
            </a:r>
            <a:r>
              <a:rPr lang="en-US" dirty="0" err="1"/>
              <a:t>Shlosman</a:t>
            </a:r>
            <a:r>
              <a:rPr lang="en-US" dirty="0"/>
              <a:t> 06</a:t>
            </a: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1922463" y="1854200"/>
            <a:ext cx="42243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/>
              <a:t>Resistance to tidal shearing: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Circinus Water Masers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7107238" y="5502275"/>
            <a:ext cx="1843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Greenhill+ 03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890588"/>
            <a:ext cx="5321300" cy="50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3305175" y="4657725"/>
            <a:ext cx="844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0.2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433388"/>
            <a:ext cx="4410075" cy="429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925" y="2162175"/>
            <a:ext cx="4481513" cy="423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73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18075" y="741363"/>
            <a:ext cx="3840163" cy="868362"/>
          </a:xfrm>
        </p:spPr>
        <p:txBody>
          <a:bodyPr/>
          <a:lstStyle/>
          <a:p>
            <a:pPr algn="l"/>
            <a:r>
              <a:rPr lang="en-US"/>
              <a:t>Circinus VLTI Imaging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076325" y="5272088"/>
            <a:ext cx="1843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Tristram+ 07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BLR/TOR Mass Outflow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86000" y="1143000"/>
          <a:ext cx="3657600" cy="436245"/>
        </p:xfrm>
        <a:graphic>
          <a:graphicData uri="http://schemas.openxmlformats.org/presentationml/2006/ole">
            <p:oleObj spid="_x0000_s324610" name="Equation" r:id="rId3" imgW="2984400" imgH="3553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106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 L</a:t>
            </a:r>
            <a:r>
              <a:rPr lang="en-US" sz="2400" baseline="30000" dirty="0" smtClean="0">
                <a:sym typeface="Symbol"/>
              </a:rPr>
              <a:t>½</a:t>
            </a:r>
            <a:endParaRPr lang="en-US" sz="2400" baseline="30000" dirty="0" smtClean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09800" y="1809690"/>
            <a:ext cx="57991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err="1" smtClean="0"/>
              <a:t>v</a:t>
            </a:r>
            <a:r>
              <a:rPr lang="en-US" sz="2400" baseline="-25000" dirty="0" err="1" smtClean="0"/>
              <a:t>z</a:t>
            </a:r>
            <a:r>
              <a:rPr lang="en-US" sz="2400" dirty="0" smtClean="0">
                <a:sym typeface="Symbol" pitchFamily="18" charset="2"/>
              </a:rPr>
              <a:t>(R</a:t>
            </a:r>
            <a:r>
              <a:rPr lang="en-US" sz="2400" baseline="-25000" dirty="0" smtClean="0"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 </a:t>
            </a:r>
            <a:r>
              <a:rPr lang="en-US" sz="2400" dirty="0" err="1">
                <a:sym typeface="Symbol" pitchFamily="18" charset="2"/>
              </a:rPr>
              <a:t>v</a:t>
            </a:r>
            <a:r>
              <a:rPr lang="en-US" sz="2400" baseline="-25000" dirty="0" err="1">
                <a:sym typeface="Symbol" pitchFamily="18" charset="2"/>
              </a:rPr>
              <a:t>K</a:t>
            </a:r>
            <a:r>
              <a:rPr lang="en-US" sz="2400" dirty="0">
                <a:sym typeface="Symbol" pitchFamily="18" charset="2"/>
              </a:rPr>
              <a:t>(R</a:t>
            </a:r>
            <a:r>
              <a:rPr lang="en-US" sz="2400" baseline="-25000" dirty="0"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  (M</a:t>
            </a:r>
            <a:r>
              <a:rPr lang="en-US" sz="2400" baseline="-25000" dirty="0">
                <a:sym typeface="Symbol" pitchFamily="18" charset="2"/>
              </a:rPr>
              <a:t>•</a:t>
            </a:r>
            <a:r>
              <a:rPr lang="en-US" sz="2400" dirty="0">
                <a:sym typeface="Symbol" pitchFamily="18" charset="2"/>
              </a:rPr>
              <a:t>/R</a:t>
            </a:r>
            <a:r>
              <a:rPr lang="en-US" sz="2400" baseline="-25000" dirty="0"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baseline="30000" dirty="0">
                <a:sym typeface="Symbol" pitchFamily="18" charset="2"/>
              </a:rPr>
              <a:t>½</a:t>
            </a:r>
            <a:r>
              <a:rPr lang="en-US" sz="2400" dirty="0">
                <a:sym typeface="Symbol" pitchFamily="18" charset="2"/>
              </a:rPr>
              <a:t>  (</a:t>
            </a:r>
            <a:r>
              <a:rPr lang="en-US" sz="2400" dirty="0" err="1">
                <a:sym typeface="Symbol" pitchFamily="18" charset="2"/>
              </a:rPr>
              <a:t>L</a:t>
            </a:r>
            <a:r>
              <a:rPr lang="en-US" sz="2400" baseline="-25000" dirty="0" err="1">
                <a:sym typeface="Symbol" pitchFamily="18" charset="2"/>
              </a:rPr>
              <a:t>Edd</a:t>
            </a:r>
            <a:r>
              <a:rPr lang="en-US" sz="2400" dirty="0">
                <a:sym typeface="Symbol" pitchFamily="18" charset="2"/>
              </a:rPr>
              <a:t>/L</a:t>
            </a:r>
            <a:r>
              <a:rPr lang="en-US" sz="2400" baseline="30000" dirty="0">
                <a:sym typeface="Symbol" pitchFamily="18" charset="2"/>
              </a:rPr>
              <a:t>½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baseline="30000" dirty="0">
                <a:sym typeface="Symbol" pitchFamily="18" charset="2"/>
              </a:rPr>
              <a:t>½</a:t>
            </a:r>
            <a:r>
              <a:rPr lang="en-US" sz="20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442373" name="Content Placeholder 3"/>
          <p:cNvGraphicFramePr>
            <a:graphicFrameLocks noChangeAspect="1"/>
          </p:cNvGraphicFramePr>
          <p:nvPr/>
        </p:nvGraphicFramePr>
        <p:xfrm>
          <a:off x="2286000" y="2582863"/>
          <a:ext cx="3657600" cy="546100"/>
        </p:xfrm>
        <a:graphic>
          <a:graphicData uri="http://schemas.openxmlformats.org/presentationml/2006/ole">
            <p:oleObj spid="_x0000_s324611" name="Equation" r:id="rId4" imgW="2984400" imgH="4442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2586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 &lt; 1</a:t>
            </a:r>
            <a:endParaRPr lang="en-US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19450" y="3468688"/>
          <a:ext cx="2190750" cy="909637"/>
        </p:xfrm>
        <a:graphic>
          <a:graphicData uri="http://schemas.openxmlformats.org/presentationml/2006/ole">
            <p:oleObj spid="_x0000_s324612" name="Equation" r:id="rId5" imgW="1714320" imgH="711000" progId="Equation.3">
              <p:embed/>
            </p:oleObj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38200" y="4816475"/>
            <a:ext cx="7812087" cy="461665"/>
          </a:xfrm>
          <a:prstGeom prst="rect">
            <a:avLst/>
          </a:prstGeom>
          <a:solidFill>
            <a:schemeClr val="accent5"/>
          </a:solidFill>
          <a:ln w="76200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BLR/TOR outflow must </a:t>
            </a:r>
            <a:r>
              <a:rPr lang="en-US" sz="2400" dirty="0"/>
              <a:t>disappear at small </a:t>
            </a:r>
            <a:r>
              <a:rPr lang="en-US" sz="2400" dirty="0" smtClean="0"/>
              <a:t>L</a:t>
            </a:r>
            <a:r>
              <a:rPr lang="en-US" sz="2400" dirty="0" smtClean="0">
                <a:sym typeface="Lucida Bright Math Symbol" pitchFamily="2" charset="2"/>
              </a:rPr>
              <a:t>!</a:t>
            </a:r>
            <a:endParaRPr lang="en-US" sz="2400" dirty="0">
              <a:sym typeface="Lucida Bright Math Symbol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2514600" cy="990600"/>
          </a:xfrm>
          <a:prstGeom prst="rect">
            <a:avLst/>
          </a:prstGeom>
          <a:noFill/>
          <a:ln w="76200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8059738" cy="835025"/>
          </a:xfrm>
        </p:spPr>
        <p:txBody>
          <a:bodyPr/>
          <a:lstStyle/>
          <a:p>
            <a:r>
              <a:rPr lang="en-US" dirty="0" smtClean="0"/>
              <a:t>TOR </a:t>
            </a:r>
            <a:r>
              <a:rPr lang="en-US" dirty="0"/>
              <a:t>Disappearance at </a:t>
            </a:r>
            <a:r>
              <a:rPr lang="en-US" dirty="0" smtClean="0"/>
              <a:t>L &lt;~ 10</a:t>
            </a:r>
            <a:r>
              <a:rPr lang="en-US" baseline="30000" dirty="0" smtClean="0"/>
              <a:t>42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  <a:endParaRPr lang="en-US" baseline="30000" dirty="0">
              <a:sym typeface="Lucida Bright Math Symbol" pitchFamily="2" charset="2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7086600" cy="51054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Obscuration disappears in </a:t>
            </a:r>
          </a:p>
          <a:p>
            <a:pPr lvl="1"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FR I (</a:t>
            </a:r>
            <a:r>
              <a:rPr lang="en-US" dirty="0" err="1" smtClean="0"/>
              <a:t>Chiaberge</a:t>
            </a:r>
            <a:r>
              <a:rPr lang="en-US" dirty="0"/>
              <a:t>+ </a:t>
            </a:r>
            <a:r>
              <a:rPr lang="en-US" dirty="0" smtClean="0"/>
              <a:t>99)</a:t>
            </a:r>
          </a:p>
          <a:p>
            <a:pPr lvl="1"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Liners (</a:t>
            </a:r>
            <a:r>
              <a:rPr lang="en-US" dirty="0" err="1" smtClean="0"/>
              <a:t>Maoz</a:t>
            </a:r>
            <a:r>
              <a:rPr lang="en-US" dirty="0" smtClean="0"/>
              <a:t>+ 05) </a:t>
            </a:r>
          </a:p>
          <a:p>
            <a:pPr lvl="1"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low-luminosity Sy2 (</a:t>
            </a:r>
            <a:r>
              <a:rPr lang="en-US" dirty="0" err="1" smtClean="0"/>
              <a:t>Panessa</a:t>
            </a:r>
            <a:r>
              <a:rPr lang="en-US" dirty="0" smtClean="0"/>
              <a:t> &amp; </a:t>
            </a:r>
            <a:r>
              <a:rPr lang="en-US" dirty="0" err="1" smtClean="0"/>
              <a:t>Bassani</a:t>
            </a:r>
            <a:r>
              <a:rPr lang="en-US" dirty="0" smtClean="0"/>
              <a:t> 02)</a:t>
            </a:r>
            <a:endParaRPr lang="en-US" dirty="0"/>
          </a:p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No torus dust emission</a:t>
            </a:r>
            <a:endParaRPr lang="en-US" dirty="0"/>
          </a:p>
          <a:p>
            <a:pPr lvl="1"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in </a:t>
            </a:r>
            <a:r>
              <a:rPr lang="en-US" dirty="0"/>
              <a:t>M87 </a:t>
            </a:r>
            <a:r>
              <a:rPr lang="en-US" dirty="0" smtClean="0"/>
              <a:t>(</a:t>
            </a:r>
            <a:r>
              <a:rPr lang="en-US" dirty="0" err="1" smtClean="0"/>
              <a:t>Whysong</a:t>
            </a:r>
            <a:r>
              <a:rPr lang="en-US" dirty="0" smtClean="0"/>
              <a:t> &amp; </a:t>
            </a:r>
            <a:r>
              <a:rPr lang="en-US" dirty="0" err="1" smtClean="0"/>
              <a:t>Antonucci</a:t>
            </a:r>
            <a:r>
              <a:rPr lang="en-US" dirty="0" smtClean="0"/>
              <a:t> 04; Perlman+ 07)</a:t>
            </a:r>
          </a:p>
          <a:p>
            <a:pPr lvl="1">
              <a:lnSpc>
                <a:spcPct val="125000"/>
              </a:lnSpc>
              <a:spcBef>
                <a:spcPct val="75000"/>
              </a:spcBef>
            </a:pPr>
            <a:r>
              <a:rPr lang="en-US" dirty="0" smtClean="0"/>
              <a:t>in FR I and ~ half of FR II (van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Wolk</a:t>
            </a:r>
            <a:r>
              <a:rPr lang="en-US" dirty="0" smtClean="0"/>
              <a:t>+ 09)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 Disappearance in LLAGNs</a:t>
            </a:r>
            <a:endParaRPr lang="en-US" dirty="0"/>
          </a:p>
        </p:txBody>
      </p:sp>
      <p:pic>
        <p:nvPicPr>
          <p:cNvPr id="4" name="Content Placeholder 3" descr="fig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599" y="1219200"/>
            <a:ext cx="7524001" cy="3897520"/>
          </a:xfrm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BLR existence: L &gt; C M</a:t>
            </a:r>
            <a:r>
              <a:rPr lang="en-US" sz="2000" baseline="30000" dirty="0" smtClean="0"/>
              <a:t>2/3</a:t>
            </a:r>
            <a:endParaRPr lang="en-US" sz="2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914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i.e.,  L &gt; C (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dirty="0" smtClean="0"/>
              <a:t>/L)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086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 L = 35 + 2/3 log M</a:t>
            </a:r>
            <a:endParaRPr lang="en-US" sz="2000" baseline="30000" dirty="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1219200" y="4267200"/>
            <a:ext cx="1295400" cy="381000"/>
          </a:xfrm>
          <a:prstGeom prst="curvedConnector3">
            <a:avLst>
              <a:gd name="adj1" fmla="val 50000"/>
            </a:avLst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50862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 L = 28.8 – 2 log (L/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Edd</a:t>
            </a:r>
            <a:r>
              <a:rPr lang="en-US" sz="2000" dirty="0" smtClean="0"/>
              <a:t>)</a:t>
            </a:r>
            <a:endParaRPr lang="en-US" sz="2000" baseline="30000" dirty="0"/>
          </a:p>
        </p:txBody>
      </p:sp>
      <p:cxnSp>
        <p:nvCxnSpPr>
          <p:cNvPr id="13" name="Curved Connector 12"/>
          <p:cNvCxnSpPr/>
          <p:nvPr/>
        </p:nvCxnSpPr>
        <p:spPr>
          <a:xfrm rot="10800000">
            <a:off x="6629401" y="4191000"/>
            <a:ext cx="1447800" cy="914400"/>
          </a:xfrm>
          <a:prstGeom prst="curvedConnector3">
            <a:avLst>
              <a:gd name="adj1" fmla="val 50000"/>
            </a:avLst>
          </a:prstGeom>
          <a:ln w="190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400" y="5105400"/>
            <a:ext cx="381000" cy="381000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38400" y="5638800"/>
            <a:ext cx="5791200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  </a:t>
            </a:r>
            <a:r>
              <a:rPr lang="en-US" sz="2000" dirty="0" smtClean="0"/>
              <a:t>4·10</a:t>
            </a:r>
            <a:r>
              <a:rPr lang="en-US" sz="2000" baseline="30000" dirty="0" smtClean="0"/>
              <a:t>-4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err="1" smtClean="0"/>
              <a:t>radiatively</a:t>
            </a:r>
            <a:r>
              <a:rPr lang="en-US" sz="2000" dirty="0" smtClean="0"/>
              <a:t> inefficient accretion!</a:t>
            </a:r>
            <a:endParaRPr lang="en-US" sz="2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Elitzur</a:t>
            </a:r>
            <a:r>
              <a:rPr lang="en-US" sz="1600" dirty="0" smtClean="0"/>
              <a:t> &amp; Ho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 b="48647"/>
          <a:stretch>
            <a:fillRect/>
          </a:stretch>
        </p:blipFill>
        <p:spPr bwMode="auto">
          <a:xfrm>
            <a:off x="1612900" y="241300"/>
            <a:ext cx="4781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858838" y="2670175"/>
            <a:ext cx="76692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/>
              <a:t>Wind diminishes — mass outflow directed to jets (?)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/>
              <a:t> Ho ‘02, </a:t>
            </a:r>
            <a:r>
              <a:rPr lang="en-US" sz="2400" dirty="0" err="1"/>
              <a:t>Sikora</a:t>
            </a:r>
            <a:r>
              <a:rPr lang="en-US" sz="2400" dirty="0"/>
              <a:t> et al ‘07:  Radio loudness (</a:t>
            </a:r>
            <a:r>
              <a:rPr lang="en-US" sz="2400" dirty="0" err="1"/>
              <a:t>L</a:t>
            </a:r>
            <a:r>
              <a:rPr lang="en-US" sz="2400" baseline="-25000" dirty="0" err="1"/>
              <a:t>rad</a:t>
            </a:r>
            <a:r>
              <a:rPr lang="en-US" sz="2400" dirty="0"/>
              <a:t>/</a:t>
            </a:r>
            <a:r>
              <a:rPr lang="en-US" sz="2400" dirty="0" err="1"/>
              <a:t>L</a:t>
            </a:r>
            <a:r>
              <a:rPr lang="en-US" sz="2400" baseline="-25000" dirty="0" err="1"/>
              <a:t>opt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>
                <a:cs typeface="Arial" charset="0"/>
                <a:sym typeface="Symbol" pitchFamily="18" charset="2"/>
              </a:rPr>
              <a:t>varies </a:t>
            </a:r>
            <a:r>
              <a:rPr lang="en-US" sz="2400" i="1" dirty="0">
                <a:solidFill>
                  <a:srgbClr val="800000"/>
                </a:solidFill>
                <a:cs typeface="Arial" charset="0"/>
                <a:sym typeface="Symbol" pitchFamily="18" charset="2"/>
              </a:rPr>
              <a:t>inversely</a:t>
            </a:r>
            <a:r>
              <a:rPr lang="en-US" sz="2400" dirty="0">
                <a:cs typeface="Arial" charset="0"/>
                <a:sym typeface="Symbol" pitchFamily="18" charset="2"/>
              </a:rPr>
              <a:t> with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acc</a:t>
            </a:r>
            <a:r>
              <a:rPr lang="en-US" sz="2400" dirty="0" smtClean="0">
                <a:sym typeface="Symbol" pitchFamily="18" charset="2"/>
              </a:rPr>
              <a:t>!</a:t>
            </a:r>
            <a:endParaRPr lang="en-US" sz="2400" dirty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6763" y="33528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.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06638" y="241300"/>
            <a:ext cx="4070350" cy="1536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05113" y="781050"/>
            <a:ext cx="1746250" cy="534988"/>
            <a:chOff x="1350" y="819"/>
            <a:chExt cx="1100" cy="337"/>
          </a:xfrm>
        </p:grpSpPr>
        <p:sp>
          <p:nvSpPr>
            <p:cNvPr id="143367" name="AutoShape 7"/>
            <p:cNvSpPr>
              <a:spLocks noChangeArrowheads="1"/>
            </p:cNvSpPr>
            <p:nvPr/>
          </p:nvSpPr>
          <p:spPr bwMode="auto">
            <a:xfrm>
              <a:off x="1350" y="819"/>
              <a:ext cx="1100" cy="337"/>
            </a:xfrm>
            <a:prstGeom prst="parallelogram">
              <a:avLst>
                <a:gd name="adj" fmla="val 81602"/>
              </a:avLst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8" name="Text Box 8"/>
            <p:cNvSpPr txBox="1">
              <a:spLocks noChangeArrowheads="1"/>
            </p:cNvSpPr>
            <p:nvPr/>
          </p:nvSpPr>
          <p:spPr bwMode="auto">
            <a:xfrm>
              <a:off x="1686" y="82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800000"/>
                  </a:solidFill>
                  <a:latin typeface="Arial" charset="0"/>
                </a:rPr>
                <a:t>BLR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587375"/>
            <a:ext cx="2427288" cy="682625"/>
            <a:chOff x="2976" y="630"/>
            <a:chExt cx="1529" cy="430"/>
          </a:xfrm>
        </p:grpSpPr>
        <p:sp>
          <p:nvSpPr>
            <p:cNvPr id="143370" name="AutoShape 10"/>
            <p:cNvSpPr>
              <a:spLocks noChangeArrowheads="1"/>
            </p:cNvSpPr>
            <p:nvPr/>
          </p:nvSpPr>
          <p:spPr bwMode="auto">
            <a:xfrm>
              <a:off x="2976" y="630"/>
              <a:ext cx="1529" cy="430"/>
            </a:xfrm>
            <a:prstGeom prst="parallelogram">
              <a:avLst>
                <a:gd name="adj" fmla="val 88895"/>
              </a:avLst>
            </a:prstGeom>
            <a:pattFill prst="dashDnDiag">
              <a:fgClr>
                <a:srgbClr val="800000"/>
              </a:fgClr>
              <a:bgClr>
                <a:srgbClr val="FFFFFF"/>
              </a:bgClr>
            </a:patt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3408" y="750"/>
              <a:ext cx="720" cy="288"/>
            </a:xfrm>
            <a:prstGeom prst="rect">
              <a:avLst/>
            </a:prstGeom>
            <a:pattFill prst="dashDnDiag">
              <a:fgClr>
                <a:srgbClr val="80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800000"/>
                  </a:solidFill>
                  <a:latin typeface="Arial" charset="0"/>
                </a:rPr>
                <a:t>TOR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219200"/>
            <a:ext cx="8586787" cy="397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Radio-loudness; Ho ‘02  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124200" y="54102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R’  = </a:t>
            </a:r>
            <a:r>
              <a:rPr lang="en-GB" sz="2000" dirty="0" err="1"/>
              <a:t>L</a:t>
            </a:r>
            <a:r>
              <a:rPr lang="en-GB" sz="2000" baseline="-25000" dirty="0" err="1"/>
              <a:t>rad</a:t>
            </a:r>
            <a:r>
              <a:rPr lang="en-GB" sz="2000" dirty="0"/>
              <a:t>/</a:t>
            </a:r>
            <a:r>
              <a:rPr lang="en-GB" sz="2000" dirty="0" err="1"/>
              <a:t>L</a:t>
            </a:r>
            <a:r>
              <a:rPr lang="en-GB" sz="2000" baseline="-25000" dirty="0" err="1"/>
              <a:t>opt</a:t>
            </a:r>
            <a:r>
              <a:rPr lang="en-GB" sz="2000" dirty="0"/>
              <a:t>     </a:t>
            </a:r>
            <a:r>
              <a:rPr lang="en-GB" sz="2000" dirty="0">
                <a:sym typeface="Symbol" pitchFamily="18" charset="2"/>
              </a:rPr>
              <a:t> = L/</a:t>
            </a:r>
            <a:r>
              <a:rPr lang="en-GB" sz="2000" dirty="0" err="1">
                <a:sym typeface="Symbol" pitchFamily="18" charset="2"/>
              </a:rPr>
              <a:t>L</a:t>
            </a:r>
            <a:r>
              <a:rPr lang="en-GB" sz="2000" baseline="-25000" dirty="0" err="1">
                <a:sym typeface="Symbol" pitchFamily="18" charset="2"/>
              </a:rPr>
              <a:t>Edd</a:t>
            </a:r>
            <a:endParaRPr lang="en-GB" sz="2000" baseline="-25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1295400" y="746125"/>
          <a:ext cx="6335713" cy="4265613"/>
        </p:xfrm>
        <a:graphic>
          <a:graphicData uri="http://schemas.openxmlformats.org/presentationml/2006/ole">
            <p:oleObj spid="_x0000_s305154" name="Photo Editor Photo" r:id="rId3" imgW="4258269" imgH="2866667" progId="">
              <p:embed/>
            </p:oleObj>
          </a:graphicData>
        </a:graphic>
      </p:graphicFrame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4284663" y="2924175"/>
            <a:ext cx="2159000" cy="122555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1943100" y="5562600"/>
          <a:ext cx="5219700" cy="981075"/>
        </p:xfrm>
        <a:graphic>
          <a:graphicData uri="http://schemas.openxmlformats.org/presentationml/2006/ole">
            <p:oleObj spid="_x0000_s305155" name="Photo Editor Photo" r:id="rId4" imgW="5219048" imgH="980952" progId="">
              <p:embed/>
            </p:oleObj>
          </a:graphicData>
        </a:graphic>
      </p:graphicFrame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2362200" y="5089525"/>
            <a:ext cx="439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R  = </a:t>
            </a:r>
            <a:r>
              <a:rPr lang="en-GB" sz="2000" dirty="0" err="1">
                <a:latin typeface="Comic Sans MS" pitchFamily="66" charset="0"/>
              </a:rPr>
              <a:t>L</a:t>
            </a:r>
            <a:r>
              <a:rPr lang="en-GB" sz="2000" baseline="-25000" dirty="0" err="1">
                <a:latin typeface="Comic Sans MS" pitchFamily="66" charset="0"/>
              </a:rPr>
              <a:t>rad</a:t>
            </a:r>
            <a:r>
              <a:rPr lang="en-GB" sz="2000" dirty="0">
                <a:latin typeface="Comic Sans MS" pitchFamily="66" charset="0"/>
              </a:rPr>
              <a:t>/</a:t>
            </a:r>
            <a:r>
              <a:rPr lang="en-GB" sz="2000" dirty="0" err="1">
                <a:latin typeface="Comic Sans MS" pitchFamily="66" charset="0"/>
              </a:rPr>
              <a:t>L</a:t>
            </a:r>
            <a:r>
              <a:rPr lang="en-GB" sz="2000" baseline="-25000" dirty="0" err="1">
                <a:latin typeface="Comic Sans MS" pitchFamily="66" charset="0"/>
              </a:rPr>
              <a:t>opt</a:t>
            </a:r>
            <a:r>
              <a:rPr lang="en-GB" sz="2000" dirty="0">
                <a:latin typeface="Comic Sans MS" pitchFamily="66" charset="0"/>
              </a:rPr>
              <a:t>          </a:t>
            </a:r>
            <a:r>
              <a:rPr lang="en-GB" sz="2000" dirty="0">
                <a:latin typeface="Comic Sans MS" pitchFamily="66" charset="0"/>
                <a:sym typeface="Symbol" pitchFamily="18" charset="2"/>
              </a:rPr>
              <a:t> = L/</a:t>
            </a:r>
            <a:r>
              <a:rPr lang="en-GB" sz="2000" dirty="0" err="1">
                <a:latin typeface="Comic Sans MS" pitchFamily="66" charset="0"/>
                <a:sym typeface="Symbol" pitchFamily="18" charset="2"/>
              </a:rPr>
              <a:t>L</a:t>
            </a:r>
            <a:r>
              <a:rPr lang="en-GB" sz="2000" baseline="-25000" dirty="0" err="1">
                <a:latin typeface="Comic Sans MS" pitchFamily="66" charset="0"/>
                <a:sym typeface="Symbol" pitchFamily="18" charset="2"/>
              </a:rPr>
              <a:t>Edd</a:t>
            </a:r>
            <a:endParaRPr lang="en-GB" sz="2000" baseline="-250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0099"/>
                </a:solidFill>
              </a:rPr>
              <a:t>Radio-loudness; Sikora+ ‘07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 b="48647"/>
          <a:stretch>
            <a:fillRect/>
          </a:stretch>
        </p:blipFill>
        <p:spPr bwMode="auto">
          <a:xfrm>
            <a:off x="1612900" y="241300"/>
            <a:ext cx="4781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858838" y="2670175"/>
            <a:ext cx="76692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/>
              <a:t>Wind diminishes — mass outflow directed to jets (?)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/>
              <a:t> Ho ‘02, </a:t>
            </a:r>
            <a:r>
              <a:rPr lang="en-US" sz="2400" dirty="0" err="1"/>
              <a:t>Sikora</a:t>
            </a:r>
            <a:r>
              <a:rPr lang="en-US" sz="2400" dirty="0"/>
              <a:t> et al ‘07:  Radio loudness (</a:t>
            </a:r>
            <a:r>
              <a:rPr lang="en-US" sz="2400" dirty="0" err="1"/>
              <a:t>L</a:t>
            </a:r>
            <a:r>
              <a:rPr lang="en-US" sz="2400" baseline="-25000" dirty="0" err="1"/>
              <a:t>rad</a:t>
            </a:r>
            <a:r>
              <a:rPr lang="en-US" sz="2400" dirty="0"/>
              <a:t>/</a:t>
            </a:r>
            <a:r>
              <a:rPr lang="en-US" sz="2400" dirty="0" err="1"/>
              <a:t>L</a:t>
            </a:r>
            <a:r>
              <a:rPr lang="en-US" sz="2400" baseline="-25000" dirty="0" err="1"/>
              <a:t>opt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>
                <a:cs typeface="Arial" charset="0"/>
                <a:sym typeface="Symbol" pitchFamily="18" charset="2"/>
              </a:rPr>
              <a:t>varies </a:t>
            </a:r>
            <a:r>
              <a:rPr lang="en-US" sz="2400" i="1" dirty="0">
                <a:solidFill>
                  <a:srgbClr val="800000"/>
                </a:solidFill>
                <a:cs typeface="Arial" charset="0"/>
                <a:sym typeface="Symbol" pitchFamily="18" charset="2"/>
              </a:rPr>
              <a:t>inversely</a:t>
            </a:r>
            <a:r>
              <a:rPr lang="en-US" sz="2400" dirty="0">
                <a:cs typeface="Arial" charset="0"/>
                <a:sym typeface="Symbol" pitchFamily="18" charset="2"/>
              </a:rPr>
              <a:t> with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acc</a:t>
            </a:r>
            <a:r>
              <a:rPr lang="en-US" sz="2400" dirty="0">
                <a:sym typeface="Symbol" pitchFamily="18" charset="2"/>
              </a:rPr>
              <a:t>!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 Similar effect in X-ray binaries</a:t>
            </a:r>
            <a:endParaRPr lang="en-US" sz="2400" dirty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6763" y="33528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.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06638" y="241300"/>
            <a:ext cx="4070350" cy="1536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563" y="76200"/>
            <a:ext cx="4999037" cy="762000"/>
          </a:xfrm>
        </p:spPr>
        <p:txBody>
          <a:bodyPr/>
          <a:lstStyle/>
          <a:p>
            <a:r>
              <a:rPr lang="en-US"/>
              <a:t>Unified Scheme for AGN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52400" y="24225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</a:t>
            </a:r>
            <a:r>
              <a:rPr lang="en-US" sz="2000" baseline="-25000"/>
              <a:t>   </a:t>
            </a:r>
            <a:r>
              <a:rPr lang="en-US" sz="2000"/>
              <a:t>~ 10</a:t>
            </a:r>
            <a:r>
              <a:rPr lang="en-US" sz="2000" baseline="30000"/>
              <a:t>6   </a:t>
            </a:r>
            <a:r>
              <a:rPr lang="en-US" sz="2000">
                <a:cs typeface="Arial" charset="0"/>
              </a:rPr>
              <a:t>– 10</a:t>
            </a:r>
            <a:r>
              <a:rPr lang="en-US" sz="2000" baseline="30000">
                <a:cs typeface="Arial" charset="0"/>
              </a:rPr>
              <a:t>10</a:t>
            </a:r>
            <a:r>
              <a:rPr lang="en-US" sz="2000">
                <a:cs typeface="Arial" charset="0"/>
              </a:rPr>
              <a:t>  M</a:t>
            </a:r>
            <a:r>
              <a:rPr lang="en-US" sz="2000" baseline="-25000">
                <a:cs typeface="Arial" charset="0"/>
                <a:sym typeface="Wingdings 2" pitchFamily="18" charset="2"/>
              </a:rPr>
              <a:t></a:t>
            </a:r>
            <a:r>
              <a:rPr lang="en-US" sz="2000">
                <a:cs typeface="Arial" charset="0"/>
              </a:rPr>
              <a:t/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  <a:sym typeface="Lucida Bright Math Symbol" pitchFamily="2" charset="2"/>
              </a:rPr>
              <a:t>R</a:t>
            </a:r>
            <a:r>
              <a:rPr lang="en-US" sz="2000" baseline="-25000">
                <a:cs typeface="Arial" charset="0"/>
                <a:sym typeface="Lucida Bright Math Symbol" pitchFamily="2" charset="2"/>
              </a:rPr>
              <a:t>s</a:t>
            </a:r>
            <a:r>
              <a:rPr lang="en-US" sz="2000">
                <a:cs typeface="Arial" charset="0"/>
                <a:sym typeface="Lucida Bright Math Symbol" pitchFamily="2" charset="2"/>
              </a:rPr>
              <a:t> ~ 10</a:t>
            </a:r>
            <a:r>
              <a:rPr lang="en-US" sz="2000" baseline="30000">
                <a:cs typeface="Arial" charset="0"/>
                <a:sym typeface="Lucida Bright Math Symbol" pitchFamily="2" charset="2"/>
              </a:rPr>
              <a:t>11 </a:t>
            </a:r>
            <a:r>
              <a:rPr lang="en-US" sz="2000">
                <a:cs typeface="Arial" charset="0"/>
              </a:rPr>
              <a:t>– 10</a:t>
            </a:r>
            <a:r>
              <a:rPr lang="en-US" sz="2000" baseline="30000">
                <a:cs typeface="Arial" charset="0"/>
              </a:rPr>
              <a:t>15 </a:t>
            </a:r>
            <a:r>
              <a:rPr lang="en-US" sz="2000">
                <a:cs typeface="Arial" charset="0"/>
              </a:rPr>
              <a:t>cm</a:t>
            </a:r>
            <a:endParaRPr lang="en-US" sz="2000" baseline="30000">
              <a:cs typeface="Arial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-1676400" y="1066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096000" y="990600"/>
            <a:ext cx="220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4400" b="1">
                <a:solidFill>
                  <a:srgbClr val="800000"/>
                </a:solidFill>
              </a:rPr>
              <a:t>T</a:t>
            </a:r>
            <a:r>
              <a:rPr lang="en-US" sz="2400"/>
              <a:t>oroidal</a:t>
            </a:r>
          </a:p>
          <a:p>
            <a:pPr>
              <a:spcBef>
                <a:spcPct val="25000"/>
              </a:spcBef>
            </a:pPr>
            <a:r>
              <a:rPr lang="en-US" sz="4400" b="1">
                <a:solidFill>
                  <a:srgbClr val="800000"/>
                </a:solidFill>
              </a:rPr>
              <a:t>O</a:t>
            </a:r>
            <a:r>
              <a:rPr lang="en-US" sz="2400"/>
              <a:t>bscuration</a:t>
            </a:r>
          </a:p>
          <a:p>
            <a:pPr>
              <a:spcBef>
                <a:spcPct val="25000"/>
              </a:spcBef>
            </a:pPr>
            <a:r>
              <a:rPr lang="en-US" sz="4400" b="1">
                <a:solidFill>
                  <a:srgbClr val="800000"/>
                </a:solidFill>
              </a:rPr>
              <a:t>R</a:t>
            </a:r>
            <a:r>
              <a:rPr lang="en-US" sz="2400"/>
              <a:t>equired by</a:t>
            </a:r>
          </a:p>
          <a:p>
            <a:pPr>
              <a:spcBef>
                <a:spcPct val="25000"/>
              </a:spcBef>
            </a:pPr>
            <a:r>
              <a:rPr lang="en-US" sz="4400" b="1">
                <a:solidFill>
                  <a:srgbClr val="800000"/>
                </a:solidFill>
              </a:rPr>
              <a:t>U</a:t>
            </a:r>
            <a:r>
              <a:rPr lang="en-US" sz="2400"/>
              <a:t>nification</a:t>
            </a:r>
          </a:p>
          <a:p>
            <a:pPr>
              <a:spcBef>
                <a:spcPct val="25000"/>
              </a:spcBef>
            </a:pPr>
            <a:r>
              <a:rPr lang="en-US" sz="4400" b="1">
                <a:solidFill>
                  <a:srgbClr val="800000"/>
                </a:solidFill>
              </a:rPr>
              <a:t>S</a:t>
            </a:r>
            <a:r>
              <a:rPr lang="en-US" sz="2400"/>
              <a:t>chemes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43000" y="5349875"/>
            <a:ext cx="6858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Obscuring matter — optically thick dusty clouds					</a:t>
            </a:r>
            <a:r>
              <a:rPr lang="en-US" sz="1600"/>
              <a:t>Krolik &amp; Begelman ‘88</a:t>
            </a:r>
            <a:r>
              <a:rPr lang="en-US" sz="2400"/>
              <a:t>  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73125"/>
            <a:ext cx="3332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  <p:bldP spid="1085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214438"/>
            <a:ext cx="8543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COSMOS AGN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5943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Trump+11</a:t>
            </a:r>
            <a:endParaRPr lang="en-US" dirty="0"/>
          </a:p>
        </p:txBody>
      </p:sp>
      <p:pic>
        <p:nvPicPr>
          <p:cNvPr id="5" name="Content Placeholder 3" descr="fig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658" y="1143000"/>
            <a:ext cx="912025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052513"/>
            <a:ext cx="6743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Alternative BLR/TOR Disappearance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Trump et al ‘11 variant of </a:t>
            </a:r>
            <a:r>
              <a:rPr lang="en-US" sz="2000" dirty="0" err="1" smtClean="0"/>
              <a:t>Nicastro</a:t>
            </a:r>
            <a:r>
              <a:rPr lang="en-US" sz="2000" dirty="0" smtClean="0"/>
              <a:t> ‘00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667000" y="1752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1535668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gas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6" y="914400"/>
            <a:ext cx="4284874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Independent Boundaries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6600" y="40386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6837935">
            <a:off x="1475781" y="5013952"/>
            <a:ext cx="3079565" cy="1371681"/>
          </a:xfrm>
          <a:prstGeom prst="arc">
            <a:avLst/>
          </a:prstGeom>
          <a:ln w="19050">
            <a:solidFill>
              <a:srgbClr val="C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549806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“intermediate” </a:t>
            </a:r>
            <a:r>
              <a:rPr lang="en-US" sz="2400" dirty="0" smtClean="0"/>
              <a:t>Sy1.x</a:t>
            </a:r>
            <a:r>
              <a:rPr lang="en-US" sz="2400" dirty="0" smtClean="0">
                <a:latin typeface="Trebuchet MS"/>
              </a:rPr>
              <a:t>:   </a:t>
            </a:r>
            <a:r>
              <a:rPr lang="en-US" sz="2400" dirty="0" smtClean="0">
                <a:latin typeface="Trebuchet MS"/>
              </a:rPr>
              <a:t>H</a:t>
            </a:r>
            <a:r>
              <a:rPr lang="en-US" sz="2400" dirty="0" smtClean="0">
                <a:latin typeface="Trebuchet MS"/>
                <a:sym typeface="Symbol"/>
              </a:rPr>
              <a:t>/[O</a:t>
            </a:r>
            <a:r>
              <a:rPr lang="en-US" dirty="0" smtClean="0">
                <a:latin typeface="Trebuchet MS"/>
                <a:sym typeface="Symbol"/>
              </a:rPr>
              <a:t>III</a:t>
            </a:r>
            <a:r>
              <a:rPr lang="en-US" sz="2400" dirty="0" smtClean="0">
                <a:latin typeface="Trebuchet MS"/>
                <a:sym typeface="Symbol"/>
              </a:rPr>
              <a:t>]5007 &lt; 1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2057400"/>
            <a:ext cx="44196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N00 bound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— dynamics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EH09 bound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“kinematic”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Two-Component BLR?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819400"/>
          </a:xfrm>
        </p:spPr>
        <p:txBody>
          <a:bodyPr/>
          <a:lstStyle/>
          <a:p>
            <a:r>
              <a:rPr lang="en-US" dirty="0" smtClean="0"/>
              <a:t>Many Sy1.8 &amp; 1.9 show broad double-peaked </a:t>
            </a:r>
            <a:r>
              <a:rPr lang="en-US" dirty="0" err="1" smtClean="0"/>
              <a:t>Balmer</a:t>
            </a:r>
            <a:r>
              <a:rPr lang="en-US" dirty="0" smtClean="0"/>
              <a:t> lines </a:t>
            </a:r>
            <a:r>
              <a:rPr lang="en-US" dirty="0" smtClean="0">
                <a:latin typeface="Trebuchet MS"/>
              </a:rPr>
              <a:t>— interpreted as disk emission</a:t>
            </a:r>
          </a:p>
          <a:p>
            <a:r>
              <a:rPr lang="en-US" dirty="0" smtClean="0">
                <a:latin typeface="Trebuchet MS"/>
              </a:rPr>
              <a:t>A wind+“disk” mix could naturally produce the sequence Sy1 </a:t>
            </a:r>
            <a:r>
              <a:rPr lang="en-US" dirty="0" smtClean="0">
                <a:sym typeface="Symbol"/>
              </a:rPr>
              <a:t> 1.2  1.5  </a:t>
            </a:r>
            <a:r>
              <a:rPr lang="en-US" dirty="0" smtClean="0">
                <a:latin typeface="Trebuchet MS"/>
              </a:rPr>
              <a:t>1.8/1.9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“AGN-Galaxy Connection”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7924800" cy="42672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BH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 </a:t>
            </a:r>
            <a:r>
              <a:rPr lang="en-US" baseline="30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>
                <a:latin typeface="Trebuchet MS"/>
                <a:sym typeface="Symbol"/>
              </a:rPr>
              <a:t>— why are BH and bulge mass correlated?</a:t>
            </a:r>
          </a:p>
          <a:p>
            <a:r>
              <a:rPr lang="en-US" dirty="0" smtClean="0"/>
              <a:t>Causal connection: same outflows quench both star formation and BH growth</a:t>
            </a:r>
          </a:p>
          <a:p>
            <a:r>
              <a:rPr lang="en-US" dirty="0" err="1" smtClean="0"/>
              <a:t>L</a:t>
            </a:r>
            <a:r>
              <a:rPr lang="en-US" baseline="-25000" dirty="0" err="1" smtClean="0"/>
              <a:t>kin</a:t>
            </a:r>
            <a:r>
              <a:rPr lang="en-US" dirty="0" smtClean="0"/>
              <a:t> ~ 1% L</a:t>
            </a:r>
            <a:r>
              <a:rPr lang="en-US" baseline="-25000" dirty="0" smtClean="0"/>
              <a:t>AGN</a:t>
            </a:r>
          </a:p>
          <a:p>
            <a:r>
              <a:rPr lang="en-US" dirty="0" smtClean="0"/>
              <a:t>Ionized outflows detected (Arav+’10)</a:t>
            </a:r>
          </a:p>
          <a:p>
            <a:r>
              <a:rPr lang="en-US" dirty="0" smtClean="0"/>
              <a:t>Affect star formation </a:t>
            </a:r>
            <a:r>
              <a:rPr lang="en-US" dirty="0" smtClean="0">
                <a:sym typeface="Symbol"/>
              </a:rPr>
              <a:t>—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molecular</a:t>
            </a:r>
            <a:r>
              <a:rPr lang="en-US" dirty="0" smtClean="0">
                <a:sym typeface="Symbol"/>
              </a:rPr>
              <a:t> outflows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Winds origin:</a:t>
            </a:r>
          </a:p>
          <a:p>
            <a:pPr lvl="1"/>
            <a:r>
              <a:rPr lang="en-US" dirty="0" smtClean="0"/>
              <a:t>Central QSO?</a:t>
            </a:r>
          </a:p>
          <a:p>
            <a:pPr lvl="1"/>
            <a:r>
              <a:rPr lang="en-US" dirty="0" smtClean="0"/>
              <a:t>Surrounding starburst?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Herschel OH(79</a:t>
            </a:r>
            <a:r>
              <a:rPr lang="en-US" dirty="0" smtClean="0">
                <a:sym typeface="Symbol"/>
              </a:rPr>
              <a:t>m)</a:t>
            </a:r>
            <a:r>
              <a:rPr lang="en-US" dirty="0" smtClean="0"/>
              <a:t> Observations</a:t>
            </a:r>
            <a:endParaRPr lang="en-US" dirty="0"/>
          </a:p>
        </p:txBody>
      </p:sp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8198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Sturm+’11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5802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Mrk231 CO interferometry (Feruglio+’10)</a:t>
            </a:r>
          </a:p>
        </p:txBody>
      </p:sp>
      <p:pic>
        <p:nvPicPr>
          <p:cNvPr id="5" name="Content Placeholder 3" descr="15164Ferugli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3124200"/>
            <a:ext cx="5410200" cy="26017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or AGN Wind?</a:t>
            </a:r>
            <a:endParaRPr lang="en-US" dirty="0"/>
          </a:p>
        </p:txBody>
      </p:sp>
      <p:pic>
        <p:nvPicPr>
          <p:cNvPr id="531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6624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5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896820"/>
            <a:ext cx="46348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AGN Plausible Connection</a:t>
            </a:r>
            <a:endParaRPr lang="en-US" dirty="0"/>
          </a:p>
        </p:txBody>
      </p:sp>
      <p:pic>
        <p:nvPicPr>
          <p:cNvPr id="551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881063"/>
            <a:ext cx="45942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44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Powerful Outflows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219200" y="3124200"/>
            <a:ext cx="7467600" cy="2743200"/>
            <a:chOff x="1219200" y="3124200"/>
            <a:chExt cx="7467600" cy="2743200"/>
          </a:xfrm>
        </p:grpSpPr>
        <p:pic>
          <p:nvPicPr>
            <p:cNvPr id="551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0760" y="3124200"/>
              <a:ext cx="453604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9200" y="4415135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Clear-Up Timescales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5943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outflow rates are short lived, AGN dominated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28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      </a:t>
            </a:r>
            <a:r>
              <a:rPr lang="en-US" dirty="0" smtClean="0"/>
              <a:t>SF-dominated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066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AGN-dominated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BLR/TOR </a:t>
            </a:r>
            <a:r>
              <a:rPr lang="en-US" dirty="0"/>
              <a:t>Energy Outflow Rate</a:t>
            </a:r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2159000" y="2836725"/>
          <a:ext cx="5613400" cy="490149"/>
        </p:xfrm>
        <a:graphic>
          <a:graphicData uri="http://schemas.openxmlformats.org/presentationml/2006/ole">
            <p:oleObj spid="_x0000_s306178" name="Equation" r:id="rId3" imgW="4381200" imgH="380880" progId="Equation.3">
              <p:embed/>
            </p:oleObj>
          </a:graphicData>
        </a:graphic>
      </p:graphicFrame>
      <p:graphicFrame>
        <p:nvGraphicFramePr>
          <p:cNvPr id="349189" name="Object 5"/>
          <p:cNvGraphicFramePr>
            <a:graphicFrameLocks noChangeAspect="1"/>
          </p:cNvGraphicFramePr>
          <p:nvPr>
            <p:ph idx="1"/>
          </p:nvPr>
        </p:nvGraphicFramePr>
        <p:xfrm>
          <a:off x="2882900" y="1457325"/>
          <a:ext cx="3340100" cy="519113"/>
        </p:xfrm>
        <a:graphic>
          <a:graphicData uri="http://schemas.openxmlformats.org/presentationml/2006/ole">
            <p:oleObj spid="_x0000_s306179" name="Equation" r:id="rId4" imgW="2450880" imgH="380880" progId="Equation.3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7863" y="4267200"/>
            <a:ext cx="7812087" cy="461665"/>
          </a:xfrm>
          <a:prstGeom prst="rect">
            <a:avLst/>
          </a:prstGeom>
          <a:solidFill>
            <a:srgbClr val="FFCC00"/>
          </a:solidFill>
          <a:ln w="76200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Negligible in </a:t>
            </a:r>
            <a:r>
              <a:rPr lang="en-US" sz="2400" dirty="0" smtClean="0"/>
              <a:t>the AGN </a:t>
            </a:r>
            <a:r>
              <a:rPr lang="en-US" sz="2400" dirty="0"/>
              <a:t>energy budget</a:t>
            </a:r>
            <a:endParaRPr lang="en-US" sz="2400" dirty="0">
              <a:sym typeface="Lucida Bright Math Symbol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99" y="990600"/>
          <a:ext cx="6855800" cy="3867797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276264"/>
                <a:gridCol w="712153"/>
                <a:gridCol w="1278784"/>
                <a:gridCol w="1118919"/>
                <a:gridCol w="1469680"/>
              </a:tblGrid>
              <a:tr h="95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Source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u="none" strike="noStrike" baseline="-25000" dirty="0" err="1" smtClean="0">
                          <a:solidFill>
                            <a:schemeClr val="tx1"/>
                          </a:solidFill>
                        </a:rPr>
                        <a:t>AGN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2400" b="0" i="0" u="none" strike="noStrike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2400" u="none" strike="noStrike" baseline="-25000" dirty="0">
                          <a:solidFill>
                            <a:schemeClr val="tx1"/>
                          </a:solidFill>
                        </a:rPr>
                        <a:t>AGN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u="none" strike="noStrike" baseline="300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2400" u="none" strike="noStrike" baseline="-25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</a:rPr>
                        <a:t>Mdot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400" u="none" strike="noStrike" baseline="-25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</a:rPr>
                        <a:t>/yr)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2400" u="none" strike="noStrike" baseline="-25000" dirty="0" smtClean="0">
                          <a:solidFill>
                            <a:schemeClr val="tx1"/>
                          </a:solidFill>
                        </a:rPr>
                        <a:t>AGN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sym typeface="Symbol"/>
                        </a:rPr>
                        <a:t>c</a:t>
                      </a:r>
                      <a:r>
                        <a:rPr lang="en-US" sz="2400" u="none" strike="noStrike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2</a:t>
                      </a:r>
                      <a:br>
                        <a:rPr lang="en-US" sz="2400" u="none" strike="noStrike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</a:b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(M</a:t>
                      </a:r>
                      <a:r>
                        <a:rPr lang="en-US" sz="2400" u="none" strike="noStrike" baseline="-25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</a:rPr>
                        <a:t>/yr)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2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Mrk231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1190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1.96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IRAS08572+3915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970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IRAS13120-5453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IRAS14378-3651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&lt;45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&lt;7.2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740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&lt;0.50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IRAS17208-0014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2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NGC253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Outflow</a:t>
            </a:r>
            <a:r>
              <a:rPr lang="en-US" baseline="0" dirty="0" smtClean="0"/>
              <a:t> Origin?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5029200"/>
            <a:ext cx="7543800" cy="9905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Symbol"/>
              </a:rPr>
              <a:t>L(outflow)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Symbol"/>
              </a:rPr>
              <a:t> ~ 1%L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Symbol"/>
              </a:rPr>
              <a:t>AGN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Symbol"/>
              </a:rPr>
              <a:t>, but…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Symbol"/>
              </a:rPr>
              <a:t>Mass outflow rate incompatible with BH accretion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60350"/>
            <a:ext cx="381476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46063" y="2973388"/>
            <a:ext cx="219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Everett &amp; Konigl ‘00</a:t>
            </a:r>
          </a:p>
        </p:txBody>
      </p:sp>
      <p:sp>
        <p:nvSpPr>
          <p:cNvPr id="9216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92165" name="Arc 5"/>
          <p:cNvSpPr>
            <a:spLocks/>
          </p:cNvSpPr>
          <p:nvPr/>
        </p:nvSpPr>
        <p:spPr bwMode="auto">
          <a:xfrm flipV="1">
            <a:off x="169863" y="107950"/>
            <a:ext cx="911225" cy="3794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5636 w 43200"/>
              <a:gd name="T3" fmla="*/ 705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6217"/>
                  <a:pt x="2009" y="11028"/>
                  <a:pt x="5635" y="704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6217"/>
                  <a:pt x="2009" y="11028"/>
                  <a:pt x="5635" y="704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338" y="1755775"/>
            <a:ext cx="5943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991350" y="62484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Bottorff+ 97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4175125" y="228600"/>
            <a:ext cx="4875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9"/>
                </a:solidFill>
              </a:rPr>
              <a:t>The Disk Wind Paradigm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81600" y="914400"/>
            <a:ext cx="2497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/>
              <a:t>Blandford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smtClean="0"/>
              <a:t>Payne ‘82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5" grpId="0" animBg="1"/>
      <p:bldP spid="921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685800"/>
            <a:ext cx="4648200" cy="5867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BLR/TOR outflow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rebuchet MS"/>
                <a:sym typeface="Wingdings 2" pitchFamily="18" charset="2"/>
              </a:rPr>
              <a:t>Launch mechanism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rebuchet MS"/>
                <a:sym typeface="Wingdings 2" pitchFamily="18" charset="2"/>
              </a:rPr>
              <a:t>Detailed structure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rebuchet MS"/>
                <a:sym typeface="Wingdings 2" pitchFamily="18" charset="2"/>
              </a:rPr>
              <a:t>Reverberation mapping</a:t>
            </a:r>
            <a:endParaRPr lang="en-US" dirty="0" smtClean="0">
              <a:sym typeface="Wingdings 2" pitchFamily="18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LLAGNs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BLR &amp; TOR disappearance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Sy1.x </a:t>
            </a:r>
            <a:r>
              <a:rPr lang="en-US" dirty="0" smtClean="0">
                <a:latin typeface="Trebuchet MS"/>
                <a:sym typeface="Wingdings 2" pitchFamily="18" charset="2"/>
              </a:rPr>
              <a:t>— </a:t>
            </a:r>
            <a:r>
              <a:rPr lang="en-US" dirty="0" smtClean="0">
                <a:sym typeface="Wingdings 2" pitchFamily="18" charset="2"/>
              </a:rPr>
              <a:t>2-component </a:t>
            </a:r>
            <a:r>
              <a:rPr lang="en-US" dirty="0" smtClean="0">
                <a:sym typeface="Wingdings 2" pitchFamily="18" charset="2"/>
              </a:rPr>
              <a:t>BLR?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Jet dominance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AGN</a:t>
            </a:r>
            <a:r>
              <a:rPr lang="en-US" dirty="0" smtClean="0">
                <a:latin typeface="Trebuchet MS"/>
                <a:sym typeface="Wingdings 2" pitchFamily="18" charset="2"/>
              </a:rPr>
              <a:t>—XRB analogy</a:t>
            </a:r>
            <a:endParaRPr lang="en-US" dirty="0" smtClean="0">
              <a:sym typeface="Wingdings 2" pitchFamily="18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AGN-Galaxy connection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 2" pitchFamily="18" charset="2"/>
              </a:rPr>
              <a:t>Outflow mechanism?</a:t>
            </a:r>
            <a:endParaRPr lang="en-US" dirty="0"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sz="2800"/>
              <a:t>Origin of the 100’s pc Torus – Modeling IR emission</a:t>
            </a:r>
            <a:endParaRPr lang="en-US" sz="1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914400"/>
            <a:ext cx="5029200" cy="2682875"/>
            <a:chOff x="1680" y="470"/>
            <a:chExt cx="3168" cy="1690"/>
          </a:xfrm>
        </p:grpSpPr>
        <p:sp>
          <p:nvSpPr>
            <p:cNvPr id="294919" name="Line 7"/>
            <p:cNvSpPr>
              <a:spLocks noChangeShapeType="1"/>
            </p:cNvSpPr>
            <p:nvPr/>
          </p:nvSpPr>
          <p:spPr bwMode="auto">
            <a:xfrm>
              <a:off x="2544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9492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6" y="726"/>
              <a:ext cx="2322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4921" name="Text Box 9"/>
            <p:cNvSpPr txBox="1">
              <a:spLocks noChangeArrowheads="1"/>
            </p:cNvSpPr>
            <p:nvPr/>
          </p:nvSpPr>
          <p:spPr bwMode="auto">
            <a:xfrm>
              <a:off x="3005" y="470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Pier &amp; Krolik 93</a:t>
              </a:r>
            </a:p>
          </p:txBody>
        </p:sp>
        <p:sp>
          <p:nvSpPr>
            <p:cNvPr id="294922" name="Line 10"/>
            <p:cNvSpPr>
              <a:spLocks noChangeShapeType="1"/>
            </p:cNvSpPr>
            <p:nvPr/>
          </p:nvSpPr>
          <p:spPr bwMode="auto">
            <a:xfrm>
              <a:off x="1680" y="1248"/>
              <a:ext cx="1872" cy="9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23" name="Line 11"/>
            <p:cNvSpPr>
              <a:spLocks noChangeShapeType="1"/>
            </p:cNvSpPr>
            <p:nvPr/>
          </p:nvSpPr>
          <p:spPr bwMode="auto">
            <a:xfrm flipV="1">
              <a:off x="1680" y="1440"/>
              <a:ext cx="1872" cy="192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24" name="Text Box 12"/>
            <p:cNvSpPr txBox="1">
              <a:spLocks noChangeArrowheads="1"/>
            </p:cNvSpPr>
            <p:nvPr/>
          </p:nvSpPr>
          <p:spPr bwMode="auto">
            <a:xfrm>
              <a:off x="2880" y="192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~100 pc</a:t>
              </a:r>
            </a:p>
          </p:txBody>
        </p:sp>
      </p:grpSp>
      <p:sp>
        <p:nvSpPr>
          <p:cNvPr id="29492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3400" y="838200"/>
            <a:ext cx="2514600" cy="2514600"/>
            <a:chOff x="336" y="528"/>
            <a:chExt cx="1584" cy="1584"/>
          </a:xfrm>
        </p:grpSpPr>
        <p:pic>
          <p:nvPicPr>
            <p:cNvPr id="2949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726"/>
              <a:ext cx="1584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4915" name="Text Box 3"/>
            <p:cNvSpPr txBox="1">
              <a:spLocks noChangeArrowheads="1"/>
            </p:cNvSpPr>
            <p:nvPr/>
          </p:nvSpPr>
          <p:spPr bwMode="auto">
            <a:xfrm>
              <a:off x="384" y="528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Pier &amp; Krolik 92</a:t>
              </a:r>
            </a:p>
          </p:txBody>
        </p:sp>
        <p:sp>
          <p:nvSpPr>
            <p:cNvPr id="294916" name="Text Box 4"/>
            <p:cNvSpPr txBox="1">
              <a:spLocks noChangeArrowheads="1"/>
            </p:cNvSpPr>
            <p:nvPr/>
          </p:nvSpPr>
          <p:spPr bwMode="auto">
            <a:xfrm>
              <a:off x="384" y="1881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5-10 pc</a:t>
              </a:r>
            </a:p>
          </p:txBody>
        </p:sp>
        <p:sp>
          <p:nvSpPr>
            <p:cNvPr id="294926" name="Line 14"/>
            <p:cNvSpPr>
              <a:spLocks noChangeShapeType="1"/>
            </p:cNvSpPr>
            <p:nvPr/>
          </p:nvSpPr>
          <p:spPr bwMode="auto">
            <a:xfrm>
              <a:off x="336" y="18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3400" y="4329113"/>
            <a:ext cx="7543800" cy="2071687"/>
            <a:chOff x="336" y="2727"/>
            <a:chExt cx="4752" cy="1305"/>
          </a:xfrm>
        </p:grpSpPr>
        <p:sp>
          <p:nvSpPr>
            <p:cNvPr id="294928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297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120000"/>
                </a:lnSpc>
                <a:spcBef>
                  <a:spcPct val="50000"/>
                </a:spcBef>
                <a:buClr>
                  <a:srgbClr val="800000"/>
                </a:buClr>
                <a:buFont typeface="Wingdings" pitchFamily="2" charset="2"/>
                <a:buChar char="§"/>
              </a:pPr>
              <a:r>
                <a:rPr lang="en-US" sz="2000" dirty="0" err="1"/>
                <a:t>Granato</a:t>
              </a:r>
              <a:r>
                <a:rPr lang="en-US" sz="2000" dirty="0"/>
                <a:t> et al ’94, ‘97:</a:t>
              </a:r>
            </a:p>
            <a:p>
              <a:pPr marL="742950" lvl="1" indent="-285750">
                <a:lnSpc>
                  <a:spcPct val="120000"/>
                </a:lnSpc>
                <a:spcBef>
                  <a:spcPct val="50000"/>
                </a:spcBef>
                <a:buClr>
                  <a:srgbClr val="000066"/>
                </a:buClr>
                <a:buFontTx/>
                <a:buChar char="•"/>
              </a:pPr>
              <a:r>
                <a:rPr lang="en-US" sz="1800" dirty="0"/>
                <a:t>Uniform density</a:t>
              </a:r>
            </a:p>
            <a:p>
              <a:pPr marL="742950" lvl="1" indent="-285750">
                <a:lnSpc>
                  <a:spcPct val="120000"/>
                </a:lnSpc>
                <a:spcBef>
                  <a:spcPct val="50000"/>
                </a:spcBef>
                <a:buClr>
                  <a:srgbClr val="000066"/>
                </a:buClr>
                <a:buFontTx/>
                <a:buChar char="•"/>
              </a:pPr>
              <a:r>
                <a:rPr lang="en-US" sz="1800" dirty="0"/>
                <a:t>R</a:t>
              </a:r>
              <a:r>
                <a:rPr lang="en-US" sz="1800" baseline="-25000" dirty="0"/>
                <a:t>out</a:t>
              </a:r>
              <a:r>
                <a:rPr lang="en-US" sz="1800" dirty="0"/>
                <a:t> ~ 100 – 300 </a:t>
              </a:r>
              <a:r>
                <a:rPr lang="en-US" sz="1800" dirty="0" smtClean="0"/>
                <a:t>pc</a:t>
              </a:r>
              <a:endParaRPr lang="en-US" sz="1800" dirty="0">
                <a:cs typeface="Arial" charset="0"/>
                <a:sym typeface="Symbol" pitchFamily="18" charset="2"/>
              </a:endParaRPr>
            </a:p>
          </p:txBody>
        </p:sp>
        <p:pic>
          <p:nvPicPr>
            <p:cNvPr id="294929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0" y="2727"/>
              <a:ext cx="1728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381000" y="3733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000"/>
              <a:t>Dearth of  IR emission in smooth-density models  T </a:t>
            </a:r>
            <a:r>
              <a:rPr lang="en-US" sz="2000">
                <a:sym typeface="Symbol" pitchFamily="18" charset="2"/>
              </a:rPr>
              <a:t>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5791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</a:rPr>
              <a:t>Torus – direct evidence: NGC </a:t>
            </a:r>
            <a:r>
              <a:rPr lang="en-US" sz="2800" dirty="0">
                <a:solidFill>
                  <a:schemeClr val="accent2"/>
                </a:solidFill>
              </a:rPr>
              <a:t>1068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3810000" y="4343401"/>
            <a:ext cx="1600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VLTI </a:t>
            </a:r>
            <a:r>
              <a:rPr lang="en-US" sz="1800" dirty="0"/>
              <a:t>8-13 </a:t>
            </a:r>
            <a:r>
              <a:rPr lang="en-US" sz="1800" dirty="0">
                <a:sym typeface="Symbol" pitchFamily="18" charset="2"/>
              </a:rPr>
              <a:t>m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352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824288" y="1971675"/>
            <a:ext cx="817562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21100" y="1574800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9933"/>
                </a:solidFill>
                <a:latin typeface="Arial" charset="0"/>
              </a:rPr>
              <a:t>r </a:t>
            </a:r>
            <a:r>
              <a:rPr lang="en-US" sz="1400">
                <a:solidFill>
                  <a:srgbClr val="FF9933"/>
                </a:solidFill>
                <a:latin typeface="Arial" charset="0"/>
                <a:sym typeface="Symbol" pitchFamily="18" charset="2"/>
              </a:rPr>
              <a:t> </a:t>
            </a:r>
            <a:r>
              <a:rPr lang="en-US" sz="1400">
                <a:solidFill>
                  <a:srgbClr val="FF9933"/>
                </a:solidFill>
                <a:latin typeface="Arial" charset="0"/>
              </a:rPr>
              <a:t>1.7 pc:  T = 320 K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73513" y="1133475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9933"/>
                </a:solidFill>
                <a:latin typeface="Arial" charset="0"/>
              </a:rPr>
              <a:t>Jaffe et al ‘04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3238" y="30384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9933"/>
                </a:solidFill>
                <a:latin typeface="Arial" charset="0"/>
              </a:rPr>
              <a:t>T &gt; 800 K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727450" y="2505075"/>
            <a:ext cx="838200" cy="533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 type="none" w="lg" len="lg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28800" y="5029200"/>
            <a:ext cx="62484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 proximity of hot and cooler dust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compact torus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81800" y="2057400"/>
            <a:ext cx="1752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D = 14.4 </a:t>
            </a:r>
            <a:r>
              <a:rPr lang="en-US" dirty="0" err="1" smtClean="0"/>
              <a:t>Mpc</a:t>
            </a:r>
            <a:r>
              <a:rPr lang="en-US" dirty="0" smtClean="0"/>
              <a:t>  </a:t>
            </a:r>
          </a:p>
          <a:p>
            <a:pPr algn="l"/>
            <a:r>
              <a:rPr lang="en-US" dirty="0" smtClean="0"/>
              <a:t>0.1</a:t>
            </a:r>
            <a:r>
              <a:rPr lang="en-US" dirty="0"/>
              <a:t>” = 7.2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613"/>
            <a:ext cx="7772400" cy="609600"/>
          </a:xfrm>
        </p:spPr>
        <p:txBody>
          <a:bodyPr/>
          <a:lstStyle/>
          <a:p>
            <a:r>
              <a:rPr lang="en-US" dirty="0"/>
              <a:t>Torus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7785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Tahoma" pitchFamily="34" charset="0"/>
              </a:rPr>
              <a:t>0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990601" y="1765300"/>
            <a:ext cx="75374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5000"/>
              </a:lnSpc>
              <a:spcBef>
                <a:spcPct val="8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/>
              <a:t>Size scale – dust sublimation radius R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= 0.4 L</a:t>
            </a:r>
            <a:r>
              <a:rPr lang="en-US" sz="2400" baseline="-25000" dirty="0" smtClean="0"/>
              <a:t>45</a:t>
            </a:r>
            <a:r>
              <a:rPr lang="en-US" sz="2400" baseline="30000" dirty="0" smtClean="0"/>
              <a:t>½</a:t>
            </a:r>
            <a:r>
              <a:rPr lang="en-US" sz="2400" dirty="0" smtClean="0"/>
              <a:t> pc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1675" y="3276600"/>
            <a:ext cx="7969250" cy="898525"/>
          </a:xfrm>
          <a:prstGeom prst="rect">
            <a:avLst/>
          </a:prstGeom>
          <a:solidFill>
            <a:srgbClr val="FFCC00"/>
          </a:solidFill>
          <a:ln w="76200" cmpd="tri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All observations are consistent with R</a:t>
            </a:r>
            <a:r>
              <a:rPr lang="en-US" sz="2400" b="1" baseline="-25000">
                <a:solidFill>
                  <a:srgbClr val="800000"/>
                </a:solidFill>
              </a:rPr>
              <a:t>out</a:t>
            </a:r>
            <a:r>
              <a:rPr lang="en-US" sz="2400" b="1">
                <a:solidFill>
                  <a:srgbClr val="800000"/>
                </a:solidFill>
              </a:rPr>
              <a:t>/R</a:t>
            </a:r>
            <a:r>
              <a:rPr lang="en-US" sz="2400" b="1" baseline="-25000">
                <a:solidFill>
                  <a:srgbClr val="800000"/>
                </a:solidFill>
              </a:rPr>
              <a:t>d</a:t>
            </a:r>
            <a:r>
              <a:rPr lang="en-US" sz="2400" b="1">
                <a:solidFill>
                  <a:srgbClr val="800000"/>
                </a:solidFill>
              </a:rPr>
              <a:t> no larger than ~20</a:t>
            </a:r>
            <a:r>
              <a:rPr lang="en-US" sz="2400" b="1">
                <a:solidFill>
                  <a:srgbClr val="800000"/>
                </a:solidFill>
                <a:sym typeface="Symbol" pitchFamily="18" charset="2"/>
              </a:rPr>
              <a:t></a:t>
            </a:r>
            <a:r>
              <a:rPr lang="en-US" sz="2400" b="1">
                <a:solidFill>
                  <a:srgbClr val="800000"/>
                </a:solidFill>
              </a:rPr>
              <a:t>30, and perhaps even only ~5</a:t>
            </a:r>
            <a:r>
              <a:rPr lang="en-US" sz="2400" b="1">
                <a:solidFill>
                  <a:srgbClr val="800000"/>
                </a:solidFill>
                <a:sym typeface="Symbol" pitchFamily="18" charset="2"/>
              </a:rPr>
              <a:t></a:t>
            </a:r>
            <a:r>
              <a:rPr lang="en-US" sz="2400" b="1">
                <a:solidFill>
                  <a:srgbClr val="800000"/>
                </a:solidFill>
              </a:rPr>
              <a:t>10</a:t>
            </a:r>
            <a:r>
              <a:rPr lang="en-US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00561"/>
          <p:cNvPicPr>
            <a:picLocks noChangeAspect="1" noChangeArrowheads="1"/>
          </p:cNvPicPr>
          <p:nvPr/>
        </p:nvPicPr>
        <p:blipFill>
          <a:blip r:embed="rId2" cstate="print"/>
          <a:srcRect l="35040" t="36882" r="34991" b="35442"/>
          <a:stretch>
            <a:fillRect/>
          </a:stretch>
        </p:blipFill>
        <p:spPr bwMode="auto">
          <a:xfrm>
            <a:off x="-285750" y="7938"/>
            <a:ext cx="9866313" cy="6835775"/>
          </a:xfrm>
          <a:prstGeom prst="rect">
            <a:avLst/>
          </a:prstGeom>
          <a:noFill/>
        </p:spPr>
      </p:pic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438400" y="950913"/>
            <a:ext cx="5715000" cy="1492250"/>
            <a:chOff x="528" y="2996"/>
            <a:chExt cx="3600" cy="940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528" y="3678"/>
              <a:ext cx="2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9461" name="Picture 5" descr="Astronomer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" y="3492"/>
              <a:ext cx="493" cy="4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  <p:pic>
          <p:nvPicPr>
            <p:cNvPr id="19462" name="Picture 6" descr="ST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705" y="3523"/>
              <a:ext cx="311" cy="26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  <p:pic>
          <p:nvPicPr>
            <p:cNvPr id="19463" name="Picture 7" descr="HALFL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2" y="3554"/>
              <a:ext cx="298" cy="26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  <p:pic>
          <p:nvPicPr>
            <p:cNvPr id="19464" name="Picture 8" descr="HalfLi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" y="3554"/>
              <a:ext cx="298" cy="26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  <p:pic>
          <p:nvPicPr>
            <p:cNvPr id="19465" name="Picture 9" descr="Copy of HalfLiteSk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36" y="2996"/>
              <a:ext cx="242" cy="21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78425" y="3960813"/>
            <a:ext cx="41179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10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/>
              <a:t>Smooth density – </a:t>
            </a:r>
            <a:br>
              <a:rPr lang="en-US" sz="2000"/>
            </a:br>
            <a:r>
              <a:rPr lang="en-US" sz="2000"/>
              <a:t>T &amp; R uniquely related</a:t>
            </a:r>
          </a:p>
          <a:p>
            <a:pPr marL="342900" indent="-342900">
              <a:lnSpc>
                <a:spcPct val="12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/>
              <a:t>Clumpy density – </a:t>
            </a:r>
            <a:br>
              <a:rPr lang="en-US" sz="2000"/>
            </a:br>
            <a:r>
              <a:rPr lang="en-US" sz="2000"/>
              <a:t>different T at same R</a:t>
            </a:r>
            <a:br>
              <a:rPr lang="en-US" sz="2000"/>
            </a:br>
            <a:r>
              <a:rPr lang="en-US" sz="2000"/>
              <a:t>different R, same T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00400" y="1447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</a:t>
            </a:r>
            <a:r>
              <a:rPr lang="en-US" baseline="-25000">
                <a:latin typeface="Arial" charset="0"/>
              </a:rPr>
              <a:t>max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124200" y="1752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05600" y="2376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</a:t>
            </a:r>
            <a:r>
              <a:rPr lang="en-US" baseline="-25000">
                <a:latin typeface="Arial" charset="0"/>
              </a:rPr>
              <a:t>min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 flipV="1">
            <a:off x="6400800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5800" y="15875"/>
            <a:ext cx="73771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Temperature in a Clumpy Medium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6063" y="3276600"/>
            <a:ext cx="4173537" cy="3352800"/>
            <a:chOff x="246063" y="3276600"/>
            <a:chExt cx="4173537" cy="3352800"/>
          </a:xfrm>
        </p:grpSpPr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063" y="3276600"/>
              <a:ext cx="4173537" cy="314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124200" y="6321623"/>
              <a:ext cx="1295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Nenkova+ 08a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uild="p"/>
      <p:bldP spid="19468" grpId="0"/>
      <p:bldP spid="19469" grpId="0" animBg="1"/>
      <p:bldP spid="19470" grpId="0"/>
      <p:bldP spid="194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dirty="0"/>
              <a:t>Black-Hole Influence Radius </a:t>
            </a:r>
            <a:r>
              <a:rPr lang="en-US" dirty="0">
                <a:sym typeface="Symbol" pitchFamily="18" charset="2"/>
              </a:rPr>
              <a:t>R</a:t>
            </a:r>
            <a:r>
              <a:rPr lang="en-US" baseline="-25000" dirty="0">
                <a:sym typeface="Symbol" pitchFamily="18" charset="2"/>
              </a:rPr>
              <a:t>BH</a:t>
            </a:r>
            <a:endParaRPr lang="en-US" dirty="0">
              <a:sym typeface="Wingdings" pitchFamily="2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752600"/>
            <a:ext cx="6591300" cy="2457450"/>
            <a:chOff x="576" y="528"/>
            <a:chExt cx="4152" cy="1548"/>
          </a:xfrm>
        </p:grpSpPr>
        <p:pic>
          <p:nvPicPr>
            <p:cNvPr id="2693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528"/>
              <a:ext cx="2664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9317" name="Text Box 5"/>
            <p:cNvSpPr txBox="1">
              <a:spLocks noChangeArrowheads="1"/>
            </p:cNvSpPr>
            <p:nvPr/>
          </p:nvSpPr>
          <p:spPr bwMode="auto">
            <a:xfrm>
              <a:off x="576" y="720"/>
              <a:ext cx="153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>
                  <a:latin typeface="Arial" charset="0"/>
                </a:rPr>
                <a:t>v</a:t>
              </a:r>
              <a:r>
                <a:rPr lang="en-US" baseline="-25000">
                  <a:latin typeface="Arial" charset="0"/>
                </a:rPr>
                <a:t>rot</a:t>
              </a:r>
              <a:r>
                <a:rPr lang="en-US">
                  <a:latin typeface="Arial" charset="0"/>
                </a:rPr>
                <a:t> ~ 100 km/s</a:t>
              </a:r>
            </a:p>
            <a:p>
              <a:pPr algn="l"/>
              <a:r>
                <a:rPr lang="en-US">
                  <a:latin typeface="Arial" charset="0"/>
                </a:rPr>
                <a:t>R ~ 100 pc</a:t>
              </a:r>
            </a:p>
          </p:txBody>
        </p:sp>
        <p:sp>
          <p:nvSpPr>
            <p:cNvPr id="269318" name="Text Box 6"/>
            <p:cNvSpPr txBox="1">
              <a:spLocks noChangeArrowheads="1"/>
            </p:cNvSpPr>
            <p:nvPr/>
          </p:nvSpPr>
          <p:spPr bwMode="auto">
            <a:xfrm>
              <a:off x="1056" y="156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/>
                <a:t>Sofue et al 99</a:t>
              </a:r>
            </a:p>
          </p:txBody>
        </p:sp>
      </p:grpSp>
      <p:sp>
        <p:nvSpPr>
          <p:cNvPr id="269319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>
                <a:latin typeface="Tahoma" pitchFamily="34" charset="0"/>
              </a:rPr>
              <a:t>0</a:t>
            </a:r>
          </a:p>
        </p:txBody>
      </p:sp>
      <p:graphicFrame>
        <p:nvGraphicFramePr>
          <p:cNvPr id="269320" name="Object 8"/>
          <p:cNvGraphicFramePr>
            <a:graphicFrameLocks noChangeAspect="1"/>
          </p:cNvGraphicFramePr>
          <p:nvPr/>
        </p:nvGraphicFramePr>
        <p:xfrm>
          <a:off x="2676525" y="4329113"/>
          <a:ext cx="4097338" cy="776287"/>
        </p:xfrm>
        <a:graphic>
          <a:graphicData uri="http://schemas.openxmlformats.org/presentationml/2006/ole">
            <p:oleObj spid="_x0000_s234498" name="Equation" r:id="rId5" imgW="3886200" imgH="736560" progId="Equation.3">
              <p:embed/>
            </p:oleObj>
          </a:graphicData>
        </a:graphic>
      </p:graphicFrame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2057400" y="5410200"/>
            <a:ext cx="5410200" cy="461665"/>
          </a:xfrm>
          <a:prstGeom prst="rect">
            <a:avLst/>
          </a:prstGeom>
          <a:solidFill>
            <a:srgbClr val="FFCC00"/>
          </a:solidFill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charset="0"/>
                <a:sym typeface="Wingdings" pitchFamily="2" charset="2"/>
              </a:rPr>
              <a:t>R</a:t>
            </a:r>
            <a:r>
              <a:rPr lang="en-US" sz="2400" baseline="-25000" dirty="0">
                <a:latin typeface="Arial" charset="0"/>
                <a:sym typeface="Wingdings" pitchFamily="2" charset="2"/>
              </a:rPr>
              <a:t>BH</a:t>
            </a:r>
            <a:r>
              <a:rPr lang="en-US" sz="2400" dirty="0">
                <a:latin typeface="Arial" charset="0"/>
                <a:sym typeface="Wingdings" pitchFamily="2" charset="2"/>
              </a:rPr>
              <a:t> = 35pc (M</a:t>
            </a:r>
            <a:r>
              <a:rPr lang="en-US" sz="2400" baseline="-25000" dirty="0">
                <a:latin typeface="Arial" charset="0"/>
                <a:sym typeface="Wingdings" pitchFamily="2" charset="2"/>
              </a:rPr>
              <a:t>7</a:t>
            </a:r>
            <a:r>
              <a:rPr lang="en-US" sz="2400" dirty="0">
                <a:latin typeface="Arial" charset="0"/>
                <a:sym typeface="Wingdings" pitchFamily="2" charset="2"/>
              </a:rPr>
              <a:t>/</a:t>
            </a:r>
            <a:r>
              <a:rPr lang="en-US" sz="2400" dirty="0">
                <a:latin typeface="Arial" charset="0"/>
                <a:sym typeface="Symbol" pitchFamily="18" charset="2"/>
              </a:rPr>
              <a:t></a:t>
            </a:r>
            <a:r>
              <a:rPr lang="en-US" sz="2400" baseline="30000" dirty="0">
                <a:latin typeface="Arial" charset="0"/>
                <a:sym typeface="Symbol" pitchFamily="18" charset="2"/>
              </a:rPr>
              <a:t>2</a:t>
            </a:r>
            <a:r>
              <a:rPr 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sz="2400" dirty="0">
                <a:latin typeface="Arial" charset="0"/>
                <a:sym typeface="Symbol" pitchFamily="18" charset="2"/>
              </a:rPr>
              <a:t>)</a:t>
            </a:r>
            <a:r>
              <a:rPr lang="en-US" sz="2400" baseline="30000" dirty="0">
                <a:latin typeface="Arial" charset="0"/>
                <a:sym typeface="Symbol" pitchFamily="18" charset="2"/>
              </a:rPr>
              <a:t>1/3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2133600" y="10668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" charset="0"/>
                <a:sym typeface="Symbol" pitchFamily="18" charset="2"/>
              </a:rPr>
              <a:t>At </a:t>
            </a:r>
            <a:r>
              <a:rPr lang="en-US" dirty="0">
                <a:latin typeface="Arial" charset="0"/>
                <a:sym typeface="Symbol" pitchFamily="18" charset="2"/>
              </a:rPr>
              <a:t>R</a:t>
            </a:r>
            <a:r>
              <a:rPr lang="en-US" baseline="-25000" dirty="0">
                <a:latin typeface="Arial" charset="0"/>
                <a:sym typeface="Symbol" pitchFamily="18" charset="2"/>
              </a:rPr>
              <a:t>BH</a:t>
            </a:r>
            <a:r>
              <a:rPr lang="en-US" dirty="0">
                <a:latin typeface="Arial" charset="0"/>
                <a:sym typeface="Symbol" pitchFamily="18" charset="2"/>
              </a:rPr>
              <a:t>:    (R</a:t>
            </a:r>
            <a:r>
              <a:rPr lang="en-US" baseline="-25000" dirty="0">
                <a:latin typeface="Arial" charset="0"/>
                <a:sym typeface="Symbol" pitchFamily="18" charset="2"/>
              </a:rPr>
              <a:t>BH</a:t>
            </a:r>
            <a:r>
              <a:rPr lang="en-US" dirty="0">
                <a:latin typeface="Arial" charset="0"/>
                <a:sym typeface="Symbol" pitchFamily="18" charset="2"/>
              </a:rPr>
              <a:t>)</a:t>
            </a:r>
            <a:r>
              <a:rPr lang="en-US" baseline="-25000" dirty="0">
                <a:latin typeface="Arial" charset="0"/>
                <a:sym typeface="Wingdings" pitchFamily="2" charset="2"/>
              </a:rPr>
              <a:t>  </a:t>
            </a:r>
            <a:r>
              <a:rPr lang="en-US" dirty="0">
                <a:latin typeface="Arial" charset="0"/>
                <a:sym typeface="Symbol" pitchFamily="18" charset="2"/>
              </a:rPr>
              <a:t>= </a:t>
            </a:r>
            <a:r>
              <a:rPr lang="en-US" baseline="-25000" dirty="0">
                <a:latin typeface="Arial" charset="0"/>
                <a:sym typeface="Wingdings" pitchFamily="2" charset="2"/>
              </a:rPr>
              <a:t></a:t>
            </a:r>
            <a:r>
              <a:rPr lang="en-US" dirty="0">
                <a:latin typeface="Arial" charset="0"/>
                <a:sym typeface="Symbol" pitchFamily="18" charset="2"/>
              </a:rPr>
              <a:t>(R</a:t>
            </a:r>
            <a:r>
              <a:rPr lang="en-US" baseline="-25000" dirty="0">
                <a:latin typeface="Arial" charset="0"/>
                <a:sym typeface="Symbol" pitchFamily="18" charset="2"/>
              </a:rPr>
              <a:t>BH</a:t>
            </a:r>
            <a:r>
              <a:rPr lang="en-US" dirty="0">
                <a:latin typeface="Arial" charset="0"/>
                <a:sym typeface="Symbol" pitchFamily="18" charset="2"/>
              </a:rPr>
              <a:t>)     M(R</a:t>
            </a:r>
            <a:r>
              <a:rPr lang="en-US" baseline="-25000" dirty="0">
                <a:latin typeface="Arial" charset="0"/>
                <a:sym typeface="Symbol" pitchFamily="18" charset="2"/>
              </a:rPr>
              <a:t>BH</a:t>
            </a:r>
            <a:r>
              <a:rPr lang="en-US" dirty="0">
                <a:latin typeface="Arial" charset="0"/>
                <a:sym typeface="Symbol" pitchFamily="18" charset="2"/>
              </a:rPr>
              <a:t>) = M</a:t>
            </a:r>
            <a:r>
              <a:rPr lang="en-US" baseline="-25000" dirty="0">
                <a:latin typeface="Arial" charset="0"/>
                <a:sym typeface="Wingdings" pitchFamily="2" charset="2"/>
              </a:rPr>
              <a:t>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1" grpId="0" animBg="1"/>
      <p:bldP spid="269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8382000" cy="762000"/>
          </a:xfrm>
        </p:spPr>
        <p:txBody>
          <a:bodyPr/>
          <a:lstStyle/>
          <a:p>
            <a:pPr algn="l"/>
            <a:r>
              <a:rPr lang="en-US" dirty="0"/>
              <a:t>Grand Unification </a:t>
            </a:r>
            <a:r>
              <a:rPr lang="en-US" dirty="0" smtClean="0"/>
              <a:t>Theory – the Disk Wind Scenario </a:t>
            </a:r>
            <a:endParaRPr lang="en-US" dirty="0"/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-1676400" y="1066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3246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000125"/>
            <a:ext cx="5819775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3175" y="3049588"/>
            <a:ext cx="1593850" cy="455612"/>
            <a:chOff x="1392" y="1968"/>
            <a:chExt cx="1008" cy="288"/>
          </a:xfrm>
        </p:grpSpPr>
        <p:sp>
          <p:nvSpPr>
            <p:cNvPr id="324615" name="AutoShape 7"/>
            <p:cNvSpPr>
              <a:spLocks noChangeArrowheads="1"/>
            </p:cNvSpPr>
            <p:nvPr/>
          </p:nvSpPr>
          <p:spPr bwMode="auto">
            <a:xfrm>
              <a:off x="1536" y="2064"/>
              <a:ext cx="96" cy="96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6" name="AutoShape 8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7" name="Text Box 9"/>
            <p:cNvSpPr txBox="1">
              <a:spLocks noChangeArrowheads="1"/>
            </p:cNvSpPr>
            <p:nvPr/>
          </p:nvSpPr>
          <p:spPr bwMode="auto">
            <a:xfrm>
              <a:off x="1632" y="196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800000"/>
                  </a:solidFill>
                </a:rPr>
                <a:t>masers</a:t>
              </a:r>
            </a:p>
          </p:txBody>
        </p:sp>
      </p:grp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169863" y="1682750"/>
            <a:ext cx="204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Emmering, Blandford </a:t>
            </a:r>
            <a:br>
              <a:rPr lang="en-US" sz="1400"/>
            </a:br>
            <a:r>
              <a:rPr lang="en-US" sz="1400"/>
              <a:t>&amp; Shlosman 92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2263" y="3884614"/>
            <a:ext cx="3954462" cy="1292225"/>
            <a:chOff x="203" y="2447"/>
            <a:chExt cx="2491" cy="814"/>
          </a:xfrm>
        </p:grpSpPr>
        <p:sp>
          <p:nvSpPr>
            <p:cNvPr id="324620" name="AutoShape 12"/>
            <p:cNvSpPr>
              <a:spLocks noChangeArrowheads="1"/>
            </p:cNvSpPr>
            <p:nvPr/>
          </p:nvSpPr>
          <p:spPr bwMode="auto">
            <a:xfrm flipH="1">
              <a:off x="1398" y="2447"/>
              <a:ext cx="1296" cy="480"/>
            </a:xfrm>
            <a:prstGeom prst="parallelogram">
              <a:avLst>
                <a:gd name="adj" fmla="val 67500"/>
              </a:avLst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21" name="Text Box 13"/>
            <p:cNvSpPr txBox="1">
              <a:spLocks noChangeArrowheads="1"/>
            </p:cNvSpPr>
            <p:nvPr/>
          </p:nvSpPr>
          <p:spPr bwMode="auto">
            <a:xfrm>
              <a:off x="1549" y="2540"/>
              <a:ext cx="10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 smtClean="0">
                  <a:solidFill>
                    <a:srgbClr val="800000"/>
                  </a:solidFill>
                </a:rPr>
                <a:t>        BLR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324622" name="Text Box 14"/>
            <p:cNvSpPr txBox="1">
              <a:spLocks noChangeArrowheads="1"/>
            </p:cNvSpPr>
            <p:nvPr/>
          </p:nvSpPr>
          <p:spPr bwMode="auto">
            <a:xfrm>
              <a:off x="203" y="3028"/>
              <a:ext cx="19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>
                  <a:solidFill>
                    <a:srgbClr val="800000"/>
                  </a:solidFill>
                </a:rPr>
                <a:t>B</a:t>
              </a:r>
              <a:r>
                <a:rPr lang="en-US" sz="1600" dirty="0"/>
                <a:t>road </a:t>
              </a:r>
              <a:r>
                <a:rPr lang="en-US" b="1" dirty="0" smtClean="0">
                  <a:solidFill>
                    <a:srgbClr val="800000"/>
                  </a:solidFill>
                </a:rPr>
                <a:t>L</a:t>
              </a:r>
              <a:r>
                <a:rPr lang="en-US" sz="1600" dirty="0" smtClean="0"/>
                <a:t>ine </a:t>
              </a:r>
              <a:r>
                <a:rPr lang="en-US" b="1" dirty="0" smtClean="0">
                  <a:solidFill>
                    <a:srgbClr val="800000"/>
                  </a:solidFill>
                </a:rPr>
                <a:t>R</a:t>
              </a:r>
              <a:r>
                <a:rPr lang="en-US" sz="1600" dirty="0" smtClean="0"/>
                <a:t>egion</a:t>
              </a:r>
              <a:endParaRPr lang="en-US" sz="1600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8375" y="4868863"/>
            <a:ext cx="2733675" cy="1217612"/>
            <a:chOff x="2210" y="3067"/>
            <a:chExt cx="1722" cy="767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210" y="3067"/>
              <a:ext cx="1291" cy="384"/>
              <a:chOff x="2306" y="2829"/>
              <a:chExt cx="1291" cy="526"/>
            </a:xfrm>
          </p:grpSpPr>
          <p:sp>
            <p:nvSpPr>
              <p:cNvPr id="324625" name="AutoShape 17"/>
              <p:cNvSpPr>
                <a:spLocks noChangeArrowheads="1"/>
              </p:cNvSpPr>
              <p:nvPr/>
            </p:nvSpPr>
            <p:spPr bwMode="auto">
              <a:xfrm flipH="1">
                <a:off x="2306" y="2829"/>
                <a:ext cx="1291" cy="526"/>
              </a:xfrm>
              <a:prstGeom prst="parallelogram">
                <a:avLst>
                  <a:gd name="adj" fmla="val 61359"/>
                </a:avLst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6" name="Text Box 18"/>
              <p:cNvSpPr txBox="1">
                <a:spLocks noChangeArrowheads="1"/>
              </p:cNvSpPr>
              <p:nvPr/>
            </p:nvSpPr>
            <p:spPr bwMode="auto">
              <a:xfrm>
                <a:off x="2689" y="2925"/>
                <a:ext cx="719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>
                    <a:solidFill>
                      <a:srgbClr val="800000"/>
                    </a:solidFill>
                  </a:rPr>
                  <a:t>WA</a:t>
                </a:r>
              </a:p>
            </p:txBody>
          </p:sp>
        </p:grpSp>
        <p:sp>
          <p:nvSpPr>
            <p:cNvPr id="324627" name="Text Box 19"/>
            <p:cNvSpPr txBox="1">
              <a:spLocks noChangeArrowheads="1"/>
            </p:cNvSpPr>
            <p:nvPr/>
          </p:nvSpPr>
          <p:spPr bwMode="auto">
            <a:xfrm>
              <a:off x="2259" y="3546"/>
              <a:ext cx="1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rgbClr val="800000"/>
                  </a:solidFill>
                </a:rPr>
                <a:t>W</a:t>
              </a:r>
              <a:r>
                <a:rPr lang="en-US" sz="1600"/>
                <a:t>arm </a:t>
              </a:r>
              <a:r>
                <a:rPr lang="en-US" b="1">
                  <a:solidFill>
                    <a:srgbClr val="800000"/>
                  </a:solidFill>
                </a:rPr>
                <a:t>A</a:t>
              </a:r>
              <a:r>
                <a:rPr lang="en-US" sz="1600"/>
                <a:t>bsorber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813175" y="3884613"/>
            <a:ext cx="5084763" cy="1363662"/>
            <a:chOff x="2354" y="2447"/>
            <a:chExt cx="3203" cy="859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54" y="2447"/>
              <a:ext cx="3203" cy="859"/>
              <a:chOff x="2354" y="2448"/>
              <a:chExt cx="3203" cy="859"/>
            </a:xfrm>
          </p:grpSpPr>
          <p:sp>
            <p:nvSpPr>
              <p:cNvPr id="324630" name="AutoShape 22"/>
              <p:cNvSpPr>
                <a:spLocks noChangeArrowheads="1"/>
              </p:cNvSpPr>
              <p:nvPr/>
            </p:nvSpPr>
            <p:spPr bwMode="auto">
              <a:xfrm flipH="1">
                <a:off x="2354" y="2448"/>
                <a:ext cx="1673" cy="528"/>
              </a:xfrm>
              <a:prstGeom prst="parallelogram">
                <a:avLst>
                  <a:gd name="adj" fmla="val 67801"/>
                </a:avLst>
              </a:prstGeom>
              <a:pattFill prst="dashDnDiag">
                <a:fgClr>
                  <a:srgbClr val="800000"/>
                </a:fgClr>
                <a:bgClr>
                  <a:srgbClr val="FFFFFF"/>
                </a:bgClr>
              </a:pattFill>
              <a:ln w="38100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1" name="Text Box 23"/>
              <p:cNvSpPr txBox="1">
                <a:spLocks noChangeArrowheads="1"/>
              </p:cNvSpPr>
              <p:nvPr/>
            </p:nvSpPr>
            <p:spPr bwMode="auto">
              <a:xfrm>
                <a:off x="2832" y="2590"/>
                <a:ext cx="536" cy="288"/>
              </a:xfrm>
              <a:prstGeom prst="rect">
                <a:avLst/>
              </a:prstGeom>
              <a:pattFill prst="dashDnDiag">
                <a:fgClr>
                  <a:srgbClr val="800000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>
                    <a:solidFill>
                      <a:srgbClr val="800000"/>
                    </a:solidFill>
                  </a:rPr>
                  <a:t>TOR</a:t>
                </a:r>
              </a:p>
            </p:txBody>
          </p:sp>
          <p:sp>
            <p:nvSpPr>
              <p:cNvPr id="324632" name="Text Box 24"/>
              <p:cNvSpPr txBox="1">
                <a:spLocks noChangeArrowheads="1"/>
              </p:cNvSpPr>
              <p:nvPr/>
            </p:nvSpPr>
            <p:spPr bwMode="auto">
              <a:xfrm>
                <a:off x="3597" y="3019"/>
                <a:ext cx="1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800000"/>
                    </a:solidFill>
                  </a:rPr>
                  <a:t>T</a:t>
                </a:r>
                <a:r>
                  <a:rPr lang="en-US" sz="1600"/>
                  <a:t>oroidal </a:t>
                </a:r>
                <a:r>
                  <a:rPr lang="en-US" b="1">
                    <a:solidFill>
                      <a:srgbClr val="800000"/>
                    </a:solidFill>
                  </a:rPr>
                  <a:t>O</a:t>
                </a:r>
                <a:r>
                  <a:rPr lang="en-US" sz="1600"/>
                  <a:t>bscuration </a:t>
                </a:r>
                <a:r>
                  <a:rPr lang="en-US" b="1">
                    <a:solidFill>
                      <a:srgbClr val="800000"/>
                    </a:solidFill>
                  </a:rPr>
                  <a:t>R</a:t>
                </a:r>
                <a:r>
                  <a:rPr lang="en-US" sz="1600"/>
                  <a:t>egion</a:t>
                </a:r>
              </a:p>
            </p:txBody>
          </p:sp>
        </p:grpSp>
        <p:sp>
          <p:nvSpPr>
            <p:cNvPr id="324633" name="AutoShape 25"/>
            <p:cNvSpPr>
              <a:spLocks noChangeArrowheads="1"/>
            </p:cNvSpPr>
            <p:nvPr/>
          </p:nvSpPr>
          <p:spPr bwMode="auto">
            <a:xfrm>
              <a:off x="2996" y="2543"/>
              <a:ext cx="77" cy="96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34" name="AutoShape 26"/>
            <p:cNvSpPr>
              <a:spLocks noChangeArrowheads="1"/>
            </p:cNvSpPr>
            <p:nvPr/>
          </p:nvSpPr>
          <p:spPr bwMode="auto">
            <a:xfrm>
              <a:off x="2880" y="2543"/>
              <a:ext cx="77" cy="96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4878388" y="3884613"/>
            <a:ext cx="97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160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95400"/>
            <a:ext cx="2568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03925" y="1143000"/>
            <a:ext cx="2911475" cy="2959100"/>
            <a:chOff x="203" y="911"/>
            <a:chExt cx="1440" cy="1536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203" y="911"/>
              <a:ext cx="1440" cy="153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203" y="911"/>
              <a:ext cx="1440" cy="153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841</Words>
  <Application>Microsoft Office PowerPoint</Application>
  <PresentationFormat>On-screen Show (4:3)</PresentationFormat>
  <Paragraphs>193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1_Default Design</vt:lpstr>
      <vt:lpstr>Equation</vt:lpstr>
      <vt:lpstr>Photo Editor Photo</vt:lpstr>
      <vt:lpstr>Microsoft Equation 3.0</vt:lpstr>
      <vt:lpstr>Slide 1</vt:lpstr>
      <vt:lpstr>Unified Scheme for AGN</vt:lpstr>
      <vt:lpstr>Slide 3</vt:lpstr>
      <vt:lpstr>Origin of the 100’s pc Torus – Modeling IR emission</vt:lpstr>
      <vt:lpstr>Slide 5</vt:lpstr>
      <vt:lpstr>Torus Size</vt:lpstr>
      <vt:lpstr>Slide 7</vt:lpstr>
      <vt:lpstr>Black-Hole Influence Radius RBH</vt:lpstr>
      <vt:lpstr>Grand Unification Theory – the Disk Wind Scenario </vt:lpstr>
      <vt:lpstr>Cloud Properties in TOR Outflow</vt:lpstr>
      <vt:lpstr>Circinus Water Masers</vt:lpstr>
      <vt:lpstr>Circinus VLTI Imaging</vt:lpstr>
      <vt:lpstr>BLR/TOR Mass Outflow Rate</vt:lpstr>
      <vt:lpstr>TOR Disappearance at L &lt;~ 1042 erg s-1</vt:lpstr>
      <vt:lpstr>BLR Disappearance in LLAGNs</vt:lpstr>
      <vt:lpstr>Slide 16</vt:lpstr>
      <vt:lpstr>Radio-loudness; Ho ‘02  </vt:lpstr>
      <vt:lpstr>Slide 18</vt:lpstr>
      <vt:lpstr>Slide 19</vt:lpstr>
      <vt:lpstr>COSMOS AGN</vt:lpstr>
      <vt:lpstr>Alternative BLR/TOR Disappearance</vt:lpstr>
      <vt:lpstr>Two Independent Boundaries</vt:lpstr>
      <vt:lpstr>A Two-Component BLR?</vt:lpstr>
      <vt:lpstr>The “AGN-Galaxy Connection”</vt:lpstr>
      <vt:lpstr>Herschel OH(79m) Observations</vt:lpstr>
      <vt:lpstr>SB or AGN Wind?</vt:lpstr>
      <vt:lpstr>AGN Plausible Connection</vt:lpstr>
      <vt:lpstr>BLR/TOR Energy Outflow Rate</vt:lpstr>
      <vt:lpstr>Outflow Origin?</vt:lpstr>
      <vt:lpstr>Challenges 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Obscuring Torus</dc:title>
  <dc:creator>Moshe Elitzur</dc:creator>
  <cp:lastModifiedBy>Moshe Elitzur</cp:lastModifiedBy>
  <cp:revision>147</cp:revision>
  <dcterms:created xsi:type="dcterms:W3CDTF">2007-08-23T13:33:26Z</dcterms:created>
  <dcterms:modified xsi:type="dcterms:W3CDTF">2011-05-22T08:08:23Z</dcterms:modified>
</cp:coreProperties>
</file>