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embeddings/Microsoft___4.bin" ContentType="application/vnd.openxmlformats-officedocument.oleObject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embeddings/Microsoft___3.bin" ContentType="application/vnd.openxmlformats-officedocument.oleObject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embeddings/Microsoft___2.bin" ContentType="application/vnd.openxmlformats-officedocument.oleObject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embeddings/Microsoft___1.bin" ContentType="application/vnd.openxmlformats-officedocument.oleObject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8" r:id="rId2"/>
    <p:sldId id="434" r:id="rId3"/>
    <p:sldId id="359" r:id="rId4"/>
    <p:sldId id="369" r:id="rId5"/>
    <p:sldId id="409" r:id="rId6"/>
    <p:sldId id="396" r:id="rId7"/>
    <p:sldId id="424" r:id="rId8"/>
    <p:sldId id="425" r:id="rId9"/>
    <p:sldId id="426" r:id="rId10"/>
    <p:sldId id="422" r:id="rId11"/>
    <p:sldId id="427" r:id="rId12"/>
    <p:sldId id="428" r:id="rId13"/>
    <p:sldId id="431" r:id="rId14"/>
    <p:sldId id="405" r:id="rId15"/>
    <p:sldId id="406" r:id="rId16"/>
    <p:sldId id="423" r:id="rId17"/>
    <p:sldId id="429" r:id="rId18"/>
    <p:sldId id="430" r:id="rId19"/>
    <p:sldId id="435" r:id="rId20"/>
    <p:sldId id="395" r:id="rId21"/>
    <p:sldId id="397" r:id="rId22"/>
    <p:sldId id="319" r:id="rId23"/>
    <p:sldId id="386" r:id="rId24"/>
    <p:sldId id="393" r:id="rId25"/>
    <p:sldId id="420" r:id="rId26"/>
    <p:sldId id="421" r:id="rId27"/>
    <p:sldId id="394" r:id="rId28"/>
    <p:sldId id="400" r:id="rId29"/>
    <p:sldId id="401" r:id="rId30"/>
    <p:sldId id="387" r:id="rId31"/>
    <p:sldId id="413" r:id="rId32"/>
    <p:sldId id="411" r:id="rId33"/>
    <p:sldId id="412" r:id="rId34"/>
    <p:sldId id="414" r:id="rId35"/>
    <p:sldId id="399" r:id="rId36"/>
    <p:sldId id="403" r:id="rId37"/>
    <p:sldId id="417" r:id="rId38"/>
    <p:sldId id="419" r:id="rId39"/>
    <p:sldId id="436" r:id="rId40"/>
    <p:sldId id="439" r:id="rId41"/>
    <p:sldId id="416" r:id="rId42"/>
    <p:sldId id="433" r:id="rId43"/>
    <p:sldId id="415" r:id="rId44"/>
    <p:sldId id="402" r:id="rId45"/>
    <p:sldId id="437" r:id="rId46"/>
    <p:sldId id="438" r:id="rId47"/>
    <p:sldId id="408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1A8A8"/>
    <a:srgbClr val="E6F49A"/>
    <a:srgbClr val="00A8A9"/>
    <a:srgbClr val="FCFF74"/>
    <a:srgbClr val="FF0214"/>
    <a:srgbClr val="E508E2"/>
    <a:srgbClr val="FCFF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15620"/>
    <p:restoredTop sz="93074" autoAdjust="0"/>
  </p:normalViewPr>
  <p:slideViewPr>
    <p:cSldViewPr>
      <p:cViewPr>
        <p:scale>
          <a:sx n="100" d="100"/>
          <a:sy n="100" d="100"/>
        </p:scale>
        <p:origin x="-1880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pitchFamily="-110" charset="0"/>
              </a:defRPr>
            </a:lvl1pPr>
          </a:lstStyle>
          <a:p>
            <a:pPr>
              <a:defRPr/>
            </a:pPr>
            <a:fld id="{A4DD8D1D-91C3-3E41-BF4E-E1E0BACBFFF7}" type="datetime1">
              <a:rPr lang="en-US" altLang="ja-JP"/>
              <a:pPr>
                <a:defRPr/>
              </a:pPr>
              <a:t>11.5.23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pitchFamily="-110" charset="0"/>
              </a:defRPr>
            </a:lvl1pPr>
          </a:lstStyle>
          <a:p>
            <a:pPr>
              <a:defRPr/>
            </a:pPr>
            <a:fld id="{59034D21-0ED3-804D-A433-C4503CC1E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0" charset="0"/>
              </a:defRPr>
            </a:lvl1pPr>
          </a:lstStyle>
          <a:p>
            <a:pPr>
              <a:defRPr/>
            </a:pPr>
            <a:fld id="{5A069290-E6EA-6340-BA94-B93C93D46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655F2-E833-074C-A02D-054C05142A76}" type="slidenum">
              <a:rPr lang="en-US">
                <a:latin typeface="Times" charset="0"/>
              </a:rPr>
              <a:pPr/>
              <a:t>1</a:t>
            </a:fld>
            <a:endParaRPr lang="en-US">
              <a:latin typeface="Times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915988"/>
            <a:ext cx="4173538" cy="3132137"/>
          </a:xfrm>
          <a:solidFill>
            <a:srgbClr val="FFFFFF"/>
          </a:solidFill>
          <a:ln/>
        </p:spPr>
      </p:sp>
      <p:sp>
        <p:nvSpPr>
          <p:cNvPr id="1741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6625"/>
          </a:xfrm>
          <a:noFill/>
          <a:ln/>
        </p:spPr>
        <p:txBody>
          <a:bodyPr wrap="none" lIns="82214" tIns="41107" rIns="82214" bIns="41107" anchor="ctr"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2584E-B0BF-824A-8745-A4DF0DFBAB9E}" type="slidenum">
              <a:rPr lang="en-US"/>
              <a:pPr/>
              <a:t>46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633A8-A51C-7648-A708-803FC25DDADA}" type="slidenum">
              <a:rPr lang="en-US">
                <a:latin typeface="Times" charset="0"/>
              </a:rPr>
              <a:pPr/>
              <a:t>3</a:t>
            </a:fld>
            <a:endParaRPr lang="en-US">
              <a:latin typeface="Times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6E1DB-2EBD-3D4F-B016-C3874A574FC8}" type="slidenum">
              <a:rPr lang="en-US">
                <a:latin typeface="Times" charset="0"/>
              </a:rPr>
              <a:pPr/>
              <a:t>4</a:t>
            </a:fld>
            <a:endParaRPr lang="en-US">
              <a:latin typeface="Times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FE0BD-31E4-F746-BC28-3AAD28649465}" type="slidenum">
              <a:rPr lang="en-US">
                <a:latin typeface="Times" pitchFamily="-106" charset="0"/>
              </a:rPr>
              <a:pPr/>
              <a:t>5</a:t>
            </a:fld>
            <a:endParaRPr lang="en-US">
              <a:latin typeface="Times" pitchFamily="-106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3C147-F1C8-5F43-AA5D-6660A8F137E3}" type="slidenum">
              <a:rPr lang="en-US">
                <a:latin typeface="Times" charset="0"/>
              </a:rPr>
              <a:pPr/>
              <a:t>22</a:t>
            </a:fld>
            <a:endParaRPr lang="en-US">
              <a:latin typeface="Times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04BBD-6EE2-364D-9EEF-6147306A7B57}" type="slidenum">
              <a:rPr lang="en-US"/>
              <a:pPr/>
              <a:t>37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58E54-AFE9-3F41-BF16-DB3A0EB67D89}" type="slidenum">
              <a:rPr lang="en-US"/>
              <a:pPr/>
              <a:t>38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0" y="931863"/>
            <a:ext cx="4160838" cy="3122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93788" y="4357688"/>
            <a:ext cx="4770437" cy="3463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5124A-CFEF-2341-B9DA-987A89D8E22B}" type="slidenum">
              <a:rPr lang="en-US"/>
              <a:pPr/>
              <a:t>40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AF7D3-2A2A-3144-BF08-45C0A21A9EA8}" type="slidenum">
              <a:rPr lang="en-US"/>
              <a:pPr/>
              <a:t>45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4E8FE-6CFF-CF45-9D1A-AAFD9BA74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B88B1-9718-DB41-AAC5-56D3E8B5B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763D4-3480-024E-924B-40748116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D91C-FF1B-2545-9487-9BA1DB42A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CE944-D750-3E49-A445-DDBFB4D7B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EC0A4-AB5E-1645-AB02-4189827A8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16B9B-9664-CE42-8C6A-286A2A70D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8F8E-5F2F-B24F-A4EF-B30334D2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CB4E8-2880-524D-A83E-3928725A0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A1F2E-C08A-BC4F-A7E8-C32B08D2E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E1C5-88D2-BA44-9BEB-897303670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69F02-E78F-A347-B444-1FF1F70A4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CF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 pitchFamily="-110" charset="0"/>
              </a:defRPr>
            </a:lvl1pPr>
          </a:lstStyle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" pitchFamily="-110" charset="0"/>
              </a:defRPr>
            </a:lvl1pPr>
          </a:lstStyle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110" charset="0"/>
              </a:defRPr>
            </a:lvl1pPr>
          </a:lstStyle>
          <a:p>
            <a:pPr>
              <a:defRPr/>
            </a:pPr>
            <a:fld id="{EEB0F7E0-F085-3748-BDCB-D9AB77D7B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5001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50012"/>
          </a:solidFill>
          <a:latin typeface="Comic Sans MS" pitchFamily="-110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50012"/>
          </a:solidFill>
          <a:latin typeface="Comic Sans MS" pitchFamily="-110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50012"/>
          </a:solidFill>
          <a:latin typeface="Comic Sans MS" pitchFamily="-110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50012"/>
          </a:solidFill>
          <a:latin typeface="Comic Sans MS" pitchFamily="-110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50012"/>
          </a:solidFill>
          <a:latin typeface="Comic Sans MS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50012"/>
          </a:solidFill>
          <a:latin typeface="Comic Sans MS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50012"/>
          </a:solidFill>
          <a:latin typeface="Comic Sans MS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50012"/>
          </a:solidFill>
          <a:latin typeface="Comic Sans M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2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hlink"/>
          </a:solidFill>
          <a:latin typeface="Times" pitchFamily="-110" charset="0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-110" charset="0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Times" pitchFamily="-110" charset="0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Times" pitchFamily="-110" charset="0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Times" pitchFamily="-110" charset="0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Times" pitchFamily="-110" charset="0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Times" pitchFamily="-110" charset="0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Times" pitchFamily="-110" charset="0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db/Desktop/SLAC/events/archive/2008/080502SPC/ForRogerSPC08.ppt_media/Jet-HLLC-PPM-l4r2-hires.mpg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db/Desktop/research/talks/misc/091014Ames/presentation_dipole.mpg.mpeg" TargetMode="Externa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db/Desktop/research/talks/holes/2010/101115maryland/new_p_angle_large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db/Desktop/research/talks/holes/2010/101115maryland/bb_angle_large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__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__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23 v 2011</a:t>
            </a:r>
            <a:endParaRPr lang="en-US">
              <a:latin typeface="Times" charset="0"/>
            </a:endParaRP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Krakow</a:t>
            </a:r>
            <a:endParaRPr lang="en-US">
              <a:latin typeface="Times" charset="0"/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255582-14C5-7F4B-B8FE-9FA8E183F341}" type="slidenum">
              <a:rPr lang="en-US" smtClean="0">
                <a:latin typeface="Times" charset="0"/>
              </a:rPr>
              <a:pPr/>
              <a:t>1</a:t>
            </a:fld>
            <a:endParaRPr lang="en-US" smtClean="0">
              <a:latin typeface="Times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66812"/>
          </a:xfrm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3600" dirty="0" smtClean="0">
                <a:ea typeface="ＭＳ Ｐゴシック" charset="-128"/>
                <a:cs typeface="ＭＳ Ｐゴシック" charset="-128"/>
              </a:rPr>
              <a:t>Jet Launching and Observation in AGN </a:t>
            </a:r>
            <a:endParaRPr lang="en-GB" b="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" y="1676400"/>
            <a:ext cx="8991600" cy="3709988"/>
          </a:xfrm>
          <a:noFill/>
        </p:spPr>
        <p:txBody>
          <a:bodyPr lIns="0" tIns="0" rIns="0" bIns="0" anchor="ctr"/>
          <a:lstStyle/>
          <a:p>
            <a:pPr marL="215900" indent="-215900" algn="ctr" defTabSz="457200" eaLnBrk="1" hangingPunct="1">
              <a:lnSpc>
                <a:spcPct val="102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latin typeface="Times" charset="0"/>
                <a:ea typeface="ＭＳ Ｐゴシック" charset="-128"/>
                <a:cs typeface="ＭＳ Ｐゴシック" charset="-128"/>
              </a:rPr>
              <a:t>Roger </a:t>
            </a:r>
            <a:r>
              <a:rPr lang="en-GB" dirty="0" smtClean="0">
                <a:latin typeface="Times" charset="0"/>
                <a:ea typeface="ＭＳ Ｐゴシック" charset="-128"/>
                <a:cs typeface="ＭＳ Ｐゴシック" charset="-128"/>
              </a:rPr>
              <a:t>Blandford,</a:t>
            </a:r>
          </a:p>
          <a:p>
            <a:pPr marL="215900" indent="-215900" algn="ctr" defTabSz="457200" eaLnBrk="1" hangingPunct="1">
              <a:lnSpc>
                <a:spcPct val="102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 smtClean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 marL="215900" indent="-215900" algn="ctr" defTabSz="457200" eaLnBrk="1" hangingPunct="1">
              <a:lnSpc>
                <a:spcPct val="102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latin typeface="Times" charset="0"/>
                <a:ea typeface="ＭＳ Ｐゴシック" charset="-128"/>
                <a:cs typeface="ＭＳ Ｐゴシック" charset="-128"/>
              </a:rPr>
              <a:t>KIPAC</a:t>
            </a:r>
          </a:p>
          <a:p>
            <a:pPr marL="215900" indent="-215900" algn="ctr" defTabSz="457200" eaLnBrk="1" hangingPunct="1">
              <a:lnSpc>
                <a:spcPct val="102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latin typeface="Times" charset="0"/>
                <a:ea typeface="ＭＳ Ｐゴシック" charset="-128"/>
                <a:cs typeface="ＭＳ Ｐゴシック" charset="-128"/>
              </a:rPr>
              <a:t>Stanford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0"/>
            <a:ext cx="3305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Max-</a:t>
            </a:r>
            <a:r>
              <a:rPr lang="en-US" i="1" dirty="0" err="1" smtClean="0"/>
              <a:t>Moerbeck</a:t>
            </a:r>
            <a:r>
              <a:rPr lang="en-US" i="1" dirty="0" smtClean="0"/>
              <a:t> et al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-ray loud vary more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4/52 show 3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Times"/>
                <a:cs typeface="Times"/>
              </a:rPr>
              <a:t> correlation</a:t>
            </a:r>
          </a:p>
          <a:p>
            <a:pPr algn="r"/>
            <a:r>
              <a:rPr lang="en-US" dirty="0" smtClean="0">
                <a:solidFill>
                  <a:srgbClr val="E508E2"/>
                </a:solidFill>
                <a:latin typeface="Times"/>
                <a:cs typeface="Times"/>
              </a:rPr>
              <a:t>        Stay Tuned!</a:t>
            </a:r>
            <a:endParaRPr lang="en-US" dirty="0">
              <a:solidFill>
                <a:srgbClr val="E508E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400800"/>
            <a:ext cx="6400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-rays from within the radio photosphere?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6324600"/>
            <a:ext cx="268144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Stern &amp; </a:t>
            </a:r>
            <a:r>
              <a:rPr lang="en-US" dirty="0" err="1" smtClean="0">
                <a:solidFill>
                  <a:srgbClr val="0000FF"/>
                </a:solidFill>
              </a:rPr>
              <a:t>Poutanen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96200" cy="1524000"/>
          </a:xfrm>
        </p:spPr>
        <p:txBody>
          <a:bodyPr/>
          <a:lstStyle/>
          <a:p>
            <a:r>
              <a:rPr lang="en-US" dirty="0" smtClean="0"/>
              <a:t>Rapid </a:t>
            </a:r>
            <a:r>
              <a:rPr lang="en-US" dirty="0" smtClean="0"/>
              <a:t>MAGIC &amp; H.E.S.S </a:t>
            </a:r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3581400" cy="3429000"/>
          </a:xfrm>
        </p:spPr>
        <p:txBody>
          <a:bodyPr/>
          <a:lstStyle/>
          <a:p>
            <a:r>
              <a:rPr lang="en-US" dirty="0" smtClean="0"/>
              <a:t>PKS 1222+21</a:t>
            </a:r>
          </a:p>
          <a:p>
            <a:pPr lvl="1"/>
            <a:r>
              <a:rPr lang="en-US" dirty="0" smtClean="0"/>
              <a:t>10 min</a:t>
            </a:r>
          </a:p>
          <a:p>
            <a:r>
              <a:rPr lang="en-US" dirty="0" smtClean="0"/>
              <a:t>MKN 501</a:t>
            </a:r>
          </a:p>
          <a:p>
            <a:pPr lvl="1"/>
            <a:r>
              <a:rPr lang="en-US" dirty="0" smtClean="0"/>
              <a:t>2min?</a:t>
            </a:r>
          </a:p>
          <a:p>
            <a:r>
              <a:rPr lang="en-US" dirty="0" smtClean="0"/>
              <a:t>PKS 2155-304</a:t>
            </a:r>
            <a:endParaRPr lang="en-US" dirty="0" smtClean="0"/>
          </a:p>
          <a:p>
            <a:pPr lvl="1"/>
            <a:r>
              <a:rPr lang="en-US" dirty="0" smtClean="0"/>
              <a:t>3min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932" y="2743200"/>
            <a:ext cx="5444067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2667000"/>
            <a:ext cx="376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PKS 1222+21 (</a:t>
            </a:r>
            <a:r>
              <a:rPr lang="en-US" dirty="0" err="1" smtClean="0"/>
              <a:t>Aleksik</a:t>
            </a:r>
            <a:r>
              <a:rPr lang="en-US" dirty="0" smtClean="0"/>
              <a:t> et al)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257800"/>
            <a:ext cx="4114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How typical?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fast is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 variation?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-106" charset="-128"/>
                <a:cs typeface="ＭＳ Ｐゴシック" pitchFamily="-106" charset="-128"/>
              </a:rPr>
              <a:t>3C 279: multi-</a:t>
            </a:r>
            <a:r>
              <a:rPr lang="en-US" sz="3200" smtClean="0">
                <a:latin typeface="Symbol" pitchFamily="-106" charset="2"/>
                <a:ea typeface="ＭＳ Ｐゴシック" pitchFamily="-106" charset="-128"/>
                <a:cs typeface="ＭＳ Ｐゴシック" pitchFamily="-106" charset="-128"/>
              </a:rPr>
              <a:t>l</a:t>
            </a:r>
            <a:r>
              <a:rPr lang="en-US" sz="3200" smtClean="0">
                <a:ea typeface="ＭＳ Ｐゴシック" pitchFamily="-106" charset="-128"/>
                <a:cs typeface="ＭＳ Ｐゴシック" pitchFamily="-106" charset="-128"/>
              </a:rPr>
              <a:t> observation of </a:t>
            </a:r>
            <a:r>
              <a:rPr lang="en-US" sz="3200" smtClean="0">
                <a:latin typeface="Symbol" pitchFamily="-106" charset="2"/>
                <a:ea typeface="ＭＳ Ｐゴシック" pitchFamily="-106" charset="-128"/>
                <a:cs typeface="ＭＳ Ｐゴシック" pitchFamily="-106" charset="-128"/>
              </a:rPr>
              <a:t>g</a:t>
            </a:r>
            <a:r>
              <a:rPr lang="en-US" sz="3200" smtClean="0">
                <a:ea typeface="ＭＳ Ｐゴシック" pitchFamily="-106" charset="-128"/>
                <a:cs typeface="ＭＳ Ｐゴシック" pitchFamily="-106" charset="-128"/>
              </a:rPr>
              <a:t>-ray flare </a:t>
            </a:r>
            <a:br>
              <a:rPr lang="en-US" sz="3200" smtClean="0">
                <a:ea typeface="ＭＳ Ｐゴシック" pitchFamily="-106" charset="-128"/>
                <a:cs typeface="ＭＳ Ｐゴシック" pitchFamily="-106" charset="-128"/>
              </a:rPr>
            </a:br>
            <a:endParaRPr lang="en-US" sz="3200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9768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165725" y="781050"/>
            <a:ext cx="397827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66688" indent="-166688">
              <a:spcBef>
                <a:spcPts val="600"/>
              </a:spcBef>
              <a:buFont typeface="Arial" pitchFamily="-110" charset="0"/>
              <a:buChar char="•"/>
              <a:defRPr/>
            </a:pPr>
            <a:r>
              <a:rPr lang="en-US" sz="1800" dirty="0">
                <a:latin typeface="+mn-lt"/>
              </a:rPr>
              <a:t>~30percent optical polarization   =&gt; well-ordered magnetic field</a:t>
            </a:r>
          </a:p>
          <a:p>
            <a:pPr marL="166688" indent="-166688">
              <a:spcBef>
                <a:spcPts val="600"/>
              </a:spcBef>
              <a:buFont typeface="Arial"/>
              <a:buChar char="•"/>
              <a:defRPr/>
            </a:pPr>
            <a:r>
              <a:rPr lang="en-US" sz="1800" dirty="0" err="1">
                <a:latin typeface="Symbol" charset="2"/>
                <a:cs typeface="Symbol" charset="2"/>
              </a:rPr>
              <a:t>t</a:t>
            </a:r>
            <a:r>
              <a:rPr lang="en-US" sz="1800" dirty="0">
                <a:latin typeface="+mn-lt"/>
              </a:rPr>
              <a:t>~ 20d </a:t>
            </a:r>
            <a:r>
              <a:rPr lang="en-US" sz="1800" dirty="0" err="1">
                <a:latin typeface="Symbol" charset="2"/>
                <a:cs typeface="Symbol" charset="2"/>
              </a:rPr>
              <a:t>g</a:t>
            </a:r>
            <a:r>
              <a:rPr lang="en-US" sz="1800" dirty="0">
                <a:latin typeface="+mn-lt"/>
              </a:rPr>
              <a:t>-ray variation</a:t>
            </a:r>
          </a:p>
          <a:p>
            <a:pPr marL="166688" indent="-166688">
              <a:spcBef>
                <a:spcPts val="600"/>
              </a:spcBef>
              <a:defRPr/>
            </a:pPr>
            <a:r>
              <a:rPr lang="en-US" sz="1800" dirty="0">
                <a:latin typeface="+mn-lt"/>
              </a:rPr>
              <a:t>   =&gt; r~</a:t>
            </a:r>
            <a:r>
              <a:rPr lang="en-US" sz="1800" dirty="0">
                <a:latin typeface="Symbol" charset="2"/>
                <a:cs typeface="Symbol" charset="2"/>
              </a:rPr>
              <a:t>g</a:t>
            </a:r>
            <a:r>
              <a:rPr lang="en-US" sz="1800" baseline="30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c</a:t>
            </a:r>
            <a:r>
              <a:rPr lang="en-US" sz="1800" dirty="0">
                <a:latin typeface="Symbol" charset="2"/>
                <a:cs typeface="Symbol" charset="2"/>
              </a:rPr>
              <a:t>t</a:t>
            </a:r>
            <a:r>
              <a:rPr lang="en-US" sz="1800" dirty="0">
                <a:latin typeface="+mn-lt"/>
              </a:rPr>
              <a:t> ~ pc or </a:t>
            </a:r>
            <a:r>
              <a:rPr lang="en-US" sz="1800" dirty="0" err="1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>
                <a:latin typeface="+mn-lt"/>
              </a:rPr>
              <a:t>disk</a:t>
            </a:r>
            <a:r>
              <a:rPr lang="en-US" sz="1800" dirty="0">
                <a:latin typeface="+mn-lt"/>
              </a:rPr>
              <a:t>?</a:t>
            </a:r>
          </a:p>
          <a:p>
            <a:pPr marL="166688" indent="-166688">
              <a:spcBef>
                <a:spcPts val="600"/>
              </a:spcBef>
              <a:buFont typeface="Arial"/>
              <a:buChar char="•"/>
              <a:defRPr/>
            </a:pPr>
            <a:r>
              <a:rPr lang="en-US" sz="1800" dirty="0">
                <a:latin typeface="+mn-lt"/>
              </a:rPr>
              <a:t>Correlated optical variation?      =&gt; common emission site</a:t>
            </a:r>
          </a:p>
          <a:p>
            <a:pPr marL="166688" indent="-166688">
              <a:spcBef>
                <a:spcPts val="600"/>
              </a:spcBef>
              <a:buFont typeface="Arial" pitchFamily="-110" charset="0"/>
              <a:buChar char="•"/>
              <a:defRPr/>
            </a:pPr>
            <a:r>
              <a:rPr lang="en-US" sz="1800" dirty="0">
                <a:latin typeface="+mn-lt"/>
              </a:rPr>
              <a:t>X-ray, radio uncorrelated            =&gt; different sites</a:t>
            </a:r>
          </a:p>
          <a:p>
            <a:pPr marL="166688" indent="-166688">
              <a:spcBef>
                <a:spcPts val="600"/>
              </a:spcBef>
              <a:buFont typeface="Arial" pitchFamily="-110" charset="0"/>
              <a:buChar char="•"/>
              <a:defRPr/>
            </a:pPr>
            <a:r>
              <a:rPr lang="en-US" sz="1800" dirty="0">
                <a:latin typeface="+mn-lt"/>
              </a:rPr>
              <a:t>Rapid polarization </a:t>
            </a:r>
            <a:r>
              <a:rPr lang="en-US" sz="1800">
                <a:latin typeface="+mn-lt"/>
              </a:rPr>
              <a:t>swings ~200</a:t>
            </a:r>
            <a:r>
              <a:rPr lang="en-US" sz="1800" baseline="30000">
                <a:latin typeface="+mn-lt"/>
              </a:rPr>
              <a:t>o</a:t>
            </a:r>
            <a:r>
              <a:rPr lang="en-US" sz="1800">
                <a:latin typeface="+mn-lt"/>
              </a:rPr>
              <a:t>                           </a:t>
            </a:r>
            <a:r>
              <a:rPr lang="en-US" sz="1800" dirty="0">
                <a:latin typeface="+mn-lt"/>
              </a:rPr>
              <a:t>=&gt; rotating magnetic field            in dominant part of source</a:t>
            </a:r>
          </a:p>
          <a:p>
            <a:pPr marL="166688" indent="-166688">
              <a:spcBef>
                <a:spcPts val="600"/>
              </a:spcBef>
              <a:buFont typeface="Arial" pitchFamily="-110" charset="0"/>
              <a:buChar char="•"/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5029200" y="6000750"/>
            <a:ext cx="3976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/>
              <a:t>Abdo, et al  Nature, 463, 919 (2010)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6350" y="4724400"/>
            <a:ext cx="3905250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214"/>
                </a:solidFill>
              </a:rPr>
              <a:t>r ~ 100 or 10</a:t>
            </a:r>
            <a:r>
              <a:rPr lang="en-US" sz="3200" b="1" baseline="30000" dirty="0">
                <a:solidFill>
                  <a:srgbClr val="FF0214"/>
                </a:solidFill>
              </a:rPr>
              <a:t>5</a:t>
            </a:r>
            <a:r>
              <a:rPr lang="en-US" sz="3200" b="1" dirty="0">
                <a:solidFill>
                  <a:srgbClr val="FF0214"/>
                </a:solidFill>
              </a:rPr>
              <a:t> </a:t>
            </a:r>
            <a:r>
              <a:rPr lang="en-US" sz="3200" b="1" dirty="0" err="1">
                <a:solidFill>
                  <a:srgbClr val="FF0214"/>
                </a:solidFill>
              </a:rPr>
              <a:t>m</a:t>
            </a:r>
            <a:r>
              <a:rPr lang="en-US" sz="3200" b="1" dirty="0">
                <a:solidFill>
                  <a:srgbClr val="FF0214"/>
                </a:solidFill>
              </a:rPr>
              <a:t>?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45720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PKS1510+089</a:t>
            </a:r>
            <a:br>
              <a:rPr lang="en-US" smtClean="0"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800" b="0" i="1" smtClean="0">
                <a:ea typeface="ＭＳ Ｐゴシック" pitchFamily="-106" charset="-128"/>
                <a:cs typeface="ＭＳ Ｐゴシック" pitchFamily="-106" charset="-128"/>
              </a:rPr>
              <a:t>(Wardle, Homan et al)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pitchFamily="-106" charset="0"/>
              </a:rPr>
              <a:t>23 v 2011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pitchFamily="-106" charset="0"/>
              </a:rPr>
              <a:t>Krakow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397CC0-A145-D548-9126-60A390C22640}" type="slidenum">
              <a:rPr lang="en-US" smtClean="0">
                <a:latin typeface="Times" pitchFamily="-106" charset="0"/>
              </a:rPr>
              <a:pPr/>
              <a:t>15</a:t>
            </a:fld>
            <a:endParaRPr lang="en-US" smtClean="0">
              <a:latin typeface="Times" pitchFamily="-106" charset="0"/>
            </a:endParaRPr>
          </a:p>
        </p:txBody>
      </p:sp>
      <p:pic>
        <p:nvPicPr>
          <p:cNvPr id="35846" name="Picture 3"/>
          <p:cNvPicPr>
            <a:picLocks noChangeAspect="1"/>
          </p:cNvPicPr>
          <p:nvPr/>
        </p:nvPicPr>
        <p:blipFill>
          <a:blip r:embed="rId2"/>
          <a:srcRect l="3052" t="2702" r="1855" b="15344"/>
          <a:stretch>
            <a:fillRect/>
          </a:stretch>
        </p:blipFill>
        <p:spPr bwMode="auto">
          <a:xfrm>
            <a:off x="0" y="1143000"/>
            <a:ext cx="524510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4114800" y="3429000"/>
            <a:ext cx="1033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z=0.36</a:t>
            </a:r>
          </a:p>
        </p:txBody>
      </p:sp>
      <p:pic>
        <p:nvPicPr>
          <p:cNvPr id="3584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58753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0"/>
            <a:ext cx="20574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67400" y="3078163"/>
            <a:ext cx="3276600" cy="3786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/>
              <a:t>Rapid swings of jet, </a:t>
            </a:r>
          </a:p>
          <a:p>
            <a:pPr>
              <a:defRPr/>
            </a:pPr>
            <a:r>
              <a:rPr lang="en-US" dirty="0"/>
              <a:t> radio position angle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High polarization</a:t>
            </a:r>
          </a:p>
          <a:p>
            <a:pPr>
              <a:defRPr/>
            </a:pPr>
            <a:r>
              <a:rPr lang="en-US" dirty="0"/>
              <a:t>  ~720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sz="1800" i="1" dirty="0"/>
              <a:t>(</a:t>
            </a:r>
            <a:r>
              <a:rPr lang="en-US" sz="1800" i="1" dirty="0" err="1"/>
              <a:t>Marscher</a:t>
            </a:r>
            <a:r>
              <a:rPr lang="en-US" sz="1800" i="1" dirty="0"/>
              <a:t>)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Channel </a:t>
            </a:r>
            <a:r>
              <a:rPr lang="en-US" dirty="0" err="1"/>
              <a:t>vs</a:t>
            </a:r>
            <a:r>
              <a:rPr lang="en-US" dirty="0"/>
              <a:t> Source</a:t>
            </a:r>
          </a:p>
          <a:p>
            <a:pPr>
              <a:buFont typeface="Arial"/>
              <a:buChar char="•"/>
              <a:defRPr/>
            </a:pPr>
            <a:r>
              <a:rPr lang="en-US" dirty="0" err="1"/>
              <a:t>TeV</a:t>
            </a:r>
            <a:r>
              <a:rPr lang="en-US" dirty="0"/>
              <a:t> variation </a:t>
            </a:r>
          </a:p>
          <a:p>
            <a:pPr>
              <a:defRPr/>
            </a:pPr>
            <a:r>
              <a:rPr lang="en-US" dirty="0"/>
              <a:t>  </a:t>
            </a:r>
            <a:r>
              <a:rPr lang="en-US" sz="1600" i="1" dirty="0"/>
              <a:t>(Wagner / HESS)</a:t>
            </a:r>
          </a:p>
          <a:p>
            <a:pPr>
              <a:buFont typeface="Arial"/>
              <a:buChar char="•"/>
              <a:defRPr/>
            </a:pPr>
            <a:r>
              <a:rPr lang="en-US" dirty="0"/>
              <a:t>EBL limit</a:t>
            </a:r>
          </a:p>
          <a:p>
            <a:pPr>
              <a:buFont typeface="Arial"/>
              <a:buChar char="•"/>
              <a:defRPr/>
            </a:pPr>
            <a:r>
              <a:rPr lang="en-US" dirty="0" err="1"/>
              <a:t>r</a:t>
            </a:r>
            <a:r>
              <a:rPr lang="en-US" baseline="-25000" dirty="0" err="1"/>
              <a:t>min</a:t>
            </a:r>
            <a:r>
              <a:rPr lang="en-US" dirty="0"/>
              <a:t> ; </a:t>
            </a:r>
            <a:r>
              <a:rPr lang="en-US" dirty="0" err="1"/>
              <a:t>r</a:t>
            </a:r>
            <a:r>
              <a:rPr lang="en-US" baseline="-25000" dirty="0" err="1"/>
              <a:t>TeV</a:t>
            </a:r>
            <a:r>
              <a:rPr lang="en-US" dirty="0"/>
              <a:t>&gt;</a:t>
            </a:r>
            <a:r>
              <a:rPr lang="en-US" dirty="0" err="1"/>
              <a:t>r</a:t>
            </a:r>
            <a:r>
              <a:rPr lang="en-US" baseline="-25000" dirty="0" err="1"/>
              <a:t>GeV</a:t>
            </a:r>
            <a:endParaRPr lang="en-US" baseline="-25000" dirty="0"/>
          </a:p>
          <a:p>
            <a:pPr>
              <a:defRPr/>
            </a:pPr>
            <a:r>
              <a:rPr lang="en-US" dirty="0"/>
              <a:t>  </a:t>
            </a:r>
            <a:r>
              <a:rPr lang="en-US" sz="1600" i="1" dirty="0"/>
              <a:t>(</a:t>
            </a:r>
            <a:r>
              <a:rPr lang="en-US" sz="1600" i="1" dirty="0" err="1"/>
              <a:t>B+Levinson</a:t>
            </a:r>
            <a:r>
              <a:rPr lang="en-US" sz="1600" i="1" dirty="0"/>
              <a:t>) 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62400" y="2895600"/>
            <a:ext cx="12954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baseline="-25000" dirty="0" err="1">
                <a:solidFill>
                  <a:schemeClr val="tx1"/>
                </a:solidFill>
                <a:latin typeface="Times" pitchFamily="-110" charset="0"/>
              </a:rPr>
              <a:t>app</a:t>
            </a:r>
            <a:r>
              <a:rPr lang="en-US" dirty="0">
                <a:solidFill>
                  <a:schemeClr val="tx1"/>
                </a:solidFill>
                <a:latin typeface="Times" pitchFamily="-110" charset="0"/>
              </a:rPr>
              <a:t>=45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62400" y="2286000"/>
            <a:ext cx="1219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</p:spPr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759"/>
            <a:ext cx="9144000" cy="6990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6600" y="0"/>
            <a:ext cx="183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508E2"/>
                </a:solidFill>
              </a:rPr>
              <a:t>S. Ritz Rome</a:t>
            </a:r>
            <a:endParaRPr lang="en-US" dirty="0">
              <a:solidFill>
                <a:srgbClr val="E508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457200"/>
            <a:ext cx="94569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 Ritz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Tentative Inferences??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105400"/>
          </a:xfrm>
        </p:spPr>
        <p:txBody>
          <a:bodyPr/>
          <a:lstStyle/>
          <a:p>
            <a:r>
              <a:rPr lang="en-US" b="0" dirty="0" err="1" smtClean="0"/>
              <a:t>r</a:t>
            </a:r>
            <a:r>
              <a:rPr lang="en-US" b="0" baseline="-25000" dirty="0" err="1" smtClean="0">
                <a:latin typeface="Symbol" charset="2"/>
                <a:cs typeface="Symbol" charset="2"/>
              </a:rPr>
              <a:t>g</a:t>
            </a:r>
            <a:r>
              <a:rPr lang="en-US" b="0" baseline="-25000" dirty="0" err="1" smtClean="0"/>
              <a:t>sphere</a:t>
            </a:r>
            <a:r>
              <a:rPr lang="en-US" b="0" dirty="0" smtClean="0"/>
              <a:t> &lt; </a:t>
            </a:r>
            <a:r>
              <a:rPr lang="en-US" b="0" dirty="0" err="1" smtClean="0"/>
              <a:t>r</a:t>
            </a:r>
            <a:r>
              <a:rPr lang="en-US" b="0" baseline="-25000" dirty="0" err="1" smtClean="0">
                <a:latin typeface="Symbol" charset="2"/>
                <a:cs typeface="Symbol" charset="2"/>
              </a:rPr>
              <a:t>g</a:t>
            </a:r>
            <a:r>
              <a:rPr lang="en-US" b="0" dirty="0" smtClean="0"/>
              <a:t> &lt; </a:t>
            </a:r>
            <a:r>
              <a:rPr lang="en-US" b="0" dirty="0" smtClean="0">
                <a:latin typeface="Symbol" charset="2"/>
                <a:cs typeface="Symbol" charset="2"/>
              </a:rPr>
              <a:t>G</a:t>
            </a:r>
            <a:r>
              <a:rPr lang="en-US" b="0" baseline="30000" dirty="0" smtClean="0"/>
              <a:t>2</a:t>
            </a:r>
            <a:r>
              <a:rPr lang="en-US" b="0" dirty="0" smtClean="0"/>
              <a:t>ct</a:t>
            </a:r>
            <a:r>
              <a:rPr lang="en-US" b="0" baseline="-25000" dirty="0" smtClean="0"/>
              <a:t>var</a:t>
            </a:r>
            <a:r>
              <a:rPr lang="en-US" b="0" dirty="0" smtClean="0"/>
              <a:t> &lt; </a:t>
            </a:r>
            <a:r>
              <a:rPr lang="en-US" b="0" dirty="0" err="1" smtClean="0"/>
              <a:t>r</a:t>
            </a:r>
            <a:r>
              <a:rPr lang="en-US" b="0" baseline="-25000" dirty="0" err="1" smtClean="0"/>
              <a:t>radio</a:t>
            </a:r>
            <a:endParaRPr lang="en-US" b="0" baseline="-25000" dirty="0" smtClean="0"/>
          </a:p>
          <a:p>
            <a:pPr lvl="1"/>
            <a:r>
              <a:rPr lang="en-US" b="0" dirty="0" err="1" smtClean="0">
                <a:cs typeface="Symbol" charset="2"/>
              </a:rPr>
              <a:t>r</a:t>
            </a:r>
            <a:r>
              <a:rPr lang="en-US" b="0" baseline="-25000" dirty="0" err="1" smtClean="0">
                <a:latin typeface="Symbol" charset="2"/>
                <a:cs typeface="Symbol" charset="2"/>
              </a:rPr>
              <a:t>g</a:t>
            </a:r>
            <a:r>
              <a:rPr lang="en-US" b="0" baseline="-25000" dirty="0" err="1" smtClean="0"/>
              <a:t>sphere</a:t>
            </a:r>
            <a:r>
              <a:rPr lang="en-US" b="0" baseline="-25000" dirty="0" smtClean="0"/>
              <a:t> </a:t>
            </a:r>
            <a:r>
              <a:rPr lang="en-US" b="0" dirty="0" smtClean="0"/>
              <a:t>determined by high ionization BLR in luminous objects?</a:t>
            </a:r>
          </a:p>
          <a:p>
            <a:pPr lvl="2"/>
            <a:r>
              <a:rPr lang="en-US" b="0" dirty="0" smtClean="0"/>
              <a:t>May not have </a:t>
            </a:r>
            <a:r>
              <a:rPr lang="en-US" b="0" dirty="0" err="1" smtClean="0"/>
              <a:t>r</a:t>
            </a:r>
            <a:r>
              <a:rPr lang="en-US" b="0" dirty="0" smtClean="0"/>
              <a:t>-E mapping</a:t>
            </a:r>
          </a:p>
          <a:p>
            <a:r>
              <a:rPr lang="en-US" b="0" dirty="0" smtClean="0"/>
              <a:t>Outflows important</a:t>
            </a:r>
          </a:p>
          <a:p>
            <a:pPr lvl="1"/>
            <a:r>
              <a:rPr lang="en-US" b="0" dirty="0" err="1" smtClean="0"/>
              <a:t>Elitzur</a:t>
            </a:r>
            <a:r>
              <a:rPr lang="en-US" b="0" dirty="0" smtClean="0"/>
              <a:t>, </a:t>
            </a:r>
            <a:r>
              <a:rPr lang="en-US" b="0" dirty="0" err="1" smtClean="0"/>
              <a:t>Proga</a:t>
            </a:r>
            <a:r>
              <a:rPr lang="en-US" b="0" dirty="0" smtClean="0"/>
              <a:t> talks</a:t>
            </a:r>
          </a:p>
          <a:p>
            <a:pPr lvl="1"/>
            <a:r>
              <a:rPr lang="en-US" b="0" dirty="0" smtClean="0"/>
              <a:t>It’s complicated – thermal, radiation, magnetic…</a:t>
            </a:r>
          </a:p>
          <a:p>
            <a:r>
              <a:rPr lang="en-US" b="0" dirty="0" smtClean="0"/>
              <a:t>Organized magnetic field is important</a:t>
            </a:r>
          </a:p>
          <a:p>
            <a:pPr lvl="1"/>
            <a:r>
              <a:rPr lang="en-US" b="0" dirty="0" smtClean="0"/>
              <a:t>Dynamically important</a:t>
            </a:r>
          </a:p>
          <a:p>
            <a:pPr lvl="1"/>
            <a:r>
              <a:rPr lang="en-US" b="0" dirty="0" err="1" smtClean="0"/>
              <a:t>Quadrupolar</a:t>
            </a:r>
            <a:r>
              <a:rPr lang="en-US" b="0" dirty="0" smtClean="0"/>
              <a:t> </a:t>
            </a:r>
            <a:r>
              <a:rPr lang="en-US" b="0" dirty="0" err="1" smtClean="0"/>
              <a:t>vs</a:t>
            </a:r>
            <a:r>
              <a:rPr lang="en-US" b="0" dirty="0" smtClean="0"/>
              <a:t> dipolar symmetry</a:t>
            </a:r>
          </a:p>
          <a:p>
            <a:pPr lvl="2"/>
            <a:r>
              <a:rPr lang="en-US" dirty="0" smtClean="0"/>
              <a:t>Faraday rotation, YSO</a:t>
            </a:r>
          </a:p>
          <a:p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and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Phenomenology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BD91C-FF1B-2545-9487-9BA1DB42A1D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smtClean="0"/>
              <a:t>Flow Descriptions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57800"/>
          </a:xfrm>
        </p:spPr>
        <p:txBody>
          <a:bodyPr/>
          <a:lstStyle/>
          <a:p>
            <a:r>
              <a:rPr lang="en-US" dirty="0" smtClean="0"/>
              <a:t>Hydrodynamics</a:t>
            </a:r>
          </a:p>
          <a:p>
            <a:pPr lvl="1"/>
            <a:r>
              <a:rPr lang="en-US" dirty="0" smtClean="0"/>
              <a:t>Inertia, isotropic P, strong shocks, </a:t>
            </a:r>
          </a:p>
          <a:p>
            <a:pPr lvl="1"/>
            <a:r>
              <a:rPr lang="en-US" dirty="0" smtClean="0"/>
              <a:t>Efficient impulsive acceleration</a:t>
            </a:r>
          </a:p>
          <a:p>
            <a:r>
              <a:rPr lang="en-US" dirty="0" smtClean="0"/>
              <a:t>Force Free</a:t>
            </a:r>
          </a:p>
          <a:p>
            <a:pPr lvl="1"/>
            <a:r>
              <a:rPr lang="en-US" dirty="0" smtClean="0"/>
              <a:t>No inertia, anisotropic P, no shocks</a:t>
            </a:r>
          </a:p>
          <a:p>
            <a:pPr lvl="1"/>
            <a:r>
              <a:rPr lang="en-US" dirty="0" smtClean="0"/>
              <a:t>Electrostatic and stochastic  acceleration</a:t>
            </a:r>
          </a:p>
          <a:p>
            <a:r>
              <a:rPr lang="en-US" dirty="0" smtClean="0"/>
              <a:t>Relativistic MHD  </a:t>
            </a:r>
          </a:p>
          <a:p>
            <a:pPr lvl="1"/>
            <a:r>
              <a:rPr lang="en-US" dirty="0" smtClean="0"/>
              <a:t>Mixture of both, </a:t>
            </a:r>
          </a:p>
          <a:p>
            <a:pPr lvl="1"/>
            <a:r>
              <a:rPr lang="en-US" dirty="0" smtClean="0"/>
              <a:t>Relativistic reconnection acceleration 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BD91C-FF1B-2545-9487-9BA1DB42A1D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smtClean="0"/>
              <a:t>Simulating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dirty="0" err="1" smtClean="0"/>
              <a:t>Hydrodynamical</a:t>
            </a:r>
            <a:r>
              <a:rPr lang="en-US" dirty="0" smtClean="0"/>
              <a:t> flows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Jet-HLLC-PPM-l4r2-hires.mp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706" y="0"/>
            <a:ext cx="874058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762000"/>
            <a:ext cx="1623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 Abel et al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23 v 2011</a:t>
            </a:r>
            <a:endParaRPr lang="en-US">
              <a:latin typeface="Times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Krakow</a:t>
            </a:r>
            <a:endParaRPr lang="en-US">
              <a:latin typeface="Times" charset="0"/>
            </a:endParaRP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075112-6C7B-AE4F-8883-404981CFAD45}" type="slidenum">
              <a:rPr lang="en-US" smtClean="0">
                <a:latin typeface="Times" charset="0"/>
              </a:rPr>
              <a:pPr/>
              <a:t>22</a:t>
            </a:fld>
            <a:endParaRPr lang="en-US" smtClean="0">
              <a:latin typeface="Times" charset="0"/>
            </a:endParaRPr>
          </a:p>
        </p:txBody>
      </p:sp>
      <p:sp>
        <p:nvSpPr>
          <p:cNvPr id="40967" name="Oval 3"/>
          <p:cNvSpPr>
            <a:spLocks noChangeArrowheads="1"/>
          </p:cNvSpPr>
          <p:nvPr/>
        </p:nvSpPr>
        <p:spPr bwMode="auto">
          <a:xfrm>
            <a:off x="4312094" y="3724275"/>
            <a:ext cx="658022" cy="6286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Freeform 4"/>
          <p:cNvSpPr>
            <a:spLocks/>
          </p:cNvSpPr>
          <p:nvPr/>
        </p:nvSpPr>
        <p:spPr bwMode="auto">
          <a:xfrm>
            <a:off x="5334000" y="2819400"/>
            <a:ext cx="3207856" cy="2401094"/>
          </a:xfrm>
          <a:custGeom>
            <a:avLst/>
            <a:gdLst>
              <a:gd name="T0" fmla="*/ 2147483647 w 2424"/>
              <a:gd name="T1" fmla="*/ 1129030000 h 2200"/>
              <a:gd name="T2" fmla="*/ 2147483647 w 2424"/>
              <a:gd name="T3" fmla="*/ 282257500 h 2200"/>
              <a:gd name="T4" fmla="*/ 81165449 w 2424"/>
              <a:gd name="T5" fmla="*/ 2147483647 h 2200"/>
              <a:gd name="T6" fmla="*/ 2147483647 w 2424"/>
              <a:gd name="T7" fmla="*/ 2147483647 h 2200"/>
              <a:gd name="T8" fmla="*/ 2147483647 w 2424"/>
              <a:gd name="T9" fmla="*/ 2147483647 h 2200"/>
              <a:gd name="T10" fmla="*/ 2147483647 w 2424"/>
              <a:gd name="T11" fmla="*/ 1129030000 h 2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24"/>
              <a:gd name="T19" fmla="*/ 0 h 2200"/>
              <a:gd name="T20" fmla="*/ 2424 w 2424"/>
              <a:gd name="T21" fmla="*/ 2200 h 2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24" h="2200">
                <a:moveTo>
                  <a:pt x="2088" y="448"/>
                </a:moveTo>
                <a:cubicBezTo>
                  <a:pt x="1848" y="208"/>
                  <a:pt x="1136" y="0"/>
                  <a:pt x="792" y="112"/>
                </a:cubicBezTo>
                <a:cubicBezTo>
                  <a:pt x="448" y="224"/>
                  <a:pt x="0" y="784"/>
                  <a:pt x="24" y="1120"/>
                </a:cubicBezTo>
                <a:cubicBezTo>
                  <a:pt x="48" y="1456"/>
                  <a:pt x="568" y="2056"/>
                  <a:pt x="936" y="2128"/>
                </a:cubicBezTo>
                <a:cubicBezTo>
                  <a:pt x="1304" y="2200"/>
                  <a:pt x="2040" y="1832"/>
                  <a:pt x="2232" y="1552"/>
                </a:cubicBezTo>
                <a:cubicBezTo>
                  <a:pt x="2424" y="1272"/>
                  <a:pt x="2328" y="688"/>
                  <a:pt x="2088" y="44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9" name="Freeform 5"/>
          <p:cNvSpPr>
            <a:spLocks/>
          </p:cNvSpPr>
          <p:nvPr/>
        </p:nvSpPr>
        <p:spPr bwMode="auto">
          <a:xfrm>
            <a:off x="6962459" y="2466975"/>
            <a:ext cx="1297765" cy="1204913"/>
          </a:xfrm>
          <a:custGeom>
            <a:avLst/>
            <a:gdLst>
              <a:gd name="T0" fmla="*/ 2147483647 w 1136"/>
              <a:gd name="T1" fmla="*/ 2147483647 h 1104"/>
              <a:gd name="T2" fmla="*/ 443547500 w 1136"/>
              <a:gd name="T3" fmla="*/ 2056447500 h 1104"/>
              <a:gd name="T4" fmla="*/ 201612500 w 1136"/>
              <a:gd name="T5" fmla="*/ 1088707500 h 1104"/>
              <a:gd name="T6" fmla="*/ 806450000 w 1136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136"/>
              <a:gd name="T13" fmla="*/ 0 h 1104"/>
              <a:gd name="T14" fmla="*/ 1136 w 1136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6" h="1104">
                <a:moveTo>
                  <a:pt x="1136" y="1104"/>
                </a:moveTo>
                <a:cubicBezTo>
                  <a:pt x="744" y="1016"/>
                  <a:pt x="352" y="928"/>
                  <a:pt x="176" y="816"/>
                </a:cubicBezTo>
                <a:cubicBezTo>
                  <a:pt x="0" y="704"/>
                  <a:pt x="56" y="568"/>
                  <a:pt x="80" y="432"/>
                </a:cubicBezTo>
                <a:cubicBezTo>
                  <a:pt x="104" y="296"/>
                  <a:pt x="280" y="72"/>
                  <a:pt x="32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Freeform 6"/>
          <p:cNvSpPr>
            <a:spLocks/>
          </p:cNvSpPr>
          <p:nvPr/>
        </p:nvSpPr>
        <p:spPr bwMode="auto">
          <a:xfrm flipV="1">
            <a:off x="6999016" y="4405313"/>
            <a:ext cx="1297765" cy="1204913"/>
          </a:xfrm>
          <a:custGeom>
            <a:avLst/>
            <a:gdLst>
              <a:gd name="T0" fmla="*/ 2147483647 w 1136"/>
              <a:gd name="T1" fmla="*/ 2147483647 h 1104"/>
              <a:gd name="T2" fmla="*/ 443547500 w 1136"/>
              <a:gd name="T3" fmla="*/ 2056447500 h 1104"/>
              <a:gd name="T4" fmla="*/ 201612500 w 1136"/>
              <a:gd name="T5" fmla="*/ 1088707500 h 1104"/>
              <a:gd name="T6" fmla="*/ 806450000 w 1136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136"/>
              <a:gd name="T13" fmla="*/ 0 h 1104"/>
              <a:gd name="T14" fmla="*/ 1136 w 1136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6" h="1104">
                <a:moveTo>
                  <a:pt x="1136" y="1104"/>
                </a:moveTo>
                <a:cubicBezTo>
                  <a:pt x="744" y="1016"/>
                  <a:pt x="352" y="928"/>
                  <a:pt x="176" y="816"/>
                </a:cubicBezTo>
                <a:cubicBezTo>
                  <a:pt x="0" y="704"/>
                  <a:pt x="56" y="568"/>
                  <a:pt x="80" y="432"/>
                </a:cubicBezTo>
                <a:cubicBezTo>
                  <a:pt x="104" y="296"/>
                  <a:pt x="280" y="72"/>
                  <a:pt x="320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1" name="Freeform 7"/>
          <p:cNvSpPr>
            <a:spLocks/>
          </p:cNvSpPr>
          <p:nvPr/>
        </p:nvSpPr>
        <p:spPr bwMode="auto">
          <a:xfrm>
            <a:off x="5408797" y="2362200"/>
            <a:ext cx="2961098" cy="1493044"/>
          </a:xfrm>
          <a:custGeom>
            <a:avLst/>
            <a:gdLst>
              <a:gd name="T0" fmla="*/ 2147483647 w 2592"/>
              <a:gd name="T1" fmla="*/ 2147483647 h 1368"/>
              <a:gd name="T2" fmla="*/ 1935480000 w 2592"/>
              <a:gd name="T3" fmla="*/ 2147483647 h 1368"/>
              <a:gd name="T4" fmla="*/ 241935000 w 2592"/>
              <a:gd name="T5" fmla="*/ 1451610000 h 1368"/>
              <a:gd name="T6" fmla="*/ 483870000 w 2592"/>
              <a:gd name="T7" fmla="*/ 0 h 1368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1368"/>
              <a:gd name="T14" fmla="*/ 2592 w 2592"/>
              <a:gd name="T15" fmla="*/ 1368 h 1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1368">
                <a:moveTo>
                  <a:pt x="2592" y="1296"/>
                </a:moveTo>
                <a:cubicBezTo>
                  <a:pt x="1888" y="1332"/>
                  <a:pt x="1184" y="1368"/>
                  <a:pt x="768" y="1248"/>
                </a:cubicBezTo>
                <a:cubicBezTo>
                  <a:pt x="352" y="1128"/>
                  <a:pt x="192" y="784"/>
                  <a:pt x="96" y="576"/>
                </a:cubicBezTo>
                <a:cubicBezTo>
                  <a:pt x="0" y="368"/>
                  <a:pt x="176" y="96"/>
                  <a:pt x="192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Freeform 8"/>
          <p:cNvSpPr>
            <a:spLocks/>
          </p:cNvSpPr>
          <p:nvPr/>
        </p:nvSpPr>
        <p:spPr bwMode="auto">
          <a:xfrm flipV="1">
            <a:off x="5463632" y="4221956"/>
            <a:ext cx="2961098" cy="1493044"/>
          </a:xfrm>
          <a:custGeom>
            <a:avLst/>
            <a:gdLst>
              <a:gd name="T0" fmla="*/ 2147483647 w 2592"/>
              <a:gd name="T1" fmla="*/ 2147483647 h 1368"/>
              <a:gd name="T2" fmla="*/ 1935480000 w 2592"/>
              <a:gd name="T3" fmla="*/ 2147483647 h 1368"/>
              <a:gd name="T4" fmla="*/ 241935000 w 2592"/>
              <a:gd name="T5" fmla="*/ 1451610000 h 1368"/>
              <a:gd name="T6" fmla="*/ 483870000 w 2592"/>
              <a:gd name="T7" fmla="*/ 0 h 1368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1368"/>
              <a:gd name="T14" fmla="*/ 2592 w 2592"/>
              <a:gd name="T15" fmla="*/ 1368 h 1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1368">
                <a:moveTo>
                  <a:pt x="2592" y="1296"/>
                </a:moveTo>
                <a:cubicBezTo>
                  <a:pt x="1888" y="1332"/>
                  <a:pt x="1184" y="1368"/>
                  <a:pt x="768" y="1248"/>
                </a:cubicBezTo>
                <a:cubicBezTo>
                  <a:pt x="352" y="1128"/>
                  <a:pt x="192" y="784"/>
                  <a:pt x="96" y="576"/>
                </a:cubicBezTo>
                <a:cubicBezTo>
                  <a:pt x="0" y="368"/>
                  <a:pt x="176" y="96"/>
                  <a:pt x="192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3" name="Line 9"/>
          <p:cNvSpPr>
            <a:spLocks noChangeShapeType="1"/>
          </p:cNvSpPr>
          <p:nvPr/>
        </p:nvSpPr>
        <p:spPr bwMode="auto">
          <a:xfrm>
            <a:off x="8424730" y="4038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4" name="Line 10"/>
          <p:cNvSpPr>
            <a:spLocks noChangeShapeType="1"/>
          </p:cNvSpPr>
          <p:nvPr/>
        </p:nvSpPr>
        <p:spPr bwMode="auto">
          <a:xfrm flipH="1">
            <a:off x="4970116" y="4038600"/>
            <a:ext cx="3454614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5" name="Freeform 11"/>
          <p:cNvSpPr>
            <a:spLocks/>
          </p:cNvSpPr>
          <p:nvPr/>
        </p:nvSpPr>
        <p:spPr bwMode="auto">
          <a:xfrm>
            <a:off x="4915281" y="3567113"/>
            <a:ext cx="3454614" cy="366713"/>
          </a:xfrm>
          <a:custGeom>
            <a:avLst/>
            <a:gdLst>
              <a:gd name="T0" fmla="*/ 2147483647 w 3024"/>
              <a:gd name="T1" fmla="*/ 846772500 h 336"/>
              <a:gd name="T2" fmla="*/ 1935480000 w 3024"/>
              <a:gd name="T3" fmla="*/ 604837500 h 336"/>
              <a:gd name="T4" fmla="*/ 846772500 w 3024"/>
              <a:gd name="T5" fmla="*/ 0 h 336"/>
              <a:gd name="T6" fmla="*/ 0 w 3024"/>
              <a:gd name="T7" fmla="*/ 60483750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024"/>
              <a:gd name="T13" fmla="*/ 0 h 336"/>
              <a:gd name="T14" fmla="*/ 3024 w 30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24" h="336">
                <a:moveTo>
                  <a:pt x="3024" y="336"/>
                </a:moveTo>
                <a:cubicBezTo>
                  <a:pt x="2120" y="316"/>
                  <a:pt x="1216" y="296"/>
                  <a:pt x="768" y="240"/>
                </a:cubicBezTo>
                <a:cubicBezTo>
                  <a:pt x="320" y="184"/>
                  <a:pt x="464" y="0"/>
                  <a:pt x="336" y="0"/>
                </a:cubicBezTo>
                <a:cubicBezTo>
                  <a:pt x="208" y="0"/>
                  <a:pt x="56" y="200"/>
                  <a:pt x="0" y="24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6" name="Freeform 12"/>
          <p:cNvSpPr>
            <a:spLocks/>
          </p:cNvSpPr>
          <p:nvPr/>
        </p:nvSpPr>
        <p:spPr bwMode="auto">
          <a:xfrm flipV="1">
            <a:off x="4915281" y="4143375"/>
            <a:ext cx="3454614" cy="366713"/>
          </a:xfrm>
          <a:custGeom>
            <a:avLst/>
            <a:gdLst>
              <a:gd name="T0" fmla="*/ 2147483647 w 3024"/>
              <a:gd name="T1" fmla="*/ 846772500 h 336"/>
              <a:gd name="T2" fmla="*/ 1935480000 w 3024"/>
              <a:gd name="T3" fmla="*/ 604837500 h 336"/>
              <a:gd name="T4" fmla="*/ 846772500 w 3024"/>
              <a:gd name="T5" fmla="*/ 0 h 336"/>
              <a:gd name="T6" fmla="*/ 0 w 3024"/>
              <a:gd name="T7" fmla="*/ 60483750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024"/>
              <a:gd name="T13" fmla="*/ 0 h 336"/>
              <a:gd name="T14" fmla="*/ 3024 w 302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24" h="336">
                <a:moveTo>
                  <a:pt x="3024" y="336"/>
                </a:moveTo>
                <a:cubicBezTo>
                  <a:pt x="2120" y="316"/>
                  <a:pt x="1216" y="296"/>
                  <a:pt x="768" y="240"/>
                </a:cubicBezTo>
                <a:cubicBezTo>
                  <a:pt x="320" y="184"/>
                  <a:pt x="464" y="0"/>
                  <a:pt x="336" y="0"/>
                </a:cubicBezTo>
                <a:cubicBezTo>
                  <a:pt x="208" y="0"/>
                  <a:pt x="56" y="200"/>
                  <a:pt x="0" y="24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9" name="Freeform 15"/>
          <p:cNvSpPr>
            <a:spLocks/>
          </p:cNvSpPr>
          <p:nvPr/>
        </p:nvSpPr>
        <p:spPr bwMode="auto">
          <a:xfrm>
            <a:off x="4805611" y="2362200"/>
            <a:ext cx="603187" cy="1414463"/>
          </a:xfrm>
          <a:custGeom>
            <a:avLst/>
            <a:gdLst>
              <a:gd name="T0" fmla="*/ 0 w 528"/>
              <a:gd name="T1" fmla="*/ 2147483647 h 1296"/>
              <a:gd name="T2" fmla="*/ 846772500 w 528"/>
              <a:gd name="T3" fmla="*/ 2147483647 h 1296"/>
              <a:gd name="T4" fmla="*/ 1088707500 w 528"/>
              <a:gd name="T5" fmla="*/ 483870000 h 1296"/>
              <a:gd name="T6" fmla="*/ 1330642500 w 528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1296"/>
              <a:gd name="T14" fmla="*/ 528 w 528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1296">
                <a:moveTo>
                  <a:pt x="0" y="1296"/>
                </a:moveTo>
                <a:cubicBezTo>
                  <a:pt x="132" y="1172"/>
                  <a:pt x="264" y="1048"/>
                  <a:pt x="336" y="864"/>
                </a:cubicBezTo>
                <a:cubicBezTo>
                  <a:pt x="408" y="680"/>
                  <a:pt x="400" y="336"/>
                  <a:pt x="432" y="192"/>
                </a:cubicBezTo>
                <a:cubicBezTo>
                  <a:pt x="464" y="48"/>
                  <a:pt x="512" y="32"/>
                  <a:pt x="528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0" name="Freeform 16"/>
          <p:cNvSpPr>
            <a:spLocks/>
          </p:cNvSpPr>
          <p:nvPr/>
        </p:nvSpPr>
        <p:spPr bwMode="auto">
          <a:xfrm flipV="1">
            <a:off x="4805611" y="4300538"/>
            <a:ext cx="603187" cy="1414463"/>
          </a:xfrm>
          <a:custGeom>
            <a:avLst/>
            <a:gdLst>
              <a:gd name="T0" fmla="*/ 0 w 528"/>
              <a:gd name="T1" fmla="*/ 2147483647 h 1296"/>
              <a:gd name="T2" fmla="*/ 846772500 w 528"/>
              <a:gd name="T3" fmla="*/ 2147483647 h 1296"/>
              <a:gd name="T4" fmla="*/ 1088707500 w 528"/>
              <a:gd name="T5" fmla="*/ 483870000 h 1296"/>
              <a:gd name="T6" fmla="*/ 1330642500 w 528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1296"/>
              <a:gd name="T14" fmla="*/ 528 w 528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1296">
                <a:moveTo>
                  <a:pt x="0" y="1296"/>
                </a:moveTo>
                <a:cubicBezTo>
                  <a:pt x="132" y="1172"/>
                  <a:pt x="264" y="1048"/>
                  <a:pt x="336" y="864"/>
                </a:cubicBezTo>
                <a:cubicBezTo>
                  <a:pt x="408" y="680"/>
                  <a:pt x="400" y="336"/>
                  <a:pt x="432" y="192"/>
                </a:cubicBezTo>
                <a:cubicBezTo>
                  <a:pt x="464" y="48"/>
                  <a:pt x="512" y="32"/>
                  <a:pt x="528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1" name="Line 17"/>
          <p:cNvSpPr>
            <a:spLocks noChangeShapeType="1"/>
          </p:cNvSpPr>
          <p:nvPr/>
        </p:nvSpPr>
        <p:spPr bwMode="auto">
          <a:xfrm flipV="1">
            <a:off x="4648200" y="2414588"/>
            <a:ext cx="0" cy="1257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2" name="Text Box 18"/>
          <p:cNvSpPr txBox="1">
            <a:spLocks noChangeArrowheads="1"/>
          </p:cNvSpPr>
          <p:nvPr/>
        </p:nvSpPr>
        <p:spPr bwMode="auto">
          <a:xfrm>
            <a:off x="4451366" y="2057400"/>
            <a:ext cx="2730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Symbol" charset="2"/>
              </a:rPr>
              <a:t>W</a:t>
            </a:r>
          </a:p>
        </p:txBody>
      </p:sp>
      <p:grpSp>
        <p:nvGrpSpPr>
          <p:cNvPr id="40983" name="Group 19"/>
          <p:cNvGrpSpPr>
            <a:grpSpLocks/>
          </p:cNvGrpSpPr>
          <p:nvPr/>
        </p:nvGrpSpPr>
        <p:grpSpPr bwMode="auto">
          <a:xfrm>
            <a:off x="6340994" y="2728913"/>
            <a:ext cx="164505" cy="157163"/>
            <a:chOff x="1296" y="912"/>
            <a:chExt cx="144" cy="144"/>
          </a:xfrm>
        </p:grpSpPr>
        <p:sp>
          <p:nvSpPr>
            <p:cNvPr id="41017" name="Oval 20"/>
            <p:cNvSpPr>
              <a:spLocks noChangeArrowheads="1"/>
            </p:cNvSpPr>
            <p:nvPr/>
          </p:nvSpPr>
          <p:spPr bwMode="auto">
            <a:xfrm>
              <a:off x="1296" y="912"/>
              <a:ext cx="144" cy="144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8" name="Oval 21"/>
            <p:cNvSpPr>
              <a:spLocks noChangeArrowheads="1"/>
            </p:cNvSpPr>
            <p:nvPr/>
          </p:nvSpPr>
          <p:spPr bwMode="auto">
            <a:xfrm>
              <a:off x="1344" y="960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984" name="Group 22"/>
          <p:cNvGrpSpPr>
            <a:grpSpLocks/>
          </p:cNvGrpSpPr>
          <p:nvPr/>
        </p:nvGrpSpPr>
        <p:grpSpPr bwMode="auto">
          <a:xfrm>
            <a:off x="4915281" y="5086350"/>
            <a:ext cx="164505" cy="157163"/>
            <a:chOff x="1296" y="912"/>
            <a:chExt cx="144" cy="144"/>
          </a:xfrm>
        </p:grpSpPr>
        <p:sp>
          <p:nvSpPr>
            <p:cNvPr id="41015" name="Oval 23"/>
            <p:cNvSpPr>
              <a:spLocks noChangeArrowheads="1"/>
            </p:cNvSpPr>
            <p:nvPr/>
          </p:nvSpPr>
          <p:spPr bwMode="auto">
            <a:xfrm>
              <a:off x="1296" y="912"/>
              <a:ext cx="144" cy="144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6" name="Oval 24"/>
            <p:cNvSpPr>
              <a:spLocks noChangeArrowheads="1"/>
            </p:cNvSpPr>
            <p:nvPr/>
          </p:nvSpPr>
          <p:spPr bwMode="auto">
            <a:xfrm>
              <a:off x="1344" y="960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985" name="Group 25"/>
          <p:cNvGrpSpPr>
            <a:grpSpLocks/>
          </p:cNvGrpSpPr>
          <p:nvPr/>
        </p:nvGrpSpPr>
        <p:grpSpPr bwMode="auto">
          <a:xfrm>
            <a:off x="4860446" y="2833688"/>
            <a:ext cx="164505" cy="157163"/>
            <a:chOff x="1296" y="912"/>
            <a:chExt cx="144" cy="144"/>
          </a:xfrm>
        </p:grpSpPr>
        <p:sp>
          <p:nvSpPr>
            <p:cNvPr id="41013" name="Oval 26"/>
            <p:cNvSpPr>
              <a:spLocks noChangeArrowheads="1"/>
            </p:cNvSpPr>
            <p:nvPr/>
          </p:nvSpPr>
          <p:spPr bwMode="auto">
            <a:xfrm>
              <a:off x="1296" y="912"/>
              <a:ext cx="144" cy="144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4" name="Oval 27"/>
            <p:cNvSpPr>
              <a:spLocks noChangeArrowheads="1"/>
            </p:cNvSpPr>
            <p:nvPr/>
          </p:nvSpPr>
          <p:spPr bwMode="auto">
            <a:xfrm>
              <a:off x="1344" y="960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986" name="Group 28"/>
          <p:cNvGrpSpPr>
            <a:grpSpLocks/>
          </p:cNvGrpSpPr>
          <p:nvPr/>
        </p:nvGrpSpPr>
        <p:grpSpPr bwMode="auto">
          <a:xfrm>
            <a:off x="7657038" y="5191125"/>
            <a:ext cx="164505" cy="157163"/>
            <a:chOff x="1296" y="912"/>
            <a:chExt cx="144" cy="144"/>
          </a:xfrm>
        </p:grpSpPr>
        <p:sp>
          <p:nvSpPr>
            <p:cNvPr id="41011" name="Oval 29"/>
            <p:cNvSpPr>
              <a:spLocks noChangeArrowheads="1"/>
            </p:cNvSpPr>
            <p:nvPr/>
          </p:nvSpPr>
          <p:spPr bwMode="auto">
            <a:xfrm>
              <a:off x="1296" y="912"/>
              <a:ext cx="144" cy="144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2" name="Oval 30"/>
            <p:cNvSpPr>
              <a:spLocks noChangeArrowheads="1"/>
            </p:cNvSpPr>
            <p:nvPr/>
          </p:nvSpPr>
          <p:spPr bwMode="auto">
            <a:xfrm>
              <a:off x="1344" y="960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988" name="Group 34"/>
          <p:cNvGrpSpPr>
            <a:grpSpLocks/>
          </p:cNvGrpSpPr>
          <p:nvPr/>
        </p:nvGrpSpPr>
        <p:grpSpPr bwMode="auto">
          <a:xfrm>
            <a:off x="7771278" y="2833688"/>
            <a:ext cx="164505" cy="157163"/>
            <a:chOff x="1296" y="912"/>
            <a:chExt cx="144" cy="144"/>
          </a:xfrm>
        </p:grpSpPr>
        <p:sp>
          <p:nvSpPr>
            <p:cNvPr id="41007" name="Oval 35"/>
            <p:cNvSpPr>
              <a:spLocks noChangeArrowheads="1"/>
            </p:cNvSpPr>
            <p:nvPr/>
          </p:nvSpPr>
          <p:spPr bwMode="auto">
            <a:xfrm>
              <a:off x="1296" y="912"/>
              <a:ext cx="144" cy="144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8" name="Oval 36"/>
            <p:cNvSpPr>
              <a:spLocks noChangeArrowheads="1"/>
            </p:cNvSpPr>
            <p:nvPr/>
          </p:nvSpPr>
          <p:spPr bwMode="auto">
            <a:xfrm>
              <a:off x="1344" y="960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990" name="Group 40"/>
          <p:cNvGrpSpPr>
            <a:grpSpLocks/>
          </p:cNvGrpSpPr>
          <p:nvPr/>
        </p:nvGrpSpPr>
        <p:grpSpPr bwMode="auto">
          <a:xfrm>
            <a:off x="6505500" y="5191125"/>
            <a:ext cx="164505" cy="157163"/>
            <a:chOff x="1296" y="912"/>
            <a:chExt cx="144" cy="144"/>
          </a:xfrm>
        </p:grpSpPr>
        <p:sp>
          <p:nvSpPr>
            <p:cNvPr id="41003" name="Oval 41"/>
            <p:cNvSpPr>
              <a:spLocks noChangeArrowheads="1"/>
            </p:cNvSpPr>
            <p:nvPr/>
          </p:nvSpPr>
          <p:spPr bwMode="auto">
            <a:xfrm>
              <a:off x="1296" y="912"/>
              <a:ext cx="144" cy="144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4" name="Oval 42"/>
            <p:cNvSpPr>
              <a:spLocks noChangeArrowheads="1"/>
            </p:cNvSpPr>
            <p:nvPr/>
          </p:nvSpPr>
          <p:spPr bwMode="auto">
            <a:xfrm>
              <a:off x="1344" y="960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95" name="Oval 47"/>
          <p:cNvSpPr>
            <a:spLocks noChangeArrowheads="1"/>
          </p:cNvSpPr>
          <p:nvPr/>
        </p:nvSpPr>
        <p:spPr bwMode="auto">
          <a:xfrm>
            <a:off x="5181600" y="4572000"/>
            <a:ext cx="164505" cy="157163"/>
          </a:xfrm>
          <a:prstGeom prst="ellipse">
            <a:avLst/>
          </a:prstGeom>
          <a:noFill/>
          <a:ln w="38100">
            <a:solidFill>
              <a:srgbClr val="FF080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996" name="Group 48"/>
          <p:cNvGrpSpPr>
            <a:grpSpLocks/>
          </p:cNvGrpSpPr>
          <p:nvPr/>
        </p:nvGrpSpPr>
        <p:grpSpPr bwMode="auto">
          <a:xfrm>
            <a:off x="5029200" y="3254076"/>
            <a:ext cx="265037" cy="708324"/>
            <a:chOff x="520" y="2426"/>
            <a:chExt cx="232" cy="649"/>
          </a:xfrm>
        </p:grpSpPr>
        <p:sp>
          <p:nvSpPr>
            <p:cNvPr id="41001" name="Oval 49"/>
            <p:cNvSpPr>
              <a:spLocks noChangeArrowheads="1"/>
            </p:cNvSpPr>
            <p:nvPr/>
          </p:nvSpPr>
          <p:spPr bwMode="auto">
            <a:xfrm>
              <a:off x="576" y="2592"/>
              <a:ext cx="144" cy="144"/>
            </a:xfrm>
            <a:prstGeom prst="ellipse">
              <a:avLst/>
            </a:prstGeom>
            <a:noFill/>
            <a:ln w="38100">
              <a:solidFill>
                <a:srgbClr val="FF080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2" name="Text Box 50"/>
            <p:cNvSpPr txBox="1">
              <a:spLocks noChangeArrowheads="1"/>
            </p:cNvSpPr>
            <p:nvPr/>
          </p:nvSpPr>
          <p:spPr bwMode="auto">
            <a:xfrm>
              <a:off x="520" y="2426"/>
              <a:ext cx="232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smtClean="0">
                  <a:solidFill>
                    <a:srgbClr val="FF0802"/>
                  </a:solidFill>
                </a:rPr>
                <a:t>x</a:t>
              </a:r>
              <a:endParaRPr lang="en-US" sz="2000" b="1" dirty="0">
                <a:solidFill>
                  <a:srgbClr val="FF0802"/>
                </a:solidFill>
              </a:endParaRPr>
            </a:p>
          </p:txBody>
        </p:sp>
      </p:grpSp>
      <p:sp>
        <p:nvSpPr>
          <p:cNvPr id="40997" name="Text Box 51"/>
          <p:cNvSpPr txBox="1">
            <a:spLocks noChangeArrowheads="1"/>
          </p:cNvSpPr>
          <p:nvPr/>
        </p:nvSpPr>
        <p:spPr bwMode="auto">
          <a:xfrm>
            <a:off x="5105400" y="4114800"/>
            <a:ext cx="1325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802"/>
                </a:solidFill>
              </a:rPr>
              <a:t>.</a:t>
            </a:r>
          </a:p>
        </p:txBody>
      </p:sp>
      <p:sp>
        <p:nvSpPr>
          <p:cNvPr id="40998" name="Rectangle 53"/>
          <p:cNvSpPr>
            <a:spLocks noChangeArrowheads="1"/>
          </p:cNvSpPr>
          <p:nvPr/>
        </p:nvSpPr>
        <p:spPr bwMode="auto">
          <a:xfrm>
            <a:off x="2528589" y="0"/>
            <a:ext cx="53200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3"/>
                </a:solidFill>
                <a:latin typeface="Comic Sans MS" charset="0"/>
              </a:rPr>
              <a:t>Dipolar </a:t>
            </a:r>
            <a:r>
              <a:rPr lang="en-US" sz="3600" b="1" dirty="0" err="1" smtClean="0">
                <a:solidFill>
                  <a:srgbClr val="FF0003"/>
                </a:solidFill>
                <a:latin typeface="Comic Sans MS" charset="0"/>
              </a:rPr>
              <a:t>vs</a:t>
            </a:r>
            <a:r>
              <a:rPr lang="en-US" sz="3600" b="1" dirty="0" smtClean="0">
                <a:solidFill>
                  <a:srgbClr val="FF0003"/>
                </a:solidFill>
                <a:latin typeface="Comic Sans MS" charset="0"/>
              </a:rPr>
              <a:t> </a:t>
            </a:r>
            <a:r>
              <a:rPr lang="en-US" sz="3600" b="1" dirty="0" err="1" smtClean="0">
                <a:solidFill>
                  <a:srgbClr val="FF0003"/>
                </a:solidFill>
                <a:latin typeface="Comic Sans MS" charset="0"/>
              </a:rPr>
              <a:t>Quadrupolar</a:t>
            </a:r>
            <a:endParaRPr lang="en-US" sz="3600" b="1" dirty="0">
              <a:solidFill>
                <a:srgbClr val="FF0003"/>
              </a:solidFill>
              <a:latin typeface="Comic Sans MS" charset="0"/>
            </a:endParaRPr>
          </a:p>
        </p:txBody>
      </p:sp>
      <p:sp>
        <p:nvSpPr>
          <p:cNvPr id="40999" name="Text Box 54"/>
          <p:cNvSpPr txBox="1">
            <a:spLocks noChangeArrowheads="1"/>
          </p:cNvSpPr>
          <p:nvPr/>
        </p:nvSpPr>
        <p:spPr bwMode="auto">
          <a:xfrm>
            <a:off x="6172200" y="1219200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1A8A8"/>
                </a:solidFill>
                <a:latin typeface="Times"/>
                <a:cs typeface="Times"/>
              </a:rPr>
              <a:t>Even field  </a:t>
            </a:r>
          </a:p>
          <a:p>
            <a:r>
              <a:rPr lang="en-US" b="1" dirty="0">
                <a:solidFill>
                  <a:srgbClr val="FF0000"/>
                </a:solidFill>
                <a:latin typeface="Times"/>
                <a:cs typeface="Times"/>
              </a:rPr>
              <a:t>Odd current</a:t>
            </a:r>
          </a:p>
        </p:txBody>
      </p:sp>
      <p:sp>
        <p:nvSpPr>
          <p:cNvPr id="41000" name="Text Box 55"/>
          <p:cNvSpPr txBox="1">
            <a:spLocks noChangeArrowheads="1"/>
          </p:cNvSpPr>
          <p:nvPr/>
        </p:nvSpPr>
        <p:spPr bwMode="auto">
          <a:xfrm>
            <a:off x="5851525" y="6045200"/>
            <a:ext cx="2932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 dirty="0" smtClean="0">
                <a:latin typeface="Lucida Calligraphy" charset="0"/>
              </a:rPr>
              <a:t>Lovelace, </a:t>
            </a:r>
            <a:r>
              <a:rPr lang="en-US" sz="1200" i="1" dirty="0" err="1" smtClean="0">
                <a:latin typeface="Lucida Calligraphy" charset="0"/>
              </a:rPr>
              <a:t>Camenzind</a:t>
            </a:r>
            <a:r>
              <a:rPr lang="en-US" sz="1200" i="1" dirty="0">
                <a:latin typeface="Lucida Calligraphy" charset="0"/>
              </a:rPr>
              <a:t>, </a:t>
            </a:r>
            <a:r>
              <a:rPr lang="en-US" sz="1200" i="1" dirty="0" smtClean="0">
                <a:latin typeface="Lucida Calligraphy" charset="0"/>
              </a:rPr>
              <a:t>Koide, RB</a:t>
            </a:r>
            <a:endParaRPr lang="en-US" sz="1200" i="1" dirty="0">
              <a:latin typeface="Lucida Calligraphy" charset="0"/>
            </a:endParaRPr>
          </a:p>
        </p:txBody>
      </p:sp>
      <p:sp>
        <p:nvSpPr>
          <p:cNvPr id="62" name="Freeform 4"/>
          <p:cNvSpPr>
            <a:spLocks/>
          </p:cNvSpPr>
          <p:nvPr/>
        </p:nvSpPr>
        <p:spPr bwMode="auto">
          <a:xfrm flipH="1">
            <a:off x="754905" y="2816225"/>
            <a:ext cx="3207856" cy="2401094"/>
          </a:xfrm>
          <a:custGeom>
            <a:avLst/>
            <a:gdLst>
              <a:gd name="T0" fmla="*/ 2147483647 w 2424"/>
              <a:gd name="T1" fmla="*/ 1129030000 h 2200"/>
              <a:gd name="T2" fmla="*/ 2147483647 w 2424"/>
              <a:gd name="T3" fmla="*/ 282257500 h 2200"/>
              <a:gd name="T4" fmla="*/ 81165449 w 2424"/>
              <a:gd name="T5" fmla="*/ 2147483647 h 2200"/>
              <a:gd name="T6" fmla="*/ 2147483647 w 2424"/>
              <a:gd name="T7" fmla="*/ 2147483647 h 2200"/>
              <a:gd name="T8" fmla="*/ 2147483647 w 2424"/>
              <a:gd name="T9" fmla="*/ 2147483647 h 2200"/>
              <a:gd name="T10" fmla="*/ 2147483647 w 2424"/>
              <a:gd name="T11" fmla="*/ 1129030000 h 2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24"/>
              <a:gd name="T19" fmla="*/ 0 h 2200"/>
              <a:gd name="T20" fmla="*/ 2424 w 2424"/>
              <a:gd name="T21" fmla="*/ 2200 h 2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24" h="2200">
                <a:moveTo>
                  <a:pt x="2088" y="448"/>
                </a:moveTo>
                <a:cubicBezTo>
                  <a:pt x="1848" y="208"/>
                  <a:pt x="1136" y="0"/>
                  <a:pt x="792" y="112"/>
                </a:cubicBezTo>
                <a:cubicBezTo>
                  <a:pt x="448" y="224"/>
                  <a:pt x="0" y="784"/>
                  <a:pt x="24" y="1120"/>
                </a:cubicBezTo>
                <a:cubicBezTo>
                  <a:pt x="48" y="1456"/>
                  <a:pt x="568" y="2056"/>
                  <a:pt x="936" y="2128"/>
                </a:cubicBezTo>
                <a:cubicBezTo>
                  <a:pt x="1304" y="2200"/>
                  <a:pt x="2040" y="1832"/>
                  <a:pt x="2232" y="1552"/>
                </a:cubicBezTo>
                <a:cubicBezTo>
                  <a:pt x="2424" y="1272"/>
                  <a:pt x="2328" y="688"/>
                  <a:pt x="2088" y="44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9"/>
          <p:cNvSpPr>
            <a:spLocks noChangeShapeType="1"/>
          </p:cNvSpPr>
          <p:nvPr/>
        </p:nvSpPr>
        <p:spPr bwMode="auto">
          <a:xfrm flipH="1">
            <a:off x="864575" y="4038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15"/>
          <p:cNvSpPr>
            <a:spLocks/>
          </p:cNvSpPr>
          <p:nvPr/>
        </p:nvSpPr>
        <p:spPr bwMode="auto">
          <a:xfrm flipH="1">
            <a:off x="3880508" y="2362200"/>
            <a:ext cx="603187" cy="1414463"/>
          </a:xfrm>
          <a:custGeom>
            <a:avLst/>
            <a:gdLst>
              <a:gd name="T0" fmla="*/ 0 w 528"/>
              <a:gd name="T1" fmla="*/ 2147483647 h 1296"/>
              <a:gd name="T2" fmla="*/ 846772500 w 528"/>
              <a:gd name="T3" fmla="*/ 2147483647 h 1296"/>
              <a:gd name="T4" fmla="*/ 1088707500 w 528"/>
              <a:gd name="T5" fmla="*/ 483870000 h 1296"/>
              <a:gd name="T6" fmla="*/ 1330642500 w 528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1296"/>
              <a:gd name="T14" fmla="*/ 528 w 528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1296">
                <a:moveTo>
                  <a:pt x="0" y="1296"/>
                </a:moveTo>
                <a:cubicBezTo>
                  <a:pt x="132" y="1172"/>
                  <a:pt x="264" y="1048"/>
                  <a:pt x="336" y="864"/>
                </a:cubicBezTo>
                <a:cubicBezTo>
                  <a:pt x="408" y="680"/>
                  <a:pt x="400" y="336"/>
                  <a:pt x="432" y="192"/>
                </a:cubicBezTo>
                <a:cubicBezTo>
                  <a:pt x="464" y="48"/>
                  <a:pt x="512" y="32"/>
                  <a:pt x="528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6"/>
          <p:cNvSpPr>
            <a:spLocks/>
          </p:cNvSpPr>
          <p:nvPr/>
        </p:nvSpPr>
        <p:spPr bwMode="auto">
          <a:xfrm flipH="1" flipV="1">
            <a:off x="3880508" y="4300538"/>
            <a:ext cx="603187" cy="1414463"/>
          </a:xfrm>
          <a:custGeom>
            <a:avLst/>
            <a:gdLst>
              <a:gd name="T0" fmla="*/ 0 w 528"/>
              <a:gd name="T1" fmla="*/ 2147483647 h 1296"/>
              <a:gd name="T2" fmla="*/ 846772500 w 528"/>
              <a:gd name="T3" fmla="*/ 2147483647 h 1296"/>
              <a:gd name="T4" fmla="*/ 1088707500 w 528"/>
              <a:gd name="T5" fmla="*/ 483870000 h 1296"/>
              <a:gd name="T6" fmla="*/ 1330642500 w 528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1296"/>
              <a:gd name="T14" fmla="*/ 528 w 528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1296">
                <a:moveTo>
                  <a:pt x="0" y="1296"/>
                </a:moveTo>
                <a:cubicBezTo>
                  <a:pt x="132" y="1172"/>
                  <a:pt x="264" y="1048"/>
                  <a:pt x="336" y="864"/>
                </a:cubicBezTo>
                <a:cubicBezTo>
                  <a:pt x="408" y="680"/>
                  <a:pt x="400" y="336"/>
                  <a:pt x="432" y="192"/>
                </a:cubicBezTo>
                <a:cubicBezTo>
                  <a:pt x="464" y="48"/>
                  <a:pt x="512" y="32"/>
                  <a:pt x="528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 type="arrow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8" name="Group 22"/>
          <p:cNvGrpSpPr>
            <a:grpSpLocks/>
          </p:cNvGrpSpPr>
          <p:nvPr/>
        </p:nvGrpSpPr>
        <p:grpSpPr bwMode="auto">
          <a:xfrm flipH="1">
            <a:off x="4209519" y="5086350"/>
            <a:ext cx="164505" cy="157163"/>
            <a:chOff x="1296" y="912"/>
            <a:chExt cx="144" cy="144"/>
          </a:xfrm>
        </p:grpSpPr>
        <p:sp>
          <p:nvSpPr>
            <p:cNvPr id="105" name="Oval 23"/>
            <p:cNvSpPr>
              <a:spLocks noChangeArrowheads="1"/>
            </p:cNvSpPr>
            <p:nvPr/>
          </p:nvSpPr>
          <p:spPr bwMode="auto">
            <a:xfrm>
              <a:off x="1296" y="912"/>
              <a:ext cx="144" cy="144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24"/>
            <p:cNvSpPr>
              <a:spLocks noChangeArrowheads="1"/>
            </p:cNvSpPr>
            <p:nvPr/>
          </p:nvSpPr>
          <p:spPr bwMode="auto">
            <a:xfrm>
              <a:off x="1344" y="960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28"/>
          <p:cNvGrpSpPr>
            <a:grpSpLocks/>
          </p:cNvGrpSpPr>
          <p:nvPr/>
        </p:nvGrpSpPr>
        <p:grpSpPr bwMode="auto">
          <a:xfrm flipH="1">
            <a:off x="1467762" y="5191125"/>
            <a:ext cx="164505" cy="157163"/>
            <a:chOff x="1296" y="912"/>
            <a:chExt cx="144" cy="144"/>
          </a:xfrm>
        </p:grpSpPr>
        <p:sp>
          <p:nvSpPr>
            <p:cNvPr id="101" name="Oval 29"/>
            <p:cNvSpPr>
              <a:spLocks noChangeArrowheads="1"/>
            </p:cNvSpPr>
            <p:nvPr/>
          </p:nvSpPr>
          <p:spPr bwMode="auto">
            <a:xfrm>
              <a:off x="1296" y="912"/>
              <a:ext cx="144" cy="144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30"/>
            <p:cNvSpPr>
              <a:spLocks noChangeArrowheads="1"/>
            </p:cNvSpPr>
            <p:nvPr/>
          </p:nvSpPr>
          <p:spPr bwMode="auto">
            <a:xfrm>
              <a:off x="1344" y="960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40"/>
          <p:cNvGrpSpPr>
            <a:grpSpLocks/>
          </p:cNvGrpSpPr>
          <p:nvPr/>
        </p:nvGrpSpPr>
        <p:grpSpPr bwMode="auto">
          <a:xfrm flipH="1">
            <a:off x="2619300" y="5191125"/>
            <a:ext cx="164505" cy="157163"/>
            <a:chOff x="1296" y="912"/>
            <a:chExt cx="144" cy="144"/>
          </a:xfrm>
        </p:grpSpPr>
        <p:sp>
          <p:nvSpPr>
            <p:cNvPr id="93" name="Oval 41"/>
            <p:cNvSpPr>
              <a:spLocks noChangeArrowheads="1"/>
            </p:cNvSpPr>
            <p:nvPr/>
          </p:nvSpPr>
          <p:spPr bwMode="auto">
            <a:xfrm>
              <a:off x="1296" y="912"/>
              <a:ext cx="144" cy="144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42"/>
            <p:cNvSpPr>
              <a:spLocks noChangeArrowheads="1"/>
            </p:cNvSpPr>
            <p:nvPr/>
          </p:nvSpPr>
          <p:spPr bwMode="auto">
            <a:xfrm>
              <a:off x="1344" y="960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1" name="Freeform 110"/>
          <p:cNvSpPr/>
          <p:nvPr/>
        </p:nvSpPr>
        <p:spPr bwMode="auto">
          <a:xfrm>
            <a:off x="2209800" y="2286000"/>
            <a:ext cx="381000" cy="3403600"/>
          </a:xfrm>
          <a:custGeom>
            <a:avLst/>
            <a:gdLst>
              <a:gd name="connsiteX0" fmla="*/ 112183 w 488950"/>
              <a:gd name="connsiteY0" fmla="*/ 0 h 3403600"/>
              <a:gd name="connsiteX1" fmla="*/ 61383 w 488950"/>
              <a:gd name="connsiteY1" fmla="*/ 1117600 h 3403600"/>
              <a:gd name="connsiteX2" fmla="*/ 480483 w 488950"/>
              <a:gd name="connsiteY2" fmla="*/ 1790700 h 3403600"/>
              <a:gd name="connsiteX3" fmla="*/ 112183 w 488950"/>
              <a:gd name="connsiteY3" fmla="*/ 2400300 h 3403600"/>
              <a:gd name="connsiteX4" fmla="*/ 10583 w 488950"/>
              <a:gd name="connsiteY4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50" h="3403600">
                <a:moveTo>
                  <a:pt x="112183" y="0"/>
                </a:moveTo>
                <a:cubicBezTo>
                  <a:pt x="56091" y="409575"/>
                  <a:pt x="0" y="819150"/>
                  <a:pt x="61383" y="1117600"/>
                </a:cubicBezTo>
                <a:cubicBezTo>
                  <a:pt x="122766" y="1416050"/>
                  <a:pt x="472016" y="1576917"/>
                  <a:pt x="480483" y="1790700"/>
                </a:cubicBezTo>
                <a:cubicBezTo>
                  <a:pt x="488950" y="2004483"/>
                  <a:pt x="190500" y="2131483"/>
                  <a:pt x="112183" y="2400300"/>
                </a:cubicBezTo>
                <a:cubicBezTo>
                  <a:pt x="33866" y="2669117"/>
                  <a:pt x="10583" y="3403600"/>
                  <a:pt x="10583" y="3403600"/>
                </a:cubicBezTo>
              </a:path>
            </a:pathLst>
          </a:custGeom>
          <a:noFill/>
          <a:ln w="38100" cap="flat" cmpd="sng" algn="ctr">
            <a:solidFill>
              <a:srgbClr val="00A8A9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1219200" y="2286000"/>
            <a:ext cx="304800" cy="3403600"/>
          </a:xfrm>
          <a:custGeom>
            <a:avLst/>
            <a:gdLst>
              <a:gd name="connsiteX0" fmla="*/ 112183 w 488950"/>
              <a:gd name="connsiteY0" fmla="*/ 0 h 3403600"/>
              <a:gd name="connsiteX1" fmla="*/ 61383 w 488950"/>
              <a:gd name="connsiteY1" fmla="*/ 1117600 h 3403600"/>
              <a:gd name="connsiteX2" fmla="*/ 480483 w 488950"/>
              <a:gd name="connsiteY2" fmla="*/ 1790700 h 3403600"/>
              <a:gd name="connsiteX3" fmla="*/ 112183 w 488950"/>
              <a:gd name="connsiteY3" fmla="*/ 2400300 h 3403600"/>
              <a:gd name="connsiteX4" fmla="*/ 10583 w 488950"/>
              <a:gd name="connsiteY4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50" h="3403600">
                <a:moveTo>
                  <a:pt x="112183" y="0"/>
                </a:moveTo>
                <a:cubicBezTo>
                  <a:pt x="56091" y="409575"/>
                  <a:pt x="0" y="819150"/>
                  <a:pt x="61383" y="1117600"/>
                </a:cubicBezTo>
                <a:cubicBezTo>
                  <a:pt x="122766" y="1416050"/>
                  <a:pt x="472016" y="1576917"/>
                  <a:pt x="480483" y="1790700"/>
                </a:cubicBezTo>
                <a:cubicBezTo>
                  <a:pt x="488950" y="2004483"/>
                  <a:pt x="190500" y="2131483"/>
                  <a:pt x="112183" y="2400300"/>
                </a:cubicBezTo>
                <a:cubicBezTo>
                  <a:pt x="33866" y="2669117"/>
                  <a:pt x="10583" y="3403600"/>
                  <a:pt x="10583" y="3403600"/>
                </a:cubicBezTo>
              </a:path>
            </a:pathLst>
          </a:custGeom>
          <a:noFill/>
          <a:ln w="38100" cap="flat" cmpd="sng" algn="ctr">
            <a:solidFill>
              <a:srgbClr val="00A8A9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3168650" y="2286000"/>
            <a:ext cx="488950" cy="3403600"/>
          </a:xfrm>
          <a:custGeom>
            <a:avLst/>
            <a:gdLst>
              <a:gd name="connsiteX0" fmla="*/ 112183 w 488950"/>
              <a:gd name="connsiteY0" fmla="*/ 0 h 3403600"/>
              <a:gd name="connsiteX1" fmla="*/ 61383 w 488950"/>
              <a:gd name="connsiteY1" fmla="*/ 1117600 h 3403600"/>
              <a:gd name="connsiteX2" fmla="*/ 480483 w 488950"/>
              <a:gd name="connsiteY2" fmla="*/ 1790700 h 3403600"/>
              <a:gd name="connsiteX3" fmla="*/ 112183 w 488950"/>
              <a:gd name="connsiteY3" fmla="*/ 2400300 h 3403600"/>
              <a:gd name="connsiteX4" fmla="*/ 10583 w 488950"/>
              <a:gd name="connsiteY4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50" h="3403600">
                <a:moveTo>
                  <a:pt x="112183" y="0"/>
                </a:moveTo>
                <a:cubicBezTo>
                  <a:pt x="56091" y="409575"/>
                  <a:pt x="0" y="819150"/>
                  <a:pt x="61383" y="1117600"/>
                </a:cubicBezTo>
                <a:cubicBezTo>
                  <a:pt x="122766" y="1416050"/>
                  <a:pt x="472016" y="1576917"/>
                  <a:pt x="480483" y="1790700"/>
                </a:cubicBezTo>
                <a:cubicBezTo>
                  <a:pt x="488950" y="2004483"/>
                  <a:pt x="190500" y="2131483"/>
                  <a:pt x="112183" y="2400300"/>
                </a:cubicBezTo>
                <a:cubicBezTo>
                  <a:pt x="33866" y="2669117"/>
                  <a:pt x="10583" y="3403600"/>
                  <a:pt x="10583" y="3403600"/>
                </a:cubicBezTo>
              </a:path>
            </a:pathLst>
          </a:custGeom>
          <a:noFill/>
          <a:ln w="38100" cap="flat" cmpd="sng" algn="ctr">
            <a:solidFill>
              <a:srgbClr val="00A8A9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1600200" y="2602468"/>
            <a:ext cx="300082" cy="369332"/>
            <a:chOff x="2747918" y="1828800"/>
            <a:chExt cx="300082" cy="369332"/>
          </a:xfrm>
        </p:grpSpPr>
        <p:sp>
          <p:nvSpPr>
            <p:cNvPr id="107" name="Oval 20"/>
            <p:cNvSpPr>
              <a:spLocks noChangeArrowheads="1"/>
            </p:cNvSpPr>
            <p:nvPr/>
          </p:nvSpPr>
          <p:spPr bwMode="auto">
            <a:xfrm flipH="1">
              <a:off x="2783805" y="1981200"/>
              <a:ext cx="164505" cy="157163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747918" y="1828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err="1" smtClean="0">
                  <a:ln>
                    <a:solidFill>
                      <a:srgbClr val="E6F49A"/>
                    </a:solidFill>
                  </a:ln>
                  <a:solidFill>
                    <a:srgbClr val="01A8A8"/>
                  </a:solidFill>
                </a:rPr>
                <a:t>x</a:t>
              </a:r>
              <a:endParaRPr lang="en-US" sz="1800" b="1" dirty="0">
                <a:ln>
                  <a:solidFill>
                    <a:srgbClr val="E6F49A"/>
                  </a:solidFill>
                </a:ln>
                <a:solidFill>
                  <a:srgbClr val="01A8A8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667000" y="2602468"/>
            <a:ext cx="300082" cy="369332"/>
            <a:chOff x="2747918" y="1828800"/>
            <a:chExt cx="300082" cy="369332"/>
          </a:xfrm>
        </p:grpSpPr>
        <p:sp>
          <p:nvSpPr>
            <p:cNvPr id="119" name="Oval 20"/>
            <p:cNvSpPr>
              <a:spLocks noChangeArrowheads="1"/>
            </p:cNvSpPr>
            <p:nvPr/>
          </p:nvSpPr>
          <p:spPr bwMode="auto">
            <a:xfrm flipH="1">
              <a:off x="2783805" y="1981200"/>
              <a:ext cx="164505" cy="157163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747918" y="1828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err="1" smtClean="0">
                  <a:ln>
                    <a:solidFill>
                      <a:srgbClr val="E6F49A"/>
                    </a:solidFill>
                  </a:ln>
                  <a:solidFill>
                    <a:srgbClr val="01A8A8"/>
                  </a:solidFill>
                </a:rPr>
                <a:t>x</a:t>
              </a:r>
              <a:endParaRPr lang="en-US" sz="1800" b="1" dirty="0">
                <a:ln>
                  <a:solidFill>
                    <a:srgbClr val="E6F49A"/>
                  </a:solidFill>
                </a:ln>
                <a:solidFill>
                  <a:srgbClr val="01A8A8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119518" y="2678668"/>
            <a:ext cx="300082" cy="369332"/>
            <a:chOff x="2747918" y="1828800"/>
            <a:chExt cx="300082" cy="369332"/>
          </a:xfrm>
        </p:grpSpPr>
        <p:sp>
          <p:nvSpPr>
            <p:cNvPr id="122" name="Oval 20"/>
            <p:cNvSpPr>
              <a:spLocks noChangeArrowheads="1"/>
            </p:cNvSpPr>
            <p:nvPr/>
          </p:nvSpPr>
          <p:spPr bwMode="auto">
            <a:xfrm flipH="1">
              <a:off x="2783805" y="1981200"/>
              <a:ext cx="164505" cy="157163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47918" y="1828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err="1" smtClean="0">
                  <a:ln>
                    <a:solidFill>
                      <a:srgbClr val="E6F49A"/>
                    </a:solidFill>
                  </a:ln>
                  <a:solidFill>
                    <a:srgbClr val="01A8A8"/>
                  </a:solidFill>
                </a:rPr>
                <a:t>x</a:t>
              </a:r>
              <a:endParaRPr lang="en-US" sz="1800" b="1" dirty="0">
                <a:ln>
                  <a:solidFill>
                    <a:srgbClr val="E6F49A"/>
                  </a:solidFill>
                </a:ln>
                <a:solidFill>
                  <a:srgbClr val="01A8A8"/>
                </a:solidFill>
              </a:endParaRPr>
            </a:p>
          </p:txBody>
        </p:sp>
      </p:grpSp>
      <p:sp>
        <p:nvSpPr>
          <p:cNvPr id="124" name="Text Box 54"/>
          <p:cNvSpPr txBox="1">
            <a:spLocks noChangeArrowheads="1"/>
          </p:cNvSpPr>
          <p:nvPr/>
        </p:nvSpPr>
        <p:spPr bwMode="auto">
          <a:xfrm>
            <a:off x="1066800" y="1295400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1A8A8"/>
                </a:solidFill>
                <a:latin typeface="Times"/>
                <a:cs typeface="Times"/>
              </a:rPr>
              <a:t>Odd </a:t>
            </a:r>
            <a:r>
              <a:rPr lang="en-US" b="1" dirty="0">
                <a:solidFill>
                  <a:srgbClr val="01A8A8"/>
                </a:solidFill>
                <a:latin typeface="Times"/>
                <a:cs typeface="Times"/>
              </a:rPr>
              <a:t>field  </a:t>
            </a:r>
            <a:endParaRPr lang="en-US" b="1" dirty="0" smtClean="0">
              <a:solidFill>
                <a:srgbClr val="01A8A8"/>
              </a:solidFill>
              <a:latin typeface="Times"/>
              <a:cs typeface="Times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Even current</a:t>
            </a:r>
            <a:endParaRPr lang="en-US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cxnSp>
        <p:nvCxnSpPr>
          <p:cNvPr id="126" name="Straight Arrow Connector 125"/>
          <p:cNvCxnSpPr/>
          <p:nvPr/>
        </p:nvCxnSpPr>
        <p:spPr bwMode="auto">
          <a:xfrm rot="5400000" flipH="1" flipV="1">
            <a:off x="-1370409" y="2362597"/>
            <a:ext cx="3047206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rot="5400000" flipH="1" flipV="1">
            <a:off x="6363097" y="3772297"/>
            <a:ext cx="525859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rot="16200000" flipH="1">
            <a:off x="3733403" y="2361803"/>
            <a:ext cx="1523206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9" name="Straight Arrow Connector 128"/>
          <p:cNvCxnSpPr/>
          <p:nvPr/>
        </p:nvCxnSpPr>
        <p:spPr bwMode="auto">
          <a:xfrm rot="5400000" flipH="1" flipV="1">
            <a:off x="3962400" y="5562600"/>
            <a:ext cx="1219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0" name="Straight Arrow Connector 129"/>
          <p:cNvCxnSpPr/>
          <p:nvPr/>
        </p:nvCxnSpPr>
        <p:spPr bwMode="auto">
          <a:xfrm rot="5400000">
            <a:off x="4151709" y="5600303"/>
            <a:ext cx="129619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rot="5400000">
            <a:off x="4038600" y="2362200"/>
            <a:ext cx="1524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rot="16200000" flipH="1">
            <a:off x="-990601" y="5333998"/>
            <a:ext cx="2286003" cy="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7" name="Straight Arrow Connector 156"/>
          <p:cNvCxnSpPr/>
          <p:nvPr/>
        </p:nvCxnSpPr>
        <p:spPr bwMode="auto">
          <a:xfrm rot="10800000">
            <a:off x="381000" y="4038601"/>
            <a:ext cx="3733802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2484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charset="-128"/>
                <a:cs typeface="ＭＳ Ｐゴシック" charset="-128"/>
              </a:rPr>
              <a:t>3D GR MHD simulations</a:t>
            </a:r>
            <a:endParaRPr lang="en-US" sz="2800" b="0" i="1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6781800" cy="5486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charset="-128"/>
                <a:cs typeface="ＭＳ Ｐゴシック" charset="-128"/>
              </a:rPr>
              <a:t>HARM Code</a:t>
            </a:r>
          </a:p>
          <a:p>
            <a:pPr lvl="1" eaLnBrk="1" hangingPunct="1"/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Rx</a:t>
            </a:r>
            <a:r>
              <a:rPr lang="en-US" sz="2400" dirty="0" err="1" smtClean="0">
                <a:latin typeface="Symbol" charset="2"/>
                <a:ea typeface="ＭＳ Ｐゴシック" charset="-128"/>
                <a:cs typeface="Symbol" charset="2"/>
              </a:rPr>
              <a:t>q</a:t>
            </a:r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x</a:t>
            </a:r>
            <a:r>
              <a:rPr lang="en-US" sz="2400" dirty="0" err="1" smtClean="0">
                <a:latin typeface="Symbol" charset="2"/>
                <a:ea typeface="ＭＳ Ｐゴシック" charset="-128"/>
                <a:cs typeface="Symbol" charset="2"/>
              </a:rPr>
              <a:t>f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=512x768x64 – a=0.93 -Kerr-</a:t>
            </a:r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Schild</a:t>
            </a: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Convergence test, </a:t>
            </a:r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transmissive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BCs</a:t>
            </a: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2800" dirty="0" smtClean="0">
                <a:ea typeface="ＭＳ Ｐゴシック" charset="-128"/>
                <a:cs typeface="ＭＳ Ｐゴシック" charset="-128"/>
              </a:rPr>
              <a:t>Dipolar jets 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H/r~0.2;  MRI -&gt; turbulence; L</a:t>
            </a:r>
            <a:r>
              <a:rPr lang="en-US" sz="2400" baseline="-25000" dirty="0" smtClean="0">
                <a:ea typeface="ＭＳ Ｐゴシック" charset="-128"/>
                <a:cs typeface="ＭＳ Ｐゴシック" charset="-128"/>
              </a:rPr>
              <a:t>j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~0.01m’c</a:t>
            </a:r>
            <a:r>
              <a:rPr lang="en-US" sz="2400" baseline="30000" dirty="0" smtClean="0">
                <a:ea typeface="ＭＳ Ｐゴシック" charset="-128"/>
                <a:cs typeface="ＭＳ Ｐゴシック" charset="-128"/>
              </a:rPr>
              <a:t>2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Jets stable to </a:t>
            </a:r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r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~ 1000m with 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~(r/10m)</a:t>
            </a:r>
            <a:r>
              <a:rPr lang="en-US" sz="2400" baseline="30000" dirty="0" smtClean="0">
                <a:ea typeface="ＭＳ Ｐゴシック" charset="-128"/>
                <a:cs typeface="ＭＳ Ｐゴシック" charset="-128"/>
              </a:rPr>
              <a:t>1/2</a:t>
            </a:r>
          </a:p>
          <a:p>
            <a:pPr lvl="2" eaLnBrk="1" hangingPunct="1"/>
            <a:r>
              <a:rPr lang="en-US" sz="2000" dirty="0" smtClean="0">
                <a:ea typeface="ＭＳ Ｐゴシック" charset="-128"/>
                <a:cs typeface="ＭＳ Ｐゴシック" charset="-128"/>
              </a:rPr>
              <a:t>10</a:t>
            </a:r>
            <a:r>
              <a:rPr lang="en-US" sz="2000" baseline="30000" dirty="0" smtClean="0">
                <a:ea typeface="ＭＳ Ｐゴシック" charset="-128"/>
                <a:cs typeface="ＭＳ Ｐゴシック" charset="-128"/>
              </a:rPr>
              <a:t>5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m in planning </a:t>
            </a:r>
          </a:p>
          <a:p>
            <a:pPr lvl="1" eaLnBrk="1" hangingPunct="1"/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m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=1 helical instability driven</a:t>
            </a:r>
          </a:p>
          <a:p>
            <a:pPr eaLnBrk="1" hangingPunct="1"/>
            <a:r>
              <a:rPr lang="en-US" sz="2800" dirty="0" err="1" smtClean="0">
                <a:ea typeface="ＭＳ Ｐゴシック" charset="-128"/>
                <a:cs typeface="ＭＳ Ｐゴシック" charset="-128"/>
              </a:rPr>
              <a:t>Quadrupolar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 jets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Current cone, mass loading -&gt;instability due to </a:t>
            </a:r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toroidal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current cones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Thin disk??</a:t>
            </a: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23 v 2011</a:t>
            </a:r>
            <a:endParaRPr lang="en-US" dirty="0">
              <a:latin typeface="Times" charset="0"/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" charset="0"/>
              </a:rPr>
              <a:t>Krakow</a:t>
            </a:r>
            <a:endParaRPr lang="en-US" dirty="0">
              <a:latin typeface="Times" charset="0"/>
            </a:endParaRP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8160DE-6ADB-544B-96E7-8D319D4AB929}" type="slidenum">
              <a:rPr lang="en-US" smtClean="0">
                <a:latin typeface="Times" charset="0"/>
              </a:rPr>
              <a:pPr/>
              <a:t>23</a:t>
            </a:fld>
            <a:endParaRPr lang="en-US" smtClean="0">
              <a:latin typeface="Times" charset="0"/>
            </a:endParaRPr>
          </a:p>
        </p:txBody>
      </p:sp>
      <p:pic>
        <p:nvPicPr>
          <p:cNvPr id="4301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-76200"/>
            <a:ext cx="2209800" cy="231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4844" y="4343401"/>
            <a:ext cx="213915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096000"/>
            <a:ext cx="713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McKinney % </a:t>
            </a:r>
            <a:r>
              <a:rPr lang="en-US" sz="1800" i="1" dirty="0" err="1" smtClean="0"/>
              <a:t>RB,cf</a:t>
            </a:r>
            <a:r>
              <a:rPr lang="en-US" sz="1800" i="1" dirty="0" smtClean="0"/>
              <a:t> also Nakamura &amp; Meier, </a:t>
            </a:r>
            <a:r>
              <a:rPr lang="en-US" sz="1800" i="1" dirty="0" err="1" smtClean="0"/>
              <a:t>Komissarov</a:t>
            </a:r>
            <a:r>
              <a:rPr lang="en-US" sz="1800" i="1" dirty="0" smtClean="0"/>
              <a:t> et al, </a:t>
            </a:r>
            <a:r>
              <a:rPr lang="en-US" sz="1800" i="1" dirty="0" err="1" smtClean="0"/>
              <a:t>Tchekovsky</a:t>
            </a:r>
            <a:endParaRPr lang="en-US" sz="1800" i="1" dirty="0" smtClean="0"/>
          </a:p>
          <a:p>
            <a:r>
              <a:rPr lang="en-US" sz="1800" i="1" dirty="0" smtClean="0"/>
              <a:t> et al, Hawley et al, McKinney &amp;</a:t>
            </a:r>
            <a:r>
              <a:rPr lang="en-US" sz="1800" i="1" dirty="0" err="1" smtClean="0"/>
              <a:t>Narayan</a:t>
            </a:r>
            <a:r>
              <a:rPr lang="en-US" sz="1800" i="1" dirty="0" smtClean="0"/>
              <a:t>,</a:t>
            </a:r>
            <a:r>
              <a:rPr lang="en-US" sz="1600" i="1" dirty="0" smtClean="0"/>
              <a:t> Hardee……</a:t>
            </a:r>
            <a:endParaRPr lang="en-US" sz="16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271858"/>
            <a:ext cx="2133600" cy="2148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712" y="2209800"/>
            <a:ext cx="2224681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23 v 2011</a:t>
            </a:r>
            <a:endParaRPr lang="en-US">
              <a:latin typeface="Times" charset="0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Krakow</a:t>
            </a:r>
            <a:endParaRPr lang="en-US">
              <a:latin typeface="Times" charset="0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40D4B2-A3F1-FB44-AB98-D10CB0A82651}" type="slidenum">
              <a:rPr lang="en-US" smtClean="0">
                <a:latin typeface="Times" charset="0"/>
              </a:rPr>
              <a:pPr/>
              <a:t>24</a:t>
            </a:fld>
            <a:endParaRPr lang="en-US" smtClean="0">
              <a:latin typeface="Times" charset="0"/>
            </a:endParaRPr>
          </a:p>
        </p:txBody>
      </p:sp>
      <p:pic>
        <p:nvPicPr>
          <p:cNvPr id="19462" name="Picture 6" descr="/Users/rdb/Desktop/research/talks/misc/091014Ames/presentation_dipole.mpg.mpe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00" fill="hold"/>
                                        <p:tgtEl>
                                          <p:spTgt spid="194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4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 smtClean="0"/>
              <a:t>General Inferences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458200" cy="3810000"/>
          </a:xfrm>
        </p:spPr>
        <p:txBody>
          <a:bodyPr/>
          <a:lstStyle/>
          <a:p>
            <a:r>
              <a:rPr lang="en-US" dirty="0" smtClean="0"/>
              <a:t>FRII/FSRQ?</a:t>
            </a:r>
          </a:p>
          <a:p>
            <a:pPr lvl="1"/>
            <a:r>
              <a:rPr lang="en-US" dirty="0" smtClean="0"/>
              <a:t>a&gt;0.9</a:t>
            </a:r>
          </a:p>
          <a:p>
            <a:pPr lvl="2"/>
            <a:r>
              <a:rPr lang="en-US" dirty="0" smtClean="0"/>
              <a:t>Hole powered</a:t>
            </a:r>
          </a:p>
          <a:p>
            <a:pPr lvl="1"/>
            <a:r>
              <a:rPr lang="en-US" dirty="0" smtClean="0"/>
              <a:t>Long range order in field</a:t>
            </a:r>
          </a:p>
          <a:p>
            <a:pPr lvl="2"/>
            <a:r>
              <a:rPr lang="en-US" dirty="0" smtClean="0"/>
              <a:t>Groups not clusters, few mergers</a:t>
            </a:r>
          </a:p>
          <a:p>
            <a:pPr lvl="1"/>
            <a:r>
              <a:rPr lang="en-US" dirty="0" smtClean="0"/>
              <a:t>Thick disk?</a:t>
            </a:r>
          </a:p>
          <a:p>
            <a:pPr lvl="2"/>
            <a:r>
              <a:rPr lang="en-US" dirty="0" smtClean="0"/>
              <a:t>Large mass relative to mass supply rate </a:t>
            </a:r>
          </a:p>
          <a:p>
            <a:pPr lvl="1"/>
            <a:r>
              <a:rPr lang="en-US" dirty="0" smtClean="0"/>
              <a:t>Low gas density</a:t>
            </a:r>
          </a:p>
          <a:p>
            <a:pPr lvl="2"/>
            <a:r>
              <a:rPr lang="en-US" dirty="0" err="1" smtClean="0"/>
              <a:t>Ellipticals</a:t>
            </a:r>
            <a:r>
              <a:rPr lang="en-US" dirty="0" smtClean="0"/>
              <a:t> not spirals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85086" y="5562600"/>
            <a:ext cx="606217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happens to radial/horizontal field?</a:t>
            </a:r>
          </a:p>
          <a:p>
            <a:r>
              <a:rPr lang="en-US" dirty="0" smtClean="0"/>
              <a:t>Is polarity maintained along jet?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Inferences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FRI/BL Lac</a:t>
            </a:r>
          </a:p>
          <a:p>
            <a:pPr lvl="1"/>
            <a:r>
              <a:rPr lang="en-US" dirty="0" smtClean="0"/>
              <a:t>a&lt;0.9</a:t>
            </a:r>
          </a:p>
          <a:p>
            <a:pPr lvl="2"/>
            <a:r>
              <a:rPr lang="en-US" dirty="0" smtClean="0"/>
              <a:t>Disk powered</a:t>
            </a:r>
          </a:p>
          <a:p>
            <a:pPr lvl="1"/>
            <a:r>
              <a:rPr lang="en-US" dirty="0" smtClean="0"/>
              <a:t>Short range order in field</a:t>
            </a:r>
          </a:p>
          <a:p>
            <a:pPr lvl="2"/>
            <a:r>
              <a:rPr lang="en-US" dirty="0" smtClean="0"/>
              <a:t>Many mergers, spin according to FP equation with deceleration (Hughes &amp; B)</a:t>
            </a:r>
          </a:p>
          <a:p>
            <a:pPr lvl="1"/>
            <a:r>
              <a:rPr lang="en-US" dirty="0" smtClean="0"/>
              <a:t>Thick disk</a:t>
            </a:r>
          </a:p>
          <a:p>
            <a:pPr lvl="1"/>
            <a:r>
              <a:rPr lang="en-US" dirty="0" smtClean="0"/>
              <a:t>Low gas density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“Observing” Simulated Jets</a:t>
            </a:r>
            <a:br>
              <a:rPr lang="en-US" dirty="0" smtClean="0"/>
            </a:br>
            <a:r>
              <a:rPr lang="en-US" dirty="0" smtClean="0"/>
              <a:t>Synchrotron Radiation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idx="1"/>
          </p:nvPr>
        </p:nvGraphicFramePr>
        <p:xfrm>
          <a:off x="2166938" y="3152775"/>
          <a:ext cx="4614862" cy="1949450"/>
        </p:xfrm>
        <a:graphic>
          <a:graphicData uri="http://schemas.openxmlformats.org/presentationml/2006/ole">
            <p:oleObj spid="_x0000_s19458" name="Equation" r:id="rId3" imgW="2705100" imgH="1143000" progId="Equation.3">
              <p:embed/>
            </p:oleObj>
          </a:graphicData>
        </a:graphic>
      </p:graphicFrame>
      <p:sp>
        <p:nvSpPr>
          <p:cNvPr id="2048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v 2011</a:t>
            </a:r>
            <a:endParaRPr lang="en-US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Krakow</a:t>
            </a:r>
            <a:endParaRPr lang="en-US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FD50-4C96-BA4B-BF8D-383AB2731258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52400" y="1447800"/>
            <a:ext cx="71481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We know P’, B’, N’, V on grid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Work in jet frame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Rotate spatial grid so that observer along </a:t>
            </a:r>
            <a:r>
              <a:rPr lang="en-US" b="1" dirty="0" err="1" smtClean="0">
                <a:solidFill>
                  <a:srgbClr val="0000FF"/>
                </a:solidFill>
              </a:rPr>
              <a:t>z</a:t>
            </a:r>
            <a:r>
              <a:rPr lang="en-US" b="1" dirty="0" smtClean="0">
                <a:solidFill>
                  <a:srgbClr val="0000FF"/>
                </a:solidFill>
              </a:rPr>
              <a:t> direction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Shear in </a:t>
            </a:r>
            <a:r>
              <a:rPr lang="en-US" b="1" dirty="0" err="1" smtClean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 – </a:t>
            </a:r>
            <a:r>
              <a:rPr lang="en-US" b="1" dirty="0" err="1" smtClean="0">
                <a:solidFill>
                  <a:srgbClr val="0000FF"/>
                </a:solidFill>
              </a:rPr>
              <a:t>z</a:t>
            </a:r>
            <a:r>
              <a:rPr lang="en-US" b="1" dirty="0" smtClean="0">
                <a:solidFill>
                  <a:srgbClr val="0000FF"/>
                </a:solidFill>
              </a:rPr>
              <a:t> space introducing t</a:t>
            </a:r>
            <a:r>
              <a:rPr lang="en-US" b="1" baseline="-25000" dirty="0" smtClean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=</a:t>
            </a:r>
            <a:r>
              <a:rPr lang="en-US" b="1" dirty="0" err="1" smtClean="0">
                <a:solidFill>
                  <a:srgbClr val="0000FF"/>
                </a:solidFill>
              </a:rPr>
              <a:t>t-z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5036403"/>
            <a:ext cx="909736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Make emission model</a:t>
            </a:r>
          </a:p>
          <a:p>
            <a:pPr lvl="1">
              <a:buFont typeface="Arial"/>
              <a:buChar char="•"/>
            </a:pPr>
            <a:r>
              <a:rPr lang="en-US" b="1" dirty="0" err="1" smtClean="0">
                <a:solidFill>
                  <a:srgbClr val="0000FF"/>
                </a:solidFill>
              </a:rPr>
              <a:t>eg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j</a:t>
            </a:r>
            <a:r>
              <a:rPr lang="en-US" b="1" dirty="0" smtClean="0">
                <a:solidFill>
                  <a:srgbClr val="0000FF"/>
                </a:solidFill>
              </a:rPr>
              <a:t>’ ~ P’ B’</a:t>
            </a:r>
            <a:r>
              <a:rPr lang="en-US" b="1" baseline="30000" dirty="0" smtClean="0">
                <a:solidFill>
                  <a:srgbClr val="0000FF"/>
                </a:solidFill>
              </a:rPr>
              <a:t>3/2</a:t>
            </a:r>
            <a:r>
              <a:rPr lang="en-US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n’</a:t>
            </a:r>
            <a:r>
              <a:rPr lang="en-US" b="1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-1/2</a:t>
            </a:r>
            <a:r>
              <a:rPr lang="en-US" b="1" dirty="0" smtClean="0">
                <a:solidFill>
                  <a:srgbClr val="0000FF"/>
                </a:solidFill>
                <a:latin typeface="+mn-lt"/>
                <a:cs typeface="Symbol" charset="2"/>
              </a:rPr>
              <a:t>; </a:t>
            </a:r>
            <a:r>
              <a:rPr lang="en-US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k</a:t>
            </a:r>
            <a:r>
              <a:rPr lang="en-US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’~ </a:t>
            </a:r>
            <a:r>
              <a:rPr lang="en-US" b="1" dirty="0" smtClean="0">
                <a:solidFill>
                  <a:srgbClr val="0000FF"/>
                </a:solidFill>
                <a:latin typeface="+mn-lt"/>
                <a:cs typeface="Symbol" charset="2"/>
              </a:rPr>
              <a:t>P’B’</a:t>
            </a:r>
            <a:r>
              <a:rPr lang="en-US" b="1" baseline="30000" dirty="0" smtClean="0">
                <a:solidFill>
                  <a:srgbClr val="0000FF"/>
                </a:solidFill>
                <a:latin typeface="+mn-lt"/>
                <a:cs typeface="Symbol" charset="2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n’</a:t>
            </a:r>
            <a:r>
              <a:rPr lang="en-US" b="1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-3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+mn-lt"/>
                <a:cs typeface="Symbol" charset="2"/>
              </a:rPr>
              <a:t>Polarization – perpendicular to projected field in cm frame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rot="5400000" flipH="1" flipV="1">
            <a:off x="5905500" y="171450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6324600" y="2133600"/>
            <a:ext cx="8389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V="1">
            <a:off x="5752703" y="1562497"/>
            <a:ext cx="610394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324600" y="1143000"/>
            <a:ext cx="27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239000" y="1905000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715000" y="1143000"/>
            <a:ext cx="37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o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553200" y="4876800"/>
            <a:ext cx="2057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8415436" y="3729335"/>
            <a:ext cx="423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517928" y="4491335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6553200" y="4191000"/>
            <a:ext cx="19812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6553200" y="4876800"/>
            <a:ext cx="16002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8077200" y="5257800"/>
            <a:ext cx="57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Vß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“Observing” Simulated Jets</a:t>
            </a:r>
            <a:br>
              <a:rPr lang="en-US" dirty="0" smtClean="0"/>
            </a:br>
            <a:r>
              <a:rPr lang="en-US" dirty="0" smtClean="0"/>
              <a:t>Inverse Compton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905000"/>
          </a:xfrm>
        </p:spPr>
        <p:txBody>
          <a:bodyPr/>
          <a:lstStyle/>
          <a:p>
            <a:r>
              <a:rPr lang="en-US" dirty="0" smtClean="0"/>
              <a:t>Work in jet frame</a:t>
            </a:r>
          </a:p>
          <a:p>
            <a:r>
              <a:rPr lang="en-US" dirty="0" smtClean="0"/>
              <a:t>Compute incident radiation along all rays from earlier observer times</a:t>
            </a:r>
          </a:p>
          <a:p>
            <a:r>
              <a:rPr lang="en-US" dirty="0" smtClean="0"/>
              <a:t>Compute </a:t>
            </a:r>
            <a:r>
              <a:rPr lang="en-US" dirty="0" err="1" smtClean="0"/>
              <a:t>j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nW</a:t>
            </a:r>
            <a:r>
              <a:rPr lang="en-US" baseline="-25000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directly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191000" y="4648200"/>
            <a:ext cx="3124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467600" y="441960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3771900" y="4686300"/>
            <a:ext cx="9144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191360" y="4872335"/>
            <a:ext cx="304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74584" y="4572000"/>
            <a:ext cx="34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41148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5341203"/>
            <a:ext cx="2280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[r-s</a:t>
            </a:r>
            <a:r>
              <a:rPr lang="en-US" dirty="0" smtClean="0"/>
              <a:t>,t</a:t>
            </a:r>
            <a:r>
              <a:rPr lang="en-US" baseline="-25000" dirty="0" smtClean="0"/>
              <a:t>o</a:t>
            </a:r>
            <a:r>
              <a:rPr lang="en-US" dirty="0" smtClean="0"/>
              <a:t>-s(1-cos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+mn-lt"/>
                <a:cs typeface="Symbol" charset="2"/>
              </a:rPr>
              <a:t>)]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4114800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“Observing” Simulated Jets</a:t>
            </a:r>
            <a:br>
              <a:rPr lang="en-US" dirty="0" smtClean="0"/>
            </a:br>
            <a:r>
              <a:rPr lang="en-US" dirty="0" smtClean="0"/>
              <a:t>Pair Opacity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idx="1"/>
          </p:nvPr>
        </p:nvGraphicFramePr>
        <p:xfrm>
          <a:off x="1143000" y="3481388"/>
          <a:ext cx="7115175" cy="533400"/>
        </p:xfrm>
        <a:graphic>
          <a:graphicData uri="http://schemas.openxmlformats.org/presentationml/2006/ole">
            <p:oleObj spid="_x0000_s51202" name="Equation" r:id="rId3" imgW="3390900" imgH="2540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2209800"/>
            <a:ext cx="4031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External and internal radiation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Internal radiation varies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23 v 2011</a:t>
            </a:r>
            <a:endParaRPr lang="en-US">
              <a:latin typeface="Times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Krakow</a:t>
            </a:r>
            <a:endParaRPr lang="en-US">
              <a:latin typeface="Times" charset="0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480602-406B-4248-A08E-216F0FA853A7}" type="slidenum">
              <a:rPr lang="en-US" smtClean="0">
                <a:latin typeface="Times" charset="0"/>
              </a:rPr>
              <a:pPr/>
              <a:t>3</a:t>
            </a:fld>
            <a:endParaRPr lang="en-US" smtClean="0">
              <a:latin typeface="Times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Some </a:t>
            </a:r>
            <a:r>
              <a:rPr lang="en-US" dirty="0">
                <a:ea typeface="ＭＳ Ｐゴシック" charset="-128"/>
                <a:cs typeface="ＭＳ Ｐゴシック" charset="-128"/>
              </a:rPr>
              <a:t>Issues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Anatomical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</a:rPr>
              <a:t>Multi-frequency jet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</a:rPr>
              <a:t>Kinematics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</a:rPr>
              <a:t>Composition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Physiological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</a:rPr>
              <a:t>Emission mechanisms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</a:rPr>
              <a:t>Pressures and powers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</a:rPr>
              <a:t>Confinement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Sociological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</a:rPr>
              <a:t>Counts, LF, </a:t>
            </a:r>
            <a:r>
              <a:rPr lang="en-US" sz="2400" dirty="0" smtClean="0">
                <a:latin typeface="Times" charset="0"/>
              </a:rPr>
              <a:t>multivariate properties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</a:rPr>
              <a:t>Backgrounds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Quivering Jets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Observe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-rays (and optical in 3C279)</a:t>
            </a:r>
          </a:p>
          <a:p>
            <a:pPr eaLnBrk="1" hangingPunct="1"/>
            <a:r>
              <a:rPr lang="en-US" dirty="0" err="1" smtClean="0">
                <a:ea typeface="ＭＳ Ｐゴシック" charset="-128"/>
                <a:cs typeface="ＭＳ Ｐゴシック" charset="-128"/>
              </a:rPr>
              <a:t>Gammasphere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baseline="-25000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~1, 100-1000m ~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E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endParaRPr lang="en-US" dirty="0" smtClean="0">
              <a:latin typeface="Symbol" charset="2"/>
              <a:ea typeface="Symbol" charset="2"/>
              <a:cs typeface="Symbol" charset="2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Rapid variation associated with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convected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flow of features (2min in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Mkn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501)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Slow variation associated with change of jet direction on time scale determined by dynamics of disk (precession?) or limited by inertia of surrounding medium or both as with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m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=1 wave mode.</a:t>
            </a:r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23 v 2011</a:t>
            </a:r>
            <a:endParaRPr lang="en-US">
              <a:latin typeface="Times" charset="0"/>
            </a:endParaRP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Krakow</a:t>
            </a:r>
            <a:endParaRPr lang="en-US">
              <a:latin typeface="Times" charset="0"/>
            </a:endParaRP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0B1B35-898C-7444-A942-4A4BBED61864}" type="slidenum">
              <a:rPr lang="en-US" smtClean="0">
                <a:latin typeface="Times" charset="0"/>
              </a:rPr>
              <a:pPr/>
              <a:t>30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A1F2E-C08A-BC4F-A7E8-C32B08D2EE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3452"/>
          <a:stretch>
            <a:fillRect/>
          </a:stretch>
        </p:blipFill>
        <p:spPr>
          <a:xfrm>
            <a:off x="5791200" y="914400"/>
            <a:ext cx="3352800" cy="2427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143000"/>
            <a:ext cx="76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01885" y="213360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0"/>
            <a:ext cx="836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Optical emission from jet with</a:t>
            </a:r>
            <a:r>
              <a:rPr lang="en-US" sz="40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40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~ 3-4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5" descr="rz3panel.eps"/>
          <p:cNvPicPr>
            <a:picLocks noChangeAspect="1"/>
          </p:cNvPicPr>
          <p:nvPr/>
        </p:nvPicPr>
        <p:blipFill>
          <a:blip r:embed="rId3"/>
          <a:srcRect l="-26316" t="60526"/>
          <a:stretch>
            <a:fillRect/>
          </a:stretch>
        </p:blipFill>
        <p:spPr bwMode="auto">
          <a:xfrm>
            <a:off x="-1219200" y="990600"/>
            <a:ext cx="685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" y="3640849"/>
            <a:ext cx="7785100" cy="23027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5600" y="5862935"/>
            <a:ext cx="476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Zakamska</a:t>
            </a:r>
            <a:r>
              <a:rPr lang="en-US" i="1" dirty="0" smtClean="0"/>
              <a:t>, RB &amp; McKinney in prep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457200"/>
            <a:ext cx="4024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 frame emissivity ~ P B</a:t>
            </a:r>
            <a:r>
              <a:rPr lang="en-US" baseline="30000" dirty="0" smtClean="0"/>
              <a:t>3/2</a:t>
            </a:r>
            <a:endParaRPr lang="en-US" baseline="30000" dirty="0"/>
          </a:p>
        </p:txBody>
      </p:sp>
      <p:pic>
        <p:nvPicPr>
          <p:cNvPr id="9" name="new_p_angle_larg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A1F2E-C08A-BC4F-A7E8-C32B08D2EEE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74060" y="381000"/>
            <a:ext cx="390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 Frame Emissivity ~ B</a:t>
            </a:r>
            <a:r>
              <a:rPr lang="en-US" baseline="30000" dirty="0" smtClean="0"/>
              <a:t>7/2 </a:t>
            </a:r>
            <a:endParaRPr lang="en-US" baseline="30000" dirty="0"/>
          </a:p>
        </p:txBody>
      </p:sp>
      <p:pic>
        <p:nvPicPr>
          <p:cNvPr id="7" name="bb_angle_large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A1F2E-C08A-BC4F-A7E8-C32B08D2EEE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946150"/>
            <a:ext cx="8102600" cy="4965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0"/>
            <a:ext cx="7583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Total Flux and Degree of Polarization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Dynamical elements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4114800"/>
          </a:xfrm>
        </p:spPr>
        <p:txBody>
          <a:bodyPr/>
          <a:lstStyle/>
          <a:p>
            <a:r>
              <a:rPr lang="en-US" sz="2800" dirty="0" smtClean="0"/>
              <a:t>Bulk flow</a:t>
            </a:r>
          </a:p>
          <a:p>
            <a:r>
              <a:rPr lang="en-US" sz="2800" dirty="0" smtClean="0"/>
              <a:t>Shocks</a:t>
            </a:r>
          </a:p>
          <a:p>
            <a:r>
              <a:rPr lang="en-US" sz="2800" dirty="0" smtClean="0"/>
              <a:t>Shear flow </a:t>
            </a:r>
          </a:p>
          <a:p>
            <a:r>
              <a:rPr lang="en-US" sz="2800" dirty="0" err="1" smtClean="0"/>
              <a:t>Plasmoids</a:t>
            </a:r>
            <a:r>
              <a:rPr lang="en-US" sz="2800" dirty="0" smtClean="0"/>
              <a:t>, flares, </a:t>
            </a:r>
            <a:r>
              <a:rPr lang="en-US" sz="2800" dirty="0" err="1" smtClean="0"/>
              <a:t>minijets,magnetic</a:t>
            </a:r>
            <a:r>
              <a:rPr lang="en-US" sz="2800" dirty="0" smtClean="0"/>
              <a:t> rockets…</a:t>
            </a:r>
          </a:p>
          <a:p>
            <a:pPr lvl="1"/>
            <a:r>
              <a:rPr lang="en-US" sz="2400" dirty="0" smtClean="0"/>
              <a:t>Lorentz boosting</a:t>
            </a:r>
          </a:p>
          <a:p>
            <a:r>
              <a:rPr lang="en-US" sz="2800" dirty="0" smtClean="0"/>
              <a:t>Precession</a:t>
            </a:r>
          </a:p>
          <a:p>
            <a:pPr lvl="1"/>
            <a:r>
              <a:rPr lang="en-US" dirty="0" smtClean="0"/>
              <a:t>Disk</a:t>
            </a:r>
          </a:p>
          <a:p>
            <a:pPr lvl="1"/>
            <a:r>
              <a:rPr lang="en-US" dirty="0" err="1" smtClean="0"/>
              <a:t>m</a:t>
            </a:r>
            <a:r>
              <a:rPr lang="en-US" dirty="0" smtClean="0"/>
              <a:t>=1 instability</a:t>
            </a:r>
          </a:p>
          <a:p>
            <a:r>
              <a:rPr lang="en-US" sz="2800" dirty="0" smtClean="0"/>
              <a:t>Turbulence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303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Each of these elements changes the field and the particles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</a:t>
            </a:r>
            <a:r>
              <a:rPr lang="en-US" dirty="0" err="1" smtClean="0"/>
              <a:t>vs</a:t>
            </a:r>
            <a:r>
              <a:rPr lang="en-US" dirty="0" smtClean="0"/>
              <a:t> Ion Plasmas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458200" cy="4114800"/>
          </a:xfrm>
        </p:spPr>
        <p:txBody>
          <a:bodyPr/>
          <a:lstStyle/>
          <a:p>
            <a:r>
              <a:rPr lang="en-US" dirty="0" smtClean="0"/>
              <a:t>Pairs must be heavily magnetized to avoid </a:t>
            </a:r>
            <a:r>
              <a:rPr lang="en-US" dirty="0" err="1" smtClean="0"/>
              <a:t>radiative</a:t>
            </a:r>
            <a:r>
              <a:rPr lang="en-US" dirty="0" smtClean="0"/>
              <a:t> drag </a:t>
            </a:r>
          </a:p>
          <a:p>
            <a:r>
              <a:rPr lang="en-US" dirty="0" smtClean="0"/>
              <a:t>Circular polarization, Faraday rotation/pulsation</a:t>
            </a:r>
          </a:p>
          <a:p>
            <a:r>
              <a:rPr lang="en-US" dirty="0" smtClean="0"/>
              <a:t>Expect? pairs, field  </a:t>
            </a:r>
            <a:r>
              <a:rPr lang="en-US" dirty="0" err="1" smtClean="0"/>
              <a:t>todecrease</a:t>
            </a:r>
            <a:r>
              <a:rPr lang="en-US" dirty="0" smtClean="0"/>
              <a:t>, ions to increase along jet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v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665D8-95E2-5B40-A209-C970C5CFE36B}" type="slidenum">
              <a:rPr lang="en-US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Krakow</a:t>
            </a:r>
            <a:endParaRPr lang="en-US"/>
          </a:p>
        </p:txBody>
      </p:sp>
      <p:sp>
        <p:nvSpPr>
          <p:cNvPr id="529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52400"/>
            <a:ext cx="9144000" cy="914400"/>
          </a:xfrm>
        </p:spPr>
        <p:txBody>
          <a:bodyPr/>
          <a:lstStyle/>
          <a:p>
            <a:r>
              <a:rPr lang="en-US" sz="3200" dirty="0"/>
              <a:t>Particle acceleration</a:t>
            </a:r>
            <a:r>
              <a:rPr lang="en-US" sz="3200" dirty="0" smtClean="0"/>
              <a:t> in high </a:t>
            </a:r>
            <a:r>
              <a:rPr lang="en-US" sz="3200" dirty="0" err="1" smtClean="0">
                <a:latin typeface="Symbol" charset="2"/>
                <a:cs typeface="Symbol" charset="2"/>
              </a:rPr>
              <a:t>s</a:t>
            </a:r>
            <a:r>
              <a:rPr lang="en-US" sz="3200" dirty="0" smtClean="0"/>
              <a:t> environments</a:t>
            </a:r>
            <a:endParaRPr 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Internal shocks are </a:t>
            </a:r>
            <a:r>
              <a:rPr lang="en-US" sz="2800" dirty="0" smtClean="0"/>
              <a:t>ineffectual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Reconnection can be efficient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E&gt;B??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Shear flow in jets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Full potential difference available particles accelerated when undergo polarization drift along </a:t>
            </a:r>
            <a:r>
              <a:rPr lang="en-US" sz="2400" dirty="0" smtClean="0"/>
              <a:t>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UHECR (</a:t>
            </a:r>
            <a:r>
              <a:rPr lang="en-US" sz="2000" dirty="0" err="1" smtClean="0"/>
              <a:t>eg</a:t>
            </a:r>
            <a:r>
              <a:rPr lang="en-US" sz="2000" dirty="0" smtClean="0"/>
              <a:t> </a:t>
            </a:r>
            <a:r>
              <a:rPr lang="en-US" sz="2000" dirty="0" err="1" smtClean="0"/>
              <a:t>Ostrowski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Stawarz</a:t>
            </a:r>
            <a:r>
              <a:rPr lang="en-US" sz="2000" dirty="0" smtClean="0"/>
              <a:t>, 2002)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Fast/intermediate wave spectrum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Nonlinear wave </a:t>
            </a:r>
            <a:r>
              <a:rPr lang="en-US" sz="2400" dirty="0" err="1"/>
              <a:t>acceleration(Blandford</a:t>
            </a:r>
            <a:r>
              <a:rPr lang="en-US" sz="2400" dirty="0"/>
              <a:t> </a:t>
            </a:r>
            <a:r>
              <a:rPr lang="en-US" sz="2400" dirty="0" smtClean="0"/>
              <a:t>1973…)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Mutual evolution of wave cascade and particle distribution function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Charge starvation </a:t>
            </a:r>
            <a:r>
              <a:rPr lang="en-US" sz="2400" dirty="0" smtClean="0"/>
              <a:t>(</a:t>
            </a:r>
            <a:r>
              <a:rPr lang="en-US" sz="2400" dirty="0" err="1" smtClean="0"/>
              <a:t>eg</a:t>
            </a:r>
            <a:r>
              <a:rPr lang="en-US" sz="2400" dirty="0" smtClean="0"/>
              <a:t> Thompson </a:t>
            </a:r>
            <a:r>
              <a:rPr lang="en-US" sz="2400" dirty="0"/>
              <a:t>&amp; </a:t>
            </a:r>
            <a:r>
              <a:rPr lang="en-US" sz="2400" dirty="0" err="1"/>
              <a:t>Blaes</a:t>
            </a:r>
            <a:r>
              <a:rPr lang="en-US" sz="2400" dirty="0"/>
              <a:t> 1997)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Force-free allows E&gt;B - catastrophic breakdown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v 2011</a:t>
            </a: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76542-319B-8E4A-8155-A291C3B3E7C9}" type="slidenum">
              <a:rPr lang="en-US"/>
              <a:pPr/>
              <a:t>38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Krakow</a:t>
            </a: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24663" y="105219"/>
            <a:ext cx="2247900" cy="2790381"/>
            <a:chOff x="4738" y="73"/>
            <a:chExt cx="1560" cy="1938"/>
          </a:xfrm>
        </p:grpSpPr>
        <p:sp>
          <p:nvSpPr>
            <p:cNvPr id="450563" name="Oval 3"/>
            <p:cNvSpPr>
              <a:spLocks noChangeArrowheads="1"/>
            </p:cNvSpPr>
            <p:nvPr/>
          </p:nvSpPr>
          <p:spPr bwMode="auto">
            <a:xfrm>
              <a:off x="5307" y="809"/>
              <a:ext cx="625" cy="693"/>
            </a:xfrm>
            <a:prstGeom prst="ellipse">
              <a:avLst/>
            </a:prstGeom>
            <a:solidFill>
              <a:srgbClr val="3366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619" tIns="41146" rIns="82619" bIns="41146"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0564" name="Freeform 4"/>
            <p:cNvSpPr>
              <a:spLocks noChangeArrowheads="1"/>
            </p:cNvSpPr>
            <p:nvPr/>
          </p:nvSpPr>
          <p:spPr bwMode="auto">
            <a:xfrm>
              <a:off x="4977" y="301"/>
              <a:ext cx="528" cy="1710"/>
            </a:xfrm>
            <a:custGeom>
              <a:avLst/>
              <a:gdLst/>
              <a:ahLst/>
              <a:cxnLst>
                <a:cxn ang="0">
                  <a:pos x="110" y="7540"/>
                </a:cxn>
                <a:cxn ang="0">
                  <a:pos x="329" y="7525"/>
                </a:cxn>
                <a:cxn ang="0">
                  <a:pos x="547" y="7472"/>
                </a:cxn>
                <a:cxn ang="0">
                  <a:pos x="760" y="7383"/>
                </a:cxn>
                <a:cxn ang="0">
                  <a:pos x="967" y="7257"/>
                </a:cxn>
                <a:cxn ang="0">
                  <a:pos x="1166" y="7097"/>
                </a:cxn>
                <a:cxn ang="0">
                  <a:pos x="1354" y="6903"/>
                </a:cxn>
                <a:cxn ang="0">
                  <a:pos x="1530" y="6678"/>
                </a:cxn>
                <a:cxn ang="0">
                  <a:pos x="1692" y="6423"/>
                </a:cxn>
                <a:cxn ang="0">
                  <a:pos x="1839" y="6143"/>
                </a:cxn>
                <a:cxn ang="0">
                  <a:pos x="1968" y="5838"/>
                </a:cxn>
                <a:cxn ang="0">
                  <a:pos x="2079" y="5513"/>
                </a:cxn>
                <a:cxn ang="0">
                  <a:pos x="2171" y="5170"/>
                </a:cxn>
                <a:cxn ang="0">
                  <a:pos x="2242" y="4813"/>
                </a:cxn>
                <a:cxn ang="0">
                  <a:pos x="2292" y="4446"/>
                </a:cxn>
                <a:cxn ang="0">
                  <a:pos x="2321" y="4072"/>
                </a:cxn>
                <a:cxn ang="0">
                  <a:pos x="2328" y="3695"/>
                </a:cxn>
                <a:cxn ang="0">
                  <a:pos x="2312" y="3319"/>
                </a:cxn>
                <a:cxn ang="0">
                  <a:pos x="2275" y="2948"/>
                </a:cxn>
                <a:cxn ang="0">
                  <a:pos x="2217" y="2584"/>
                </a:cxn>
                <a:cxn ang="0">
                  <a:pos x="2137" y="2233"/>
                </a:cxn>
                <a:cxn ang="0">
                  <a:pos x="2038" y="1896"/>
                </a:cxn>
                <a:cxn ang="0">
                  <a:pos x="1919" y="1579"/>
                </a:cxn>
                <a:cxn ang="0">
                  <a:pos x="1783" y="1283"/>
                </a:cxn>
                <a:cxn ang="0">
                  <a:pos x="1630" y="1013"/>
                </a:cxn>
                <a:cxn ang="0">
                  <a:pos x="1462" y="770"/>
                </a:cxn>
                <a:cxn ang="0">
                  <a:pos x="1281" y="557"/>
                </a:cxn>
                <a:cxn ang="0">
                  <a:pos x="1088" y="376"/>
                </a:cxn>
                <a:cxn ang="0">
                  <a:pos x="886" y="229"/>
                </a:cxn>
                <a:cxn ang="0">
                  <a:pos x="676" y="117"/>
                </a:cxn>
                <a:cxn ang="0">
                  <a:pos x="461" y="42"/>
                </a:cxn>
                <a:cxn ang="0">
                  <a:pos x="243" y="5"/>
                </a:cxn>
              </a:cxnLst>
              <a:rect l="0" t="0" r="r" b="b"/>
              <a:pathLst>
                <a:path w="2329" h="7541">
                  <a:moveTo>
                    <a:pt x="0" y="7533"/>
                  </a:moveTo>
                  <a:lnTo>
                    <a:pt x="110" y="7540"/>
                  </a:lnTo>
                  <a:lnTo>
                    <a:pt x="220" y="7537"/>
                  </a:lnTo>
                  <a:lnTo>
                    <a:pt x="329" y="7525"/>
                  </a:lnTo>
                  <a:lnTo>
                    <a:pt x="438" y="7503"/>
                  </a:lnTo>
                  <a:lnTo>
                    <a:pt x="547" y="7472"/>
                  </a:lnTo>
                  <a:lnTo>
                    <a:pt x="654" y="7432"/>
                  </a:lnTo>
                  <a:lnTo>
                    <a:pt x="760" y="7383"/>
                  </a:lnTo>
                  <a:lnTo>
                    <a:pt x="864" y="7325"/>
                  </a:lnTo>
                  <a:lnTo>
                    <a:pt x="967" y="7257"/>
                  </a:lnTo>
                  <a:lnTo>
                    <a:pt x="1068" y="7181"/>
                  </a:lnTo>
                  <a:lnTo>
                    <a:pt x="1166" y="7097"/>
                  </a:lnTo>
                  <a:lnTo>
                    <a:pt x="1261" y="7004"/>
                  </a:lnTo>
                  <a:lnTo>
                    <a:pt x="1354" y="6903"/>
                  </a:lnTo>
                  <a:lnTo>
                    <a:pt x="1444" y="6794"/>
                  </a:lnTo>
                  <a:lnTo>
                    <a:pt x="1530" y="6678"/>
                  </a:lnTo>
                  <a:lnTo>
                    <a:pt x="1613" y="6554"/>
                  </a:lnTo>
                  <a:lnTo>
                    <a:pt x="1692" y="6423"/>
                  </a:lnTo>
                  <a:lnTo>
                    <a:pt x="1768" y="6286"/>
                  </a:lnTo>
                  <a:lnTo>
                    <a:pt x="1839" y="6143"/>
                  </a:lnTo>
                  <a:lnTo>
                    <a:pt x="1906" y="5993"/>
                  </a:lnTo>
                  <a:lnTo>
                    <a:pt x="1968" y="5838"/>
                  </a:lnTo>
                  <a:lnTo>
                    <a:pt x="2026" y="5678"/>
                  </a:lnTo>
                  <a:lnTo>
                    <a:pt x="2079" y="5513"/>
                  </a:lnTo>
                  <a:lnTo>
                    <a:pt x="2128" y="5343"/>
                  </a:lnTo>
                  <a:lnTo>
                    <a:pt x="2171" y="5170"/>
                  </a:lnTo>
                  <a:lnTo>
                    <a:pt x="2209" y="4993"/>
                  </a:lnTo>
                  <a:lnTo>
                    <a:pt x="2242" y="4813"/>
                  </a:lnTo>
                  <a:lnTo>
                    <a:pt x="2270" y="4631"/>
                  </a:lnTo>
                  <a:lnTo>
                    <a:pt x="2292" y="4446"/>
                  </a:lnTo>
                  <a:lnTo>
                    <a:pt x="2309" y="4260"/>
                  </a:lnTo>
                  <a:lnTo>
                    <a:pt x="2321" y="4072"/>
                  </a:lnTo>
                  <a:lnTo>
                    <a:pt x="2327" y="3884"/>
                  </a:lnTo>
                  <a:lnTo>
                    <a:pt x="2328" y="3695"/>
                  </a:lnTo>
                  <a:lnTo>
                    <a:pt x="2323" y="3507"/>
                  </a:lnTo>
                  <a:lnTo>
                    <a:pt x="2312" y="3319"/>
                  </a:lnTo>
                  <a:lnTo>
                    <a:pt x="2296" y="3133"/>
                  </a:lnTo>
                  <a:lnTo>
                    <a:pt x="2275" y="2948"/>
                  </a:lnTo>
                  <a:lnTo>
                    <a:pt x="2249" y="2765"/>
                  </a:lnTo>
                  <a:lnTo>
                    <a:pt x="2217" y="2584"/>
                  </a:lnTo>
                  <a:lnTo>
                    <a:pt x="2179" y="2407"/>
                  </a:lnTo>
                  <a:lnTo>
                    <a:pt x="2137" y="2233"/>
                  </a:lnTo>
                  <a:lnTo>
                    <a:pt x="2090" y="2062"/>
                  </a:lnTo>
                  <a:lnTo>
                    <a:pt x="2038" y="1896"/>
                  </a:lnTo>
                  <a:lnTo>
                    <a:pt x="1981" y="1735"/>
                  </a:lnTo>
                  <a:lnTo>
                    <a:pt x="1919" y="1579"/>
                  </a:lnTo>
                  <a:lnTo>
                    <a:pt x="1853" y="1428"/>
                  </a:lnTo>
                  <a:lnTo>
                    <a:pt x="1783" y="1283"/>
                  </a:lnTo>
                  <a:lnTo>
                    <a:pt x="1708" y="1145"/>
                  </a:lnTo>
                  <a:lnTo>
                    <a:pt x="1630" y="1013"/>
                  </a:lnTo>
                  <a:lnTo>
                    <a:pt x="1548" y="888"/>
                  </a:lnTo>
                  <a:lnTo>
                    <a:pt x="1462" y="770"/>
                  </a:lnTo>
                  <a:lnTo>
                    <a:pt x="1373" y="659"/>
                  </a:lnTo>
                  <a:lnTo>
                    <a:pt x="1281" y="557"/>
                  </a:lnTo>
                  <a:lnTo>
                    <a:pt x="1186" y="462"/>
                  </a:lnTo>
                  <a:lnTo>
                    <a:pt x="1088" y="376"/>
                  </a:lnTo>
                  <a:lnTo>
                    <a:pt x="988" y="298"/>
                  </a:lnTo>
                  <a:lnTo>
                    <a:pt x="886" y="229"/>
                  </a:lnTo>
                  <a:lnTo>
                    <a:pt x="782" y="169"/>
                  </a:lnTo>
                  <a:lnTo>
                    <a:pt x="676" y="117"/>
                  </a:lnTo>
                  <a:lnTo>
                    <a:pt x="569" y="75"/>
                  </a:lnTo>
                  <a:lnTo>
                    <a:pt x="461" y="42"/>
                  </a:lnTo>
                  <a:lnTo>
                    <a:pt x="352" y="19"/>
                  </a:lnTo>
                  <a:lnTo>
                    <a:pt x="243" y="5"/>
                  </a:lnTo>
                  <a:lnTo>
                    <a:pt x="133" y="0"/>
                  </a:ln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82619" tIns="41146" rIns="82619" bIns="41146"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0565" name="Line 5"/>
            <p:cNvSpPr>
              <a:spLocks noChangeShapeType="1"/>
            </p:cNvSpPr>
            <p:nvPr/>
          </p:nvSpPr>
          <p:spPr bwMode="auto">
            <a:xfrm flipV="1">
              <a:off x="5640" y="208"/>
              <a:ext cx="1" cy="97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wrap="none" lIns="82619" tIns="41146" rIns="82619" bIns="41146"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0566" name="Freeform 6"/>
            <p:cNvSpPr>
              <a:spLocks noChangeArrowheads="1"/>
            </p:cNvSpPr>
            <p:nvPr/>
          </p:nvSpPr>
          <p:spPr bwMode="auto">
            <a:xfrm>
              <a:off x="5765" y="301"/>
              <a:ext cx="533" cy="1710"/>
            </a:xfrm>
            <a:custGeom>
              <a:avLst/>
              <a:gdLst/>
              <a:ahLst/>
              <a:cxnLst>
                <a:cxn ang="0">
                  <a:pos x="2106" y="3"/>
                </a:cxn>
                <a:cxn ang="0">
                  <a:pos x="1886" y="37"/>
                </a:cxn>
                <a:cxn ang="0">
                  <a:pos x="1669" y="110"/>
                </a:cxn>
                <a:cxn ang="0">
                  <a:pos x="1457" y="219"/>
                </a:cxn>
                <a:cxn ang="0">
                  <a:pos x="1253" y="364"/>
                </a:cxn>
                <a:cxn ang="0">
                  <a:pos x="1059" y="544"/>
                </a:cxn>
                <a:cxn ang="0">
                  <a:pos x="876" y="756"/>
                </a:cxn>
                <a:cxn ang="0">
                  <a:pos x="706" y="999"/>
                </a:cxn>
                <a:cxn ang="0">
                  <a:pos x="552" y="1270"/>
                </a:cxn>
                <a:cxn ang="0">
                  <a:pos x="414" y="1566"/>
                </a:cxn>
                <a:cxn ang="0">
                  <a:pos x="294" y="1885"/>
                </a:cxn>
                <a:cxn ang="0">
                  <a:pos x="193" y="2223"/>
                </a:cxn>
                <a:cxn ang="0">
                  <a:pos x="113" y="2576"/>
                </a:cxn>
                <a:cxn ang="0">
                  <a:pos x="54" y="2942"/>
                </a:cxn>
                <a:cxn ang="0">
                  <a:pos x="16" y="3316"/>
                </a:cxn>
                <a:cxn ang="0">
                  <a:pos x="0" y="3694"/>
                </a:cxn>
                <a:cxn ang="0">
                  <a:pos x="7" y="4074"/>
                </a:cxn>
                <a:cxn ang="0">
                  <a:pos x="36" y="4450"/>
                </a:cxn>
                <a:cxn ang="0">
                  <a:pos x="87" y="4819"/>
                </a:cxn>
                <a:cxn ang="0">
                  <a:pos x="159" y="5178"/>
                </a:cxn>
                <a:cxn ang="0">
                  <a:pos x="251" y="5522"/>
                </a:cxn>
                <a:cxn ang="0">
                  <a:pos x="364" y="5849"/>
                </a:cxn>
                <a:cxn ang="0">
                  <a:pos x="495" y="6155"/>
                </a:cxn>
                <a:cxn ang="0">
                  <a:pos x="643" y="6436"/>
                </a:cxn>
                <a:cxn ang="0">
                  <a:pos x="807" y="6690"/>
                </a:cxn>
                <a:cxn ang="0">
                  <a:pos x="984" y="6915"/>
                </a:cxn>
                <a:cxn ang="0">
                  <a:pos x="1175" y="7108"/>
                </a:cxn>
                <a:cxn ang="0">
                  <a:pos x="1375" y="7267"/>
                </a:cxn>
                <a:cxn ang="0">
                  <a:pos x="1584" y="7391"/>
                </a:cxn>
                <a:cxn ang="0">
                  <a:pos x="1799" y="7478"/>
                </a:cxn>
                <a:cxn ang="0">
                  <a:pos x="2018" y="7528"/>
                </a:cxn>
                <a:cxn ang="0">
                  <a:pos x="2238" y="7539"/>
                </a:cxn>
              </a:cxnLst>
              <a:rect l="0" t="0" r="r" b="b"/>
              <a:pathLst>
                <a:path w="2350" h="7540">
                  <a:moveTo>
                    <a:pt x="2216" y="0"/>
                  </a:moveTo>
                  <a:lnTo>
                    <a:pt x="2106" y="3"/>
                  </a:lnTo>
                  <a:lnTo>
                    <a:pt x="1996" y="15"/>
                  </a:lnTo>
                  <a:lnTo>
                    <a:pt x="1886" y="37"/>
                  </a:lnTo>
                  <a:lnTo>
                    <a:pt x="1777" y="69"/>
                  </a:lnTo>
                  <a:lnTo>
                    <a:pt x="1669" y="110"/>
                  </a:lnTo>
                  <a:lnTo>
                    <a:pt x="1562" y="160"/>
                  </a:lnTo>
                  <a:lnTo>
                    <a:pt x="1457" y="219"/>
                  </a:lnTo>
                  <a:lnTo>
                    <a:pt x="1354" y="287"/>
                  </a:lnTo>
                  <a:lnTo>
                    <a:pt x="1253" y="364"/>
                  </a:lnTo>
                  <a:lnTo>
                    <a:pt x="1155" y="450"/>
                  </a:lnTo>
                  <a:lnTo>
                    <a:pt x="1059" y="544"/>
                  </a:lnTo>
                  <a:lnTo>
                    <a:pt x="966" y="646"/>
                  </a:lnTo>
                  <a:lnTo>
                    <a:pt x="876" y="756"/>
                  </a:lnTo>
                  <a:lnTo>
                    <a:pt x="789" y="874"/>
                  </a:lnTo>
                  <a:lnTo>
                    <a:pt x="706" y="999"/>
                  </a:lnTo>
                  <a:lnTo>
                    <a:pt x="627" y="1131"/>
                  </a:lnTo>
                  <a:lnTo>
                    <a:pt x="552" y="1270"/>
                  </a:lnTo>
                  <a:lnTo>
                    <a:pt x="481" y="1415"/>
                  </a:lnTo>
                  <a:lnTo>
                    <a:pt x="414" y="1566"/>
                  </a:lnTo>
                  <a:lnTo>
                    <a:pt x="352" y="1723"/>
                  </a:lnTo>
                  <a:lnTo>
                    <a:pt x="294" y="1885"/>
                  </a:lnTo>
                  <a:lnTo>
                    <a:pt x="241" y="2052"/>
                  </a:lnTo>
                  <a:lnTo>
                    <a:pt x="193" y="2223"/>
                  </a:lnTo>
                  <a:lnTo>
                    <a:pt x="150" y="2398"/>
                  </a:lnTo>
                  <a:lnTo>
                    <a:pt x="113" y="2576"/>
                  </a:lnTo>
                  <a:lnTo>
                    <a:pt x="81" y="2758"/>
                  </a:lnTo>
                  <a:lnTo>
                    <a:pt x="54" y="2942"/>
                  </a:lnTo>
                  <a:lnTo>
                    <a:pt x="32" y="3128"/>
                  </a:lnTo>
                  <a:lnTo>
                    <a:pt x="16" y="3316"/>
                  </a:lnTo>
                  <a:lnTo>
                    <a:pt x="5" y="3505"/>
                  </a:lnTo>
                  <a:lnTo>
                    <a:pt x="0" y="3694"/>
                  </a:lnTo>
                  <a:lnTo>
                    <a:pt x="1" y="3884"/>
                  </a:lnTo>
                  <a:lnTo>
                    <a:pt x="7" y="4074"/>
                  </a:lnTo>
                  <a:lnTo>
                    <a:pt x="19" y="4262"/>
                  </a:lnTo>
                  <a:lnTo>
                    <a:pt x="36" y="4450"/>
                  </a:lnTo>
                  <a:lnTo>
                    <a:pt x="59" y="4635"/>
                  </a:lnTo>
                  <a:lnTo>
                    <a:pt x="87" y="4819"/>
                  </a:lnTo>
                  <a:lnTo>
                    <a:pt x="120" y="5000"/>
                  </a:lnTo>
                  <a:lnTo>
                    <a:pt x="159" y="5178"/>
                  </a:lnTo>
                  <a:lnTo>
                    <a:pt x="203" y="5352"/>
                  </a:lnTo>
                  <a:lnTo>
                    <a:pt x="251" y="5522"/>
                  </a:lnTo>
                  <a:lnTo>
                    <a:pt x="305" y="5688"/>
                  </a:lnTo>
                  <a:lnTo>
                    <a:pt x="364" y="5849"/>
                  </a:lnTo>
                  <a:lnTo>
                    <a:pt x="427" y="6005"/>
                  </a:lnTo>
                  <a:lnTo>
                    <a:pt x="495" y="6155"/>
                  </a:lnTo>
                  <a:lnTo>
                    <a:pt x="567" y="6298"/>
                  </a:lnTo>
                  <a:lnTo>
                    <a:pt x="643" y="6436"/>
                  </a:lnTo>
                  <a:lnTo>
                    <a:pt x="723" y="6567"/>
                  </a:lnTo>
                  <a:lnTo>
                    <a:pt x="807" y="6690"/>
                  </a:lnTo>
                  <a:lnTo>
                    <a:pt x="894" y="6807"/>
                  </a:lnTo>
                  <a:lnTo>
                    <a:pt x="984" y="6915"/>
                  </a:lnTo>
                  <a:lnTo>
                    <a:pt x="1078" y="7016"/>
                  </a:lnTo>
                  <a:lnTo>
                    <a:pt x="1175" y="7108"/>
                  </a:lnTo>
                  <a:lnTo>
                    <a:pt x="1274" y="7192"/>
                  </a:lnTo>
                  <a:lnTo>
                    <a:pt x="1375" y="7267"/>
                  </a:lnTo>
                  <a:lnTo>
                    <a:pt x="1478" y="7334"/>
                  </a:lnTo>
                  <a:lnTo>
                    <a:pt x="1584" y="7391"/>
                  </a:lnTo>
                  <a:lnTo>
                    <a:pt x="1691" y="7439"/>
                  </a:lnTo>
                  <a:lnTo>
                    <a:pt x="1799" y="7478"/>
                  </a:lnTo>
                  <a:lnTo>
                    <a:pt x="1908" y="7508"/>
                  </a:lnTo>
                  <a:lnTo>
                    <a:pt x="2018" y="7528"/>
                  </a:lnTo>
                  <a:lnTo>
                    <a:pt x="2128" y="7538"/>
                  </a:lnTo>
                  <a:lnTo>
                    <a:pt x="2238" y="7539"/>
                  </a:lnTo>
                  <a:lnTo>
                    <a:pt x="2349" y="7531"/>
                  </a:lnTo>
                </a:path>
              </a:pathLst>
            </a:custGeom>
            <a:noFill/>
            <a:ln w="38100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82619" tIns="41146" rIns="82619" bIns="41146" anchor="ctr" anchorCtr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0567" name="Text Box 7"/>
            <p:cNvSpPr txBox="1">
              <a:spLocks noChangeArrowheads="1"/>
            </p:cNvSpPr>
            <p:nvPr/>
          </p:nvSpPr>
          <p:spPr bwMode="auto">
            <a:xfrm>
              <a:off x="4738" y="73"/>
              <a:ext cx="312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619" tIns="41146" rIns="82619" bIns="41146" anchor="ctr" anchorCtr="1">
              <a:prstTxWarp prst="textNoShape">
                <a:avLst/>
              </a:prstTxWarp>
              <a:spAutoFit/>
            </a:bodyPr>
            <a:lstStyle/>
            <a:p>
              <a:pPr algn="l" defTabSz="828675" eaLnBrk="1">
                <a:lnSpc>
                  <a:spcPct val="94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3300" b="1" dirty="0">
                  <a:solidFill>
                    <a:srgbClr val="000000"/>
                  </a:solidFill>
                  <a:latin typeface="Times" pitchFamily="-106" charset="0"/>
                  <a:ea typeface="HG Mincho Light J" charset="0"/>
                  <a:cs typeface="HG Mincho Light J" charset="0"/>
                </a:rPr>
                <a:t>B</a:t>
              </a:r>
            </a:p>
          </p:txBody>
        </p:sp>
      </p:grpSp>
      <p:sp>
        <p:nvSpPr>
          <p:cNvPr id="450568" name="Text Box 8"/>
          <p:cNvSpPr txBox="1">
            <a:spLocks noChangeArrowheads="1"/>
          </p:cNvSpPr>
          <p:nvPr/>
        </p:nvSpPr>
        <p:spPr bwMode="auto">
          <a:xfrm>
            <a:off x="7229475" y="1320800"/>
            <a:ext cx="351014" cy="4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 defTabSz="828675" eaLnBrk="1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b="1" dirty="0">
                <a:solidFill>
                  <a:srgbClr val="000000"/>
                </a:solidFill>
                <a:latin typeface="Times" pitchFamily="-106" charset="0"/>
                <a:ea typeface="HG Mincho Light J" charset="0"/>
                <a:cs typeface="HG Mincho Light J" charset="0"/>
              </a:rPr>
              <a:t>M</a:t>
            </a:r>
          </a:p>
        </p:txBody>
      </p:sp>
      <p:sp>
        <p:nvSpPr>
          <p:cNvPr id="450569" name="Text Box 9"/>
          <p:cNvSpPr txBox="1">
            <a:spLocks noChangeArrowheads="1"/>
          </p:cNvSpPr>
          <p:nvPr/>
        </p:nvSpPr>
        <p:spPr bwMode="auto">
          <a:xfrm>
            <a:off x="8037513" y="525463"/>
            <a:ext cx="285641" cy="47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 defTabSz="828675" eaLnBrk="1">
              <a:lnSpc>
                <a:spcPct val="108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900" b="1" dirty="0" err="1">
                <a:solidFill>
                  <a:srgbClr val="000000"/>
                </a:solidFill>
                <a:latin typeface="Symbol" pitchFamily="-106" charset="2"/>
                <a:ea typeface="HG Mincho Light J" charset="0"/>
                <a:cs typeface="HG Mincho Light J" charset="0"/>
              </a:rPr>
              <a:t></a:t>
            </a:r>
            <a:endParaRPr lang="en-GB" sz="2900" b="1" dirty="0">
              <a:solidFill>
                <a:srgbClr val="000000"/>
              </a:solidFill>
              <a:latin typeface="Symbol" pitchFamily="-106" charset="2"/>
              <a:ea typeface="HG Mincho Light J" charset="0"/>
              <a:cs typeface="HG Mincho Light J" charset="0"/>
            </a:endParaRPr>
          </a:p>
        </p:txBody>
      </p:sp>
      <p:sp>
        <p:nvSpPr>
          <p:cNvPr id="450570" name="Rectangle 10"/>
          <p:cNvSpPr>
            <a:spLocks noGrp="1" noChangeArrowheads="1"/>
          </p:cNvSpPr>
          <p:nvPr>
            <p:ph type="body"/>
          </p:nvPr>
        </p:nvSpPr>
        <p:spPr>
          <a:xfrm>
            <a:off x="33338" y="255587"/>
            <a:ext cx="9015412" cy="5992813"/>
          </a:xfrm>
          <a:ln/>
        </p:spPr>
        <p:txBody>
          <a:bodyPr lIns="82619" tIns="41146" rIns="82619" bIns="41146" anchor="t"/>
          <a:lstStyle/>
          <a:p>
            <a:pPr marL="431800" indent="-323850" algn="l" defTabSz="457200">
              <a:spcBef>
                <a:spcPts val="750"/>
              </a:spcBef>
              <a:buClr>
                <a:schemeClr val="hlink"/>
              </a:buClr>
              <a:buSzPct val="70000"/>
              <a:buFont typeface="Wingdings" pitchFamily="-106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0" i="1" dirty="0">
              <a:solidFill>
                <a:schemeClr val="tx1"/>
              </a:solidFill>
            </a:endParaRPr>
          </a:p>
          <a:p>
            <a:pPr marL="431800" indent="-323850" algn="l" defTabSz="457200">
              <a:spcBef>
                <a:spcPts val="750"/>
              </a:spcBef>
              <a:buClr>
                <a:schemeClr val="hlink"/>
              </a:buClr>
              <a:buSzPct val="70000"/>
              <a:buFont typeface="Wingdings" pitchFamily="-106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2000" b="0" i="1" dirty="0">
              <a:solidFill>
                <a:schemeClr val="tx1"/>
              </a:solidFill>
            </a:endParaRPr>
          </a:p>
          <a:p>
            <a:pPr marL="431800" indent="-323850" algn="l" defTabSz="457200">
              <a:spcBef>
                <a:spcPts val="750"/>
              </a:spcBef>
              <a:buClr>
                <a:schemeClr val="hlink"/>
              </a:buClr>
              <a:buSzPct val="70000"/>
              <a:buFont typeface="Wingdings" pitchFamily="-106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b="0" dirty="0">
                <a:solidFill>
                  <a:schemeClr val="tx1"/>
                </a:solidFill>
              </a:rPr>
              <a:t>Rules of thumb:</a:t>
            </a:r>
            <a:r>
              <a:rPr lang="en-GB" sz="2200" b="0" dirty="0">
                <a:solidFill>
                  <a:srgbClr val="008000"/>
                </a:solidFill>
              </a:rPr>
              <a:t> </a:t>
            </a:r>
          </a:p>
          <a:p>
            <a:pPr marL="863600" lvl="1" indent="-287338" algn="l" defTabSz="457200">
              <a:lnSpc>
                <a:spcPct val="108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6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b="0" dirty="0">
                <a:solidFill>
                  <a:srgbClr val="000000"/>
                </a:solidFill>
                <a:latin typeface="Symbol" pitchFamily="-106" charset="2"/>
                <a:ea typeface="ＭＳ Ｐゴシック" pitchFamily="-106" charset="-128"/>
              </a:rPr>
              <a:t>F ~ </a:t>
            </a:r>
            <a:r>
              <a:rPr lang="en-GB" sz="2200" b="0" dirty="0">
                <a:solidFill>
                  <a:srgbClr val="000000"/>
                </a:solidFill>
                <a:ea typeface="ＭＳ Ｐゴシック" pitchFamily="-106" charset="-128"/>
              </a:rPr>
              <a:t>B R</a:t>
            </a:r>
            <a:r>
              <a:rPr lang="en-GB" sz="2200" b="0" baseline="33000" dirty="0">
                <a:solidFill>
                  <a:srgbClr val="000000"/>
                </a:solidFill>
                <a:ea typeface="ＭＳ Ｐゴシック" pitchFamily="-106" charset="-128"/>
              </a:rPr>
              <a:t>2</a:t>
            </a:r>
            <a:r>
              <a:rPr lang="en-GB" sz="2200" b="0" dirty="0">
                <a:solidFill>
                  <a:srgbClr val="000000"/>
                </a:solidFill>
                <a:ea typeface="ＭＳ Ｐゴシック" pitchFamily="-106" charset="-128"/>
              </a:rPr>
              <a:t> ; V ~</a:t>
            </a:r>
            <a:r>
              <a:rPr lang="en-GB" sz="2200" b="0" baseline="33000" dirty="0">
                <a:solidFill>
                  <a:srgbClr val="000000"/>
                </a:solidFill>
                <a:latin typeface="Symbol" pitchFamily="-106" charset="2"/>
                <a:ea typeface="ＭＳ Ｐゴシック" pitchFamily="-106" charset="-128"/>
              </a:rPr>
              <a:t>  </a:t>
            </a:r>
            <a:r>
              <a:rPr lang="en-GB" sz="2200" b="0" dirty="0">
                <a:solidFill>
                  <a:srgbClr val="000000"/>
                </a:solidFill>
                <a:ea typeface="ＭＳ Ｐゴシック" pitchFamily="-106" charset="-128"/>
              </a:rPr>
              <a:t> </a:t>
            </a:r>
            <a:r>
              <a:rPr lang="en-GB" sz="2200" b="0" dirty="0">
                <a:solidFill>
                  <a:srgbClr val="000000"/>
                </a:solidFill>
                <a:latin typeface="Symbol" pitchFamily="-106" charset="2"/>
                <a:ea typeface="ＭＳ Ｐゴシック" pitchFamily="-106" charset="-128"/>
              </a:rPr>
              <a:t>W F</a:t>
            </a:r>
            <a:r>
              <a:rPr lang="en-GB" sz="2200" b="0" dirty="0">
                <a:solidFill>
                  <a:srgbClr val="000000"/>
                </a:solidFill>
                <a:ea typeface="ＭＳ Ｐゴシック" pitchFamily="-106" charset="-128"/>
              </a:rPr>
              <a:t>; </a:t>
            </a:r>
          </a:p>
          <a:p>
            <a:pPr marL="863600" lvl="1" indent="-287338" algn="l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6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b="0" dirty="0">
                <a:solidFill>
                  <a:srgbClr val="000000"/>
                </a:solidFill>
                <a:ea typeface="ＭＳ Ｐゴシック" pitchFamily="-106" charset="-128"/>
              </a:rPr>
              <a:t>I~ V /  Z</a:t>
            </a:r>
            <a:r>
              <a:rPr lang="en-GB" sz="2200" b="0" baseline="-33000" dirty="0">
                <a:solidFill>
                  <a:srgbClr val="000000"/>
                </a:solidFill>
                <a:ea typeface="ＭＳ Ｐゴシック" pitchFamily="-106" charset="-128"/>
              </a:rPr>
              <a:t>0</a:t>
            </a:r>
            <a:r>
              <a:rPr lang="en-GB" sz="2200" b="0" dirty="0">
                <a:solidFill>
                  <a:srgbClr val="000000"/>
                </a:solidFill>
                <a:ea typeface="ＭＳ Ｐゴシック" pitchFamily="-106" charset="-128"/>
              </a:rPr>
              <a:t>;  P ~ V I</a:t>
            </a:r>
          </a:p>
          <a:p>
            <a:pPr marL="431800" indent="-323850" algn="l" defTabSz="457200">
              <a:spcBef>
                <a:spcPts val="750"/>
              </a:spcBef>
              <a:buClr>
                <a:schemeClr val="hlink"/>
              </a:buClr>
              <a:buSzPct val="70000"/>
              <a:buFont typeface="Wingdings" pitchFamily="-106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b="0" dirty="0">
                <a:solidFill>
                  <a:srgbClr val="FFFF00"/>
                </a:solidFill>
              </a:rPr>
              <a:t>       </a:t>
            </a:r>
            <a:r>
              <a:rPr lang="en-GB" sz="2200" b="0" dirty="0">
                <a:solidFill>
                  <a:srgbClr val="00FF00"/>
                </a:solidFill>
              </a:rPr>
              <a:t>       </a:t>
            </a:r>
            <a:r>
              <a:rPr lang="en-GB" sz="2200" b="0" dirty="0">
                <a:solidFill>
                  <a:srgbClr val="FF0000"/>
                </a:solidFill>
              </a:rPr>
              <a:t> </a:t>
            </a:r>
            <a:r>
              <a:rPr lang="en-GB" sz="2200" b="0" dirty="0"/>
              <a:t>PWN           AGN       GRB  </a:t>
            </a:r>
          </a:p>
          <a:p>
            <a:pPr marL="431800" indent="-323850" algn="l" defTabSz="457200">
              <a:spcBef>
                <a:spcPts val="750"/>
              </a:spcBef>
              <a:buClr>
                <a:schemeClr val="hlink"/>
              </a:buClr>
              <a:buSzPct val="70000"/>
              <a:buFont typeface="Wingdings" pitchFamily="-106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dirty="0">
                <a:solidFill>
                  <a:schemeClr val="tx1"/>
                </a:solidFill>
              </a:rPr>
              <a:t>B </a:t>
            </a:r>
            <a:r>
              <a:rPr lang="en-GB" sz="2200" b="0" dirty="0">
                <a:solidFill>
                  <a:schemeClr val="tx1"/>
                </a:solidFill>
              </a:rPr>
              <a:t>    </a:t>
            </a:r>
            <a:r>
              <a:rPr lang="en-GB" sz="2200" b="0" dirty="0">
                <a:solidFill>
                  <a:srgbClr val="FFFF00"/>
                </a:solidFill>
              </a:rPr>
              <a:t>      </a:t>
            </a:r>
            <a:r>
              <a:rPr lang="en-GB" sz="2200" b="0" dirty="0">
                <a:solidFill>
                  <a:srgbClr val="0000FF"/>
                </a:solidFill>
              </a:rPr>
              <a:t> </a:t>
            </a:r>
            <a:r>
              <a:rPr lang="en-GB" sz="2200" dirty="0">
                <a:solidFill>
                  <a:schemeClr val="tx1"/>
                </a:solidFill>
              </a:rPr>
              <a:t>100 MT     1 T          1 TT</a:t>
            </a:r>
            <a:r>
              <a:rPr lang="en-GB" sz="2200" b="0" dirty="0">
                <a:solidFill>
                  <a:schemeClr val="tx1"/>
                </a:solidFill>
              </a:rPr>
              <a:t>  </a:t>
            </a:r>
            <a:endParaRPr lang="en-GB" sz="2200" b="0" dirty="0" smtClean="0">
              <a:solidFill>
                <a:schemeClr val="tx1"/>
              </a:solidFill>
            </a:endParaRPr>
          </a:p>
          <a:p>
            <a:pPr marL="431800" indent="-323850" algn="l" defTabSz="457200">
              <a:lnSpc>
                <a:spcPct val="108000"/>
              </a:lnSpc>
              <a:spcBef>
                <a:spcPts val="750"/>
              </a:spcBef>
              <a:buClr>
                <a:schemeClr val="hlink"/>
              </a:buClr>
              <a:buSzPct val="70000"/>
              <a:buFont typeface="Wingdings" pitchFamily="-106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dirty="0" smtClean="0">
                <a:solidFill>
                  <a:schemeClr val="tx1"/>
                </a:solidFill>
                <a:latin typeface="Symbol" pitchFamily="-106" charset="2"/>
              </a:rPr>
              <a:t>W/2</a:t>
            </a:r>
            <a:r>
              <a:rPr lang="en-GB" sz="2200" dirty="0" smtClean="0">
                <a:solidFill>
                  <a:srgbClr val="000000"/>
                </a:solidFill>
                <a:latin typeface="Symbol" pitchFamily="-106" charset="2"/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chemeClr val="tx1"/>
                </a:solidFill>
              </a:rPr>
              <a:t>      </a:t>
            </a:r>
            <a:r>
              <a:rPr lang="en-GB" sz="2200" dirty="0">
                <a:solidFill>
                  <a:schemeClr val="tx1"/>
                </a:solidFill>
              </a:rPr>
              <a:t>10 Hz        10 </a:t>
            </a:r>
            <a:r>
              <a:rPr lang="en-GB" sz="2200" dirty="0" err="1">
                <a:solidFill>
                  <a:schemeClr val="tx1"/>
                </a:solidFill>
                <a:latin typeface="Symbol" pitchFamily="-106" charset="2"/>
              </a:rPr>
              <a:t></a:t>
            </a:r>
            <a:r>
              <a:rPr lang="en-GB" sz="2200" dirty="0" err="1">
                <a:solidFill>
                  <a:schemeClr val="tx1"/>
                </a:solidFill>
              </a:rPr>
              <a:t>Hz</a:t>
            </a:r>
            <a:r>
              <a:rPr lang="en-GB" sz="2200" dirty="0">
                <a:solidFill>
                  <a:schemeClr val="tx1"/>
                </a:solidFill>
              </a:rPr>
              <a:t>   1 kHz</a:t>
            </a:r>
          </a:p>
          <a:p>
            <a:pPr marL="431800" indent="-323850" algn="l" defTabSz="457200">
              <a:spcBef>
                <a:spcPts val="750"/>
              </a:spcBef>
              <a:buClr>
                <a:schemeClr val="hlink"/>
              </a:buClr>
              <a:buSzPct val="70000"/>
              <a:buFont typeface="Wingdings" pitchFamily="-106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dirty="0">
                <a:solidFill>
                  <a:schemeClr val="tx1"/>
                </a:solidFill>
              </a:rPr>
              <a:t>R            10 km       10 Tm     10 km</a:t>
            </a:r>
          </a:p>
          <a:p>
            <a:pPr marL="431800" indent="-323850" algn="l" defTabSz="457200">
              <a:spcBef>
                <a:spcPts val="750"/>
              </a:spcBef>
              <a:buClr>
                <a:schemeClr val="hlink"/>
              </a:buClr>
              <a:buSzPct val="70000"/>
              <a:buFont typeface="Wingdings" pitchFamily="-106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dirty="0">
                <a:solidFill>
                  <a:schemeClr val="tx1"/>
                </a:solidFill>
              </a:rPr>
              <a:t>V            3 PV         300 EV    30 ZV     </a:t>
            </a:r>
          </a:p>
          <a:p>
            <a:pPr marL="431800" indent="-323850" algn="l" defTabSz="457200">
              <a:spcBef>
                <a:spcPts val="750"/>
              </a:spcBef>
              <a:buClr>
                <a:schemeClr val="hlink"/>
              </a:buClr>
              <a:buSzPct val="70000"/>
              <a:buFont typeface="Wingdings" pitchFamily="-106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dirty="0">
                <a:solidFill>
                  <a:schemeClr val="tx1"/>
                </a:solidFill>
              </a:rPr>
              <a:t>I             300 TA     3 EA        300 EA</a:t>
            </a:r>
          </a:p>
          <a:p>
            <a:pPr marL="431800" indent="-323850" algn="l" defTabSz="457200">
              <a:spcBef>
                <a:spcPts val="750"/>
              </a:spcBef>
              <a:buClr>
                <a:schemeClr val="hlink"/>
              </a:buClr>
              <a:buSzPct val="70000"/>
              <a:buFont typeface="Wingdings" pitchFamily="-106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2200" dirty="0">
                <a:solidFill>
                  <a:schemeClr val="tx1"/>
                </a:solidFill>
              </a:rPr>
              <a:t>P             100 XW   1 TXW    10 PXW</a:t>
            </a:r>
          </a:p>
        </p:txBody>
      </p:sp>
      <p:sp>
        <p:nvSpPr>
          <p:cNvPr id="450571" name="Rectangle 11"/>
          <p:cNvSpPr>
            <a:spLocks noGrp="1" noRot="1" noChangeArrowheads="1"/>
          </p:cNvSpPr>
          <p:nvPr>
            <p:ph type="title" idx="1"/>
          </p:nvPr>
        </p:nvSpPr>
        <p:spPr>
          <a:xfrm>
            <a:off x="0" y="0"/>
            <a:ext cx="5649913" cy="762000"/>
          </a:xfrm>
          <a:ln/>
        </p:spPr>
        <p:txBody>
          <a:bodyPr lIns="0" tIns="0" rIns="0" bIns="0" anchor="ctr"/>
          <a:lstStyle/>
          <a:p>
            <a:pPr marL="0" indent="0" algn="ctr" defTabSz="457200">
              <a:spcBef>
                <a:spcPct val="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4400" i="1" dirty="0" err="1">
                <a:solidFill>
                  <a:srgbClr val="FF0000"/>
                </a:solidFill>
              </a:rPr>
              <a:t>Unipolar</a:t>
            </a:r>
            <a:r>
              <a:rPr lang="en-GB" sz="4400" i="1" dirty="0">
                <a:solidFill>
                  <a:srgbClr val="FF0000"/>
                </a:solidFill>
              </a:rPr>
              <a:t> Induction</a:t>
            </a:r>
          </a:p>
        </p:txBody>
      </p:sp>
      <p:sp>
        <p:nvSpPr>
          <p:cNvPr id="450572" name="Text Box 12"/>
          <p:cNvSpPr txBox="1">
            <a:spLocks noChangeArrowheads="1"/>
          </p:cNvSpPr>
          <p:nvPr/>
        </p:nvSpPr>
        <p:spPr bwMode="auto">
          <a:xfrm>
            <a:off x="1905000" y="6338888"/>
            <a:ext cx="1465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E5FF12"/>
                </a:solidFill>
              </a:rPr>
              <a:t>UHECR!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76200"/>
            <a:ext cx="6172200" cy="1143000"/>
          </a:xfrm>
        </p:spPr>
        <p:txBody>
          <a:bodyPr/>
          <a:lstStyle/>
          <a:p>
            <a:r>
              <a:rPr lang="en-US" sz="3600" dirty="0" smtClean="0"/>
              <a:t>Particle Acceleration</a:t>
            </a:r>
            <a:endParaRPr lang="en-US" sz="3600" dirty="0"/>
          </a:p>
        </p:txBody>
      </p:sp>
      <p:pic>
        <p:nvPicPr>
          <p:cNvPr id="7" name="Content Placeholder 6" descr="img36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9439" r="-29439"/>
          <a:stretch>
            <a:fillRect/>
          </a:stretch>
        </p:blipFill>
        <p:spPr>
          <a:xfrm>
            <a:off x="4876800" y="0"/>
            <a:ext cx="5325533" cy="2819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1" y="2819401"/>
            <a:ext cx="3962400" cy="2184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015088"/>
            <a:ext cx="2667000" cy="18429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524000"/>
            <a:ext cx="48269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S-C</a:t>
            </a:r>
            <a:r>
              <a:rPr lang="en-US" baseline="30000" dirty="0" smtClean="0"/>
              <a:t>-1 </a:t>
            </a:r>
            <a:r>
              <a:rPr lang="en-US" dirty="0" smtClean="0"/>
              <a:t>transition quite high in </a:t>
            </a:r>
            <a:r>
              <a:rPr lang="en-US" dirty="0" err="1" smtClean="0"/>
              <a:t>BLLacs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“Theoretically” 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&lt;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30000" dirty="0" smtClean="0"/>
              <a:t>-1 </a:t>
            </a:r>
            <a:r>
              <a:rPr lang="en-US" dirty="0" smtClean="0"/>
              <a:t>m</a:t>
            </a:r>
            <a:r>
              <a:rPr lang="en-US" baseline="-25000" dirty="0" smtClean="0"/>
              <a:t>e</a:t>
            </a:r>
            <a:r>
              <a:rPr lang="en-US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~60MeV</a:t>
            </a:r>
            <a:endParaRPr lang="en-US" baseline="30000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cf</a:t>
            </a:r>
            <a:r>
              <a:rPr lang="en-US" dirty="0" smtClean="0"/>
              <a:t> Crab Nebula, UHECR</a:t>
            </a:r>
          </a:p>
          <a:p>
            <a:pPr>
              <a:buFont typeface="Arial"/>
              <a:buChar char="•"/>
            </a:pPr>
            <a:r>
              <a:rPr lang="en-US" dirty="0" smtClean="0"/>
              <a:t>Large scale electric fields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Lossy</a:t>
            </a:r>
            <a:r>
              <a:rPr lang="en-US" dirty="0" smtClean="0"/>
              <a:t> coax??</a:t>
            </a:r>
          </a:p>
          <a:p>
            <a:pPr>
              <a:buFont typeface="Arial"/>
              <a:buChar char="•"/>
            </a:pPr>
            <a:r>
              <a:rPr lang="en-US" dirty="0" smtClean="0"/>
              <a:t>Follow particle orbits.</a:t>
            </a:r>
          </a:p>
          <a:p>
            <a:pPr>
              <a:buFont typeface="Arial"/>
              <a:buChar char="•"/>
            </a:pPr>
            <a:r>
              <a:rPr lang="en-US" dirty="0" smtClean="0"/>
              <a:t>Which particles carry the current</a:t>
            </a:r>
          </a:p>
          <a:p>
            <a:pPr>
              <a:buFont typeface="Arial"/>
              <a:buChar char="•"/>
            </a:pPr>
            <a:r>
              <a:rPr lang="en-US" dirty="0" smtClean="0"/>
              <a:t>Is the momentum </a:t>
            </a:r>
            <a:r>
              <a:rPr lang="en-US" dirty="0" err="1" smtClean="0"/>
              <a:t>elctromagnetic</a:t>
            </a:r>
            <a:r>
              <a:rPr lang="en-US" dirty="0" smtClean="0"/>
              <a:t>?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23 v 2011</a:t>
            </a:r>
            <a:endParaRPr lang="en-US">
              <a:latin typeface="Times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charset="0"/>
              </a:rPr>
              <a:t>Krakow</a:t>
            </a:r>
            <a:endParaRPr lang="en-US">
              <a:latin typeface="Times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337DEE-C670-AF44-8A23-F86C861B75E6}" type="slidenum">
              <a:rPr lang="en-US" smtClean="0">
                <a:latin typeface="Times" charset="0"/>
              </a:rPr>
              <a:pPr/>
              <a:t>4</a:t>
            </a:fld>
            <a:endParaRPr lang="en-US" smtClean="0">
              <a:latin typeface="Times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The Bigger Picture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Prime Mover?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</a:rPr>
              <a:t>Stars, superstars, supernovae, pulsars… </a:t>
            </a:r>
            <a:r>
              <a:rPr lang="en-US" sz="2400" dirty="0">
                <a:solidFill>
                  <a:schemeClr val="tx1"/>
                </a:solidFill>
                <a:latin typeface="Times" charset="0"/>
              </a:rPr>
              <a:t>holes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Black Hole Engineering?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</a:rPr>
              <a:t>Energy flow: disks</a:t>
            </a:r>
            <a:r>
              <a:rPr lang="en-US" sz="2400" dirty="0" smtClean="0">
                <a:latin typeface="Times" charset="0"/>
              </a:rPr>
              <a:t> or holes to jets</a:t>
            </a:r>
            <a:endParaRPr lang="en-US" sz="2400" dirty="0">
              <a:latin typeface="Times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</a:rPr>
              <a:t>Mechanism: (</a:t>
            </a:r>
            <a:r>
              <a:rPr lang="en-US" sz="2400" dirty="0" err="1">
                <a:latin typeface="Times" charset="0"/>
              </a:rPr>
              <a:t>Electro)magnetic</a:t>
            </a:r>
            <a:r>
              <a:rPr lang="en-US" sz="2400" dirty="0">
                <a:latin typeface="Times" charset="0"/>
              </a:rPr>
              <a:t> </a:t>
            </a:r>
            <a:r>
              <a:rPr lang="en-US" sz="2400" dirty="0" err="1">
                <a:latin typeface="Times" charset="0"/>
              </a:rPr>
              <a:t>vs</a:t>
            </a:r>
            <a:r>
              <a:rPr lang="en-US" sz="2400" dirty="0">
                <a:latin typeface="Times" charset="0"/>
              </a:rPr>
              <a:t> gas, Accretion </a:t>
            </a:r>
            <a:r>
              <a:rPr lang="en-US" sz="2400" dirty="0" err="1">
                <a:latin typeface="Times" charset="0"/>
              </a:rPr>
              <a:t>vs</a:t>
            </a:r>
            <a:r>
              <a:rPr lang="en-US" sz="2400" dirty="0">
                <a:latin typeface="Times" charset="0"/>
              </a:rPr>
              <a:t> spin?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Galaxy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Formation, Evolution/Feedback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" charset="0"/>
              </a:rPr>
              <a:t>Major </a:t>
            </a:r>
            <a:r>
              <a:rPr lang="en-US" sz="2400" dirty="0" err="1" smtClean="0">
                <a:latin typeface="Times" charset="0"/>
              </a:rPr>
              <a:t>vs</a:t>
            </a:r>
            <a:r>
              <a:rPr lang="en-US" sz="2400" dirty="0" smtClean="0">
                <a:latin typeface="Times" charset="0"/>
              </a:rPr>
              <a:t> Minor mergers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" charset="0"/>
              </a:rPr>
              <a:t>Gas </a:t>
            </a:r>
            <a:r>
              <a:rPr lang="en-US" sz="2400" dirty="0" err="1" smtClean="0">
                <a:latin typeface="Times" charset="0"/>
              </a:rPr>
              <a:t>vs</a:t>
            </a:r>
            <a:r>
              <a:rPr lang="en-US" sz="2400" dirty="0" smtClean="0">
                <a:latin typeface="Times" charset="0"/>
              </a:rPr>
              <a:t> Stars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" charset="0"/>
              </a:rPr>
              <a:t>AGN </a:t>
            </a:r>
            <a:r>
              <a:rPr lang="en-US" sz="2400" dirty="0" err="1">
                <a:latin typeface="Times" charset="0"/>
              </a:rPr>
              <a:t>vs</a:t>
            </a:r>
            <a:r>
              <a:rPr lang="en-US" sz="2400" dirty="0">
                <a:latin typeface="Times" charset="0"/>
              </a:rPr>
              <a:t> Starbursts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</a:rPr>
              <a:t>Jets </a:t>
            </a:r>
            <a:r>
              <a:rPr lang="en-US" sz="2400" dirty="0" err="1">
                <a:latin typeface="Times" charset="0"/>
              </a:rPr>
              <a:t>vs</a:t>
            </a:r>
            <a:r>
              <a:rPr lang="en-US" sz="2400" dirty="0" smtClean="0">
                <a:latin typeface="Times" charset="0"/>
              </a:rPr>
              <a:t> </a:t>
            </a:r>
            <a:r>
              <a:rPr lang="en-US" sz="2400" dirty="0">
                <a:latin typeface="Times" charset="0"/>
              </a:rPr>
              <a:t>W</a:t>
            </a:r>
            <a:r>
              <a:rPr lang="en-US" sz="2400" dirty="0" smtClean="0">
                <a:latin typeface="Times" charset="0"/>
              </a:rPr>
              <a:t>inds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Environmental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impact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</a:rPr>
              <a:t>(Re-)ionization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</a:rPr>
              <a:t>Cluster evolution…</a:t>
            </a:r>
          </a:p>
        </p:txBody>
      </p:sp>
      <p:pic>
        <p:nvPicPr>
          <p:cNvPr id="24583" name="Picture 4" descr="ngc62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8888" y="3581400"/>
            <a:ext cx="40751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99030" y="6324600"/>
            <a:ext cx="987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Scale?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2 iv 2009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Cooks Branch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3538" y="-76200"/>
            <a:ext cx="1871662" cy="762000"/>
          </a:xfrm>
        </p:spPr>
        <p:txBody>
          <a:bodyPr/>
          <a:lstStyle/>
          <a:p>
            <a:pPr eaLnBrk="1" hangingPunct="1"/>
            <a:r>
              <a:rPr lang="en-US"/>
              <a:t>Pictor A</a:t>
            </a: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0"/>
            <a:ext cx="53340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95538"/>
            <a:ext cx="647700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6629400" y="3665538"/>
            <a:ext cx="2178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FF0802"/>
                </a:solidFill>
                <a:latin typeface="Garamond" charset="0"/>
              </a:rPr>
              <a:t>Current Flow</a:t>
            </a:r>
            <a:endParaRPr lang="en-US" sz="2800">
              <a:latin typeface="Garamond" charset="0"/>
            </a:endParaRPr>
          </a:p>
        </p:txBody>
      </p:sp>
      <p:sp>
        <p:nvSpPr>
          <p:cNvPr id="46088" name="Line 6"/>
          <p:cNvSpPr>
            <a:spLocks noChangeShapeType="1"/>
          </p:cNvSpPr>
          <p:nvPr/>
        </p:nvSpPr>
        <p:spPr bwMode="auto">
          <a:xfrm flipH="1">
            <a:off x="685800" y="4267200"/>
            <a:ext cx="4724400" cy="762000"/>
          </a:xfrm>
          <a:prstGeom prst="line">
            <a:avLst/>
          </a:prstGeom>
          <a:noFill/>
          <a:ln w="76200">
            <a:solidFill>
              <a:srgbClr val="FF0802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9" name="Freeform 7"/>
          <p:cNvSpPr>
            <a:spLocks/>
          </p:cNvSpPr>
          <p:nvPr/>
        </p:nvSpPr>
        <p:spPr bwMode="auto">
          <a:xfrm>
            <a:off x="762000" y="4343400"/>
            <a:ext cx="4699000" cy="1600200"/>
          </a:xfrm>
          <a:custGeom>
            <a:avLst/>
            <a:gdLst>
              <a:gd name="T0" fmla="*/ 4648200 w 2960"/>
              <a:gd name="T1" fmla="*/ 0 h 1008"/>
              <a:gd name="T2" fmla="*/ 4648200 w 2960"/>
              <a:gd name="T3" fmla="*/ 76200 h 1008"/>
              <a:gd name="T4" fmla="*/ 4343400 w 2960"/>
              <a:gd name="T5" fmla="*/ 304800 h 1008"/>
              <a:gd name="T6" fmla="*/ 3962400 w 2960"/>
              <a:gd name="T7" fmla="*/ 609600 h 1008"/>
              <a:gd name="T8" fmla="*/ 3352800 w 2960"/>
              <a:gd name="T9" fmla="*/ 762000 h 1008"/>
              <a:gd name="T10" fmla="*/ 2971800 w 2960"/>
              <a:gd name="T11" fmla="*/ 685800 h 1008"/>
              <a:gd name="T12" fmla="*/ 2895600 w 2960"/>
              <a:gd name="T13" fmla="*/ 457200 h 1008"/>
              <a:gd name="T14" fmla="*/ 2362200 w 2960"/>
              <a:gd name="T15" fmla="*/ 457200 h 1008"/>
              <a:gd name="T16" fmla="*/ 1905000 w 2960"/>
              <a:gd name="T17" fmla="*/ 762000 h 1008"/>
              <a:gd name="T18" fmla="*/ 1752600 w 2960"/>
              <a:gd name="T19" fmla="*/ 1066800 h 1008"/>
              <a:gd name="T20" fmla="*/ 1371600 w 2960"/>
              <a:gd name="T21" fmla="*/ 762000 h 1008"/>
              <a:gd name="T22" fmla="*/ 914400 w 2960"/>
              <a:gd name="T23" fmla="*/ 1143000 h 1008"/>
              <a:gd name="T24" fmla="*/ 381000 w 2960"/>
              <a:gd name="T25" fmla="*/ 1447800 h 1008"/>
              <a:gd name="T26" fmla="*/ 76200 w 2960"/>
              <a:gd name="T27" fmla="*/ 1524000 h 1008"/>
              <a:gd name="T28" fmla="*/ 0 w 2960"/>
              <a:gd name="T29" fmla="*/ 1600200 h 100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60"/>
              <a:gd name="T46" fmla="*/ 0 h 1008"/>
              <a:gd name="T47" fmla="*/ 2960 w 2960"/>
              <a:gd name="T48" fmla="*/ 1008 h 100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60" h="1008">
                <a:moveTo>
                  <a:pt x="2928" y="0"/>
                </a:moveTo>
                <a:cubicBezTo>
                  <a:pt x="2944" y="8"/>
                  <a:pt x="2960" y="16"/>
                  <a:pt x="2928" y="48"/>
                </a:cubicBezTo>
                <a:cubicBezTo>
                  <a:pt x="2896" y="80"/>
                  <a:pt x="2808" y="136"/>
                  <a:pt x="2736" y="192"/>
                </a:cubicBezTo>
                <a:cubicBezTo>
                  <a:pt x="2664" y="248"/>
                  <a:pt x="2600" y="336"/>
                  <a:pt x="2496" y="384"/>
                </a:cubicBezTo>
                <a:cubicBezTo>
                  <a:pt x="2392" y="432"/>
                  <a:pt x="2216" y="472"/>
                  <a:pt x="2112" y="480"/>
                </a:cubicBezTo>
                <a:cubicBezTo>
                  <a:pt x="2008" y="488"/>
                  <a:pt x="1920" y="464"/>
                  <a:pt x="1872" y="432"/>
                </a:cubicBezTo>
                <a:cubicBezTo>
                  <a:pt x="1824" y="400"/>
                  <a:pt x="1888" y="312"/>
                  <a:pt x="1824" y="288"/>
                </a:cubicBezTo>
                <a:cubicBezTo>
                  <a:pt x="1760" y="264"/>
                  <a:pt x="1592" y="256"/>
                  <a:pt x="1488" y="288"/>
                </a:cubicBezTo>
                <a:cubicBezTo>
                  <a:pt x="1384" y="320"/>
                  <a:pt x="1264" y="416"/>
                  <a:pt x="1200" y="480"/>
                </a:cubicBezTo>
                <a:cubicBezTo>
                  <a:pt x="1136" y="544"/>
                  <a:pt x="1160" y="672"/>
                  <a:pt x="1104" y="672"/>
                </a:cubicBezTo>
                <a:cubicBezTo>
                  <a:pt x="1048" y="672"/>
                  <a:pt x="952" y="472"/>
                  <a:pt x="864" y="480"/>
                </a:cubicBezTo>
                <a:cubicBezTo>
                  <a:pt x="776" y="488"/>
                  <a:pt x="680" y="648"/>
                  <a:pt x="576" y="720"/>
                </a:cubicBezTo>
                <a:cubicBezTo>
                  <a:pt x="472" y="792"/>
                  <a:pt x="328" y="872"/>
                  <a:pt x="240" y="912"/>
                </a:cubicBezTo>
                <a:cubicBezTo>
                  <a:pt x="152" y="952"/>
                  <a:pt x="88" y="944"/>
                  <a:pt x="48" y="960"/>
                </a:cubicBezTo>
                <a:cubicBezTo>
                  <a:pt x="8" y="976"/>
                  <a:pt x="8" y="1000"/>
                  <a:pt x="0" y="1008"/>
                </a:cubicBezTo>
              </a:path>
            </a:pathLst>
          </a:custGeom>
          <a:noFill/>
          <a:ln w="38100">
            <a:solidFill>
              <a:srgbClr val="FF0802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Freeform 8"/>
          <p:cNvSpPr>
            <a:spLocks/>
          </p:cNvSpPr>
          <p:nvPr/>
        </p:nvSpPr>
        <p:spPr bwMode="auto">
          <a:xfrm>
            <a:off x="685800" y="3251200"/>
            <a:ext cx="4724400" cy="1282700"/>
          </a:xfrm>
          <a:custGeom>
            <a:avLst/>
            <a:gdLst>
              <a:gd name="T0" fmla="*/ 4724400 w 2976"/>
              <a:gd name="T1" fmla="*/ 863600 h 808"/>
              <a:gd name="T2" fmla="*/ 4343400 w 2976"/>
              <a:gd name="T3" fmla="*/ 635000 h 808"/>
              <a:gd name="T4" fmla="*/ 4114800 w 2976"/>
              <a:gd name="T5" fmla="*/ 254000 h 808"/>
              <a:gd name="T6" fmla="*/ 3048000 w 2976"/>
              <a:gd name="T7" fmla="*/ 25400 h 808"/>
              <a:gd name="T8" fmla="*/ 2362200 w 2976"/>
              <a:gd name="T9" fmla="*/ 406400 h 808"/>
              <a:gd name="T10" fmla="*/ 2133600 w 2976"/>
              <a:gd name="T11" fmla="*/ 1092200 h 808"/>
              <a:gd name="T12" fmla="*/ 1295400 w 2976"/>
              <a:gd name="T13" fmla="*/ 1244600 h 808"/>
              <a:gd name="T14" fmla="*/ 685800 w 2976"/>
              <a:gd name="T15" fmla="*/ 863600 h 808"/>
              <a:gd name="T16" fmla="*/ 0 w 2976"/>
              <a:gd name="T17" fmla="*/ 863600 h 8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76"/>
              <a:gd name="T28" fmla="*/ 0 h 808"/>
              <a:gd name="T29" fmla="*/ 2976 w 2976"/>
              <a:gd name="T30" fmla="*/ 808 h 8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76" h="808">
                <a:moveTo>
                  <a:pt x="2976" y="544"/>
                </a:moveTo>
                <a:cubicBezTo>
                  <a:pt x="2888" y="504"/>
                  <a:pt x="2800" y="464"/>
                  <a:pt x="2736" y="400"/>
                </a:cubicBezTo>
                <a:cubicBezTo>
                  <a:pt x="2672" y="336"/>
                  <a:pt x="2728" y="224"/>
                  <a:pt x="2592" y="160"/>
                </a:cubicBezTo>
                <a:cubicBezTo>
                  <a:pt x="2456" y="96"/>
                  <a:pt x="2104" y="0"/>
                  <a:pt x="1920" y="16"/>
                </a:cubicBezTo>
                <a:cubicBezTo>
                  <a:pt x="1736" y="32"/>
                  <a:pt x="1584" y="144"/>
                  <a:pt x="1488" y="256"/>
                </a:cubicBezTo>
                <a:cubicBezTo>
                  <a:pt x="1392" y="368"/>
                  <a:pt x="1456" y="600"/>
                  <a:pt x="1344" y="688"/>
                </a:cubicBezTo>
                <a:cubicBezTo>
                  <a:pt x="1232" y="776"/>
                  <a:pt x="968" y="808"/>
                  <a:pt x="816" y="784"/>
                </a:cubicBezTo>
                <a:cubicBezTo>
                  <a:pt x="664" y="760"/>
                  <a:pt x="568" y="584"/>
                  <a:pt x="432" y="544"/>
                </a:cubicBezTo>
                <a:cubicBezTo>
                  <a:pt x="296" y="504"/>
                  <a:pt x="72" y="544"/>
                  <a:pt x="0" y="544"/>
                </a:cubicBezTo>
              </a:path>
            </a:pathLst>
          </a:custGeom>
          <a:noFill/>
          <a:ln w="57150">
            <a:solidFill>
              <a:srgbClr val="FF0802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1" name="Freeform 9"/>
          <p:cNvSpPr>
            <a:spLocks/>
          </p:cNvSpPr>
          <p:nvPr/>
        </p:nvSpPr>
        <p:spPr bwMode="auto">
          <a:xfrm>
            <a:off x="685800" y="3695700"/>
            <a:ext cx="4648200" cy="952500"/>
          </a:xfrm>
          <a:custGeom>
            <a:avLst/>
            <a:gdLst>
              <a:gd name="T0" fmla="*/ 4648200 w 2928"/>
              <a:gd name="T1" fmla="*/ 495300 h 600"/>
              <a:gd name="T2" fmla="*/ 4191000 w 2928"/>
              <a:gd name="T3" fmla="*/ 342900 h 600"/>
              <a:gd name="T4" fmla="*/ 3962400 w 2928"/>
              <a:gd name="T5" fmla="*/ 38100 h 600"/>
              <a:gd name="T6" fmla="*/ 3733800 w 2928"/>
              <a:gd name="T7" fmla="*/ 114300 h 600"/>
              <a:gd name="T8" fmla="*/ 3657600 w 2928"/>
              <a:gd name="T9" fmla="*/ 342900 h 600"/>
              <a:gd name="T10" fmla="*/ 3352800 w 2928"/>
              <a:gd name="T11" fmla="*/ 190500 h 600"/>
              <a:gd name="T12" fmla="*/ 2971800 w 2928"/>
              <a:gd name="T13" fmla="*/ 114300 h 600"/>
              <a:gd name="T14" fmla="*/ 2743200 w 2928"/>
              <a:gd name="T15" fmla="*/ 495300 h 600"/>
              <a:gd name="T16" fmla="*/ 2514600 w 2928"/>
              <a:gd name="T17" fmla="*/ 571500 h 600"/>
              <a:gd name="T18" fmla="*/ 2133600 w 2928"/>
              <a:gd name="T19" fmla="*/ 723900 h 600"/>
              <a:gd name="T20" fmla="*/ 2057400 w 2928"/>
              <a:gd name="T21" fmla="*/ 800100 h 600"/>
              <a:gd name="T22" fmla="*/ 1600200 w 2928"/>
              <a:gd name="T23" fmla="*/ 952500 h 600"/>
              <a:gd name="T24" fmla="*/ 914400 w 2928"/>
              <a:gd name="T25" fmla="*/ 800100 h 600"/>
              <a:gd name="T26" fmla="*/ 685800 w 2928"/>
              <a:gd name="T27" fmla="*/ 495300 h 600"/>
              <a:gd name="T28" fmla="*/ 304800 w 2928"/>
              <a:gd name="T29" fmla="*/ 647700 h 600"/>
              <a:gd name="T30" fmla="*/ 76200 w 2928"/>
              <a:gd name="T31" fmla="*/ 800100 h 600"/>
              <a:gd name="T32" fmla="*/ 76200 w 2928"/>
              <a:gd name="T33" fmla="*/ 876300 h 600"/>
              <a:gd name="T34" fmla="*/ 0 w 2928"/>
              <a:gd name="T35" fmla="*/ 952500 h 6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928"/>
              <a:gd name="T55" fmla="*/ 0 h 600"/>
              <a:gd name="T56" fmla="*/ 2928 w 2928"/>
              <a:gd name="T57" fmla="*/ 600 h 6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928" h="600">
                <a:moveTo>
                  <a:pt x="2928" y="312"/>
                </a:moveTo>
                <a:cubicBezTo>
                  <a:pt x="2820" y="288"/>
                  <a:pt x="2712" y="264"/>
                  <a:pt x="2640" y="216"/>
                </a:cubicBezTo>
                <a:cubicBezTo>
                  <a:pt x="2568" y="168"/>
                  <a:pt x="2544" y="48"/>
                  <a:pt x="2496" y="24"/>
                </a:cubicBezTo>
                <a:cubicBezTo>
                  <a:pt x="2448" y="0"/>
                  <a:pt x="2384" y="40"/>
                  <a:pt x="2352" y="72"/>
                </a:cubicBezTo>
                <a:cubicBezTo>
                  <a:pt x="2320" y="104"/>
                  <a:pt x="2344" y="208"/>
                  <a:pt x="2304" y="216"/>
                </a:cubicBezTo>
                <a:cubicBezTo>
                  <a:pt x="2264" y="224"/>
                  <a:pt x="2184" y="144"/>
                  <a:pt x="2112" y="120"/>
                </a:cubicBezTo>
                <a:cubicBezTo>
                  <a:pt x="2040" y="96"/>
                  <a:pt x="1936" y="40"/>
                  <a:pt x="1872" y="72"/>
                </a:cubicBezTo>
                <a:cubicBezTo>
                  <a:pt x="1808" y="104"/>
                  <a:pt x="1776" y="264"/>
                  <a:pt x="1728" y="312"/>
                </a:cubicBezTo>
                <a:cubicBezTo>
                  <a:pt x="1680" y="360"/>
                  <a:pt x="1648" y="336"/>
                  <a:pt x="1584" y="360"/>
                </a:cubicBezTo>
                <a:cubicBezTo>
                  <a:pt x="1520" y="384"/>
                  <a:pt x="1392" y="432"/>
                  <a:pt x="1344" y="456"/>
                </a:cubicBezTo>
                <a:cubicBezTo>
                  <a:pt x="1296" y="480"/>
                  <a:pt x="1352" y="480"/>
                  <a:pt x="1296" y="504"/>
                </a:cubicBezTo>
                <a:cubicBezTo>
                  <a:pt x="1240" y="528"/>
                  <a:pt x="1128" y="600"/>
                  <a:pt x="1008" y="600"/>
                </a:cubicBezTo>
                <a:cubicBezTo>
                  <a:pt x="888" y="600"/>
                  <a:pt x="672" y="552"/>
                  <a:pt x="576" y="504"/>
                </a:cubicBezTo>
                <a:cubicBezTo>
                  <a:pt x="480" y="456"/>
                  <a:pt x="496" y="328"/>
                  <a:pt x="432" y="312"/>
                </a:cubicBezTo>
                <a:cubicBezTo>
                  <a:pt x="368" y="296"/>
                  <a:pt x="256" y="376"/>
                  <a:pt x="192" y="408"/>
                </a:cubicBezTo>
                <a:cubicBezTo>
                  <a:pt x="128" y="440"/>
                  <a:pt x="72" y="480"/>
                  <a:pt x="48" y="504"/>
                </a:cubicBezTo>
                <a:cubicBezTo>
                  <a:pt x="24" y="528"/>
                  <a:pt x="56" y="536"/>
                  <a:pt x="48" y="552"/>
                </a:cubicBezTo>
                <a:cubicBezTo>
                  <a:pt x="40" y="568"/>
                  <a:pt x="8" y="592"/>
                  <a:pt x="0" y="600"/>
                </a:cubicBezTo>
              </a:path>
            </a:pathLst>
          </a:custGeom>
          <a:noFill/>
          <a:ln w="57150" cap="rnd">
            <a:solidFill>
              <a:srgbClr val="FF0802"/>
            </a:solidFill>
            <a:prstDash val="sysDot"/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2" name="Freeform 10"/>
          <p:cNvSpPr>
            <a:spLocks/>
          </p:cNvSpPr>
          <p:nvPr/>
        </p:nvSpPr>
        <p:spPr bwMode="auto">
          <a:xfrm>
            <a:off x="685800" y="4419600"/>
            <a:ext cx="4648200" cy="1016000"/>
          </a:xfrm>
          <a:custGeom>
            <a:avLst/>
            <a:gdLst>
              <a:gd name="T0" fmla="*/ 4648200 w 2928"/>
              <a:gd name="T1" fmla="*/ 0 h 640"/>
              <a:gd name="T2" fmla="*/ 4114800 w 2928"/>
              <a:gd name="T3" fmla="*/ 304800 h 640"/>
              <a:gd name="T4" fmla="*/ 4038600 w 2928"/>
              <a:gd name="T5" fmla="*/ 152400 h 640"/>
              <a:gd name="T6" fmla="*/ 3657600 w 2928"/>
              <a:gd name="T7" fmla="*/ 228600 h 640"/>
              <a:gd name="T8" fmla="*/ 3581400 w 2928"/>
              <a:gd name="T9" fmla="*/ 533400 h 640"/>
              <a:gd name="T10" fmla="*/ 3124200 w 2928"/>
              <a:gd name="T11" fmla="*/ 304800 h 640"/>
              <a:gd name="T12" fmla="*/ 2895600 w 2928"/>
              <a:gd name="T13" fmla="*/ 228600 h 640"/>
              <a:gd name="T14" fmla="*/ 2590800 w 2928"/>
              <a:gd name="T15" fmla="*/ 304800 h 640"/>
              <a:gd name="T16" fmla="*/ 2133600 w 2928"/>
              <a:gd name="T17" fmla="*/ 381000 h 640"/>
              <a:gd name="T18" fmla="*/ 1828800 w 2928"/>
              <a:gd name="T19" fmla="*/ 762000 h 640"/>
              <a:gd name="T20" fmla="*/ 1600200 w 2928"/>
              <a:gd name="T21" fmla="*/ 533400 h 640"/>
              <a:gd name="T22" fmla="*/ 1295400 w 2928"/>
              <a:gd name="T23" fmla="*/ 533400 h 640"/>
              <a:gd name="T24" fmla="*/ 990600 w 2928"/>
              <a:gd name="T25" fmla="*/ 685800 h 640"/>
              <a:gd name="T26" fmla="*/ 838200 w 2928"/>
              <a:gd name="T27" fmla="*/ 838200 h 640"/>
              <a:gd name="T28" fmla="*/ 457200 w 2928"/>
              <a:gd name="T29" fmla="*/ 990600 h 640"/>
              <a:gd name="T30" fmla="*/ 381000 w 2928"/>
              <a:gd name="T31" fmla="*/ 990600 h 640"/>
              <a:gd name="T32" fmla="*/ 76200 w 2928"/>
              <a:gd name="T33" fmla="*/ 914400 h 640"/>
              <a:gd name="T34" fmla="*/ 0 w 2928"/>
              <a:gd name="T35" fmla="*/ 838200 h 6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928"/>
              <a:gd name="T55" fmla="*/ 0 h 640"/>
              <a:gd name="T56" fmla="*/ 2928 w 2928"/>
              <a:gd name="T57" fmla="*/ 640 h 64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928" h="640">
                <a:moveTo>
                  <a:pt x="2928" y="0"/>
                </a:moveTo>
                <a:cubicBezTo>
                  <a:pt x="2792" y="88"/>
                  <a:pt x="2656" y="176"/>
                  <a:pt x="2592" y="192"/>
                </a:cubicBezTo>
                <a:cubicBezTo>
                  <a:pt x="2528" y="208"/>
                  <a:pt x="2592" y="104"/>
                  <a:pt x="2544" y="96"/>
                </a:cubicBezTo>
                <a:cubicBezTo>
                  <a:pt x="2496" y="88"/>
                  <a:pt x="2352" y="104"/>
                  <a:pt x="2304" y="144"/>
                </a:cubicBezTo>
                <a:cubicBezTo>
                  <a:pt x="2256" y="184"/>
                  <a:pt x="2312" y="328"/>
                  <a:pt x="2256" y="336"/>
                </a:cubicBezTo>
                <a:cubicBezTo>
                  <a:pt x="2200" y="344"/>
                  <a:pt x="2040" y="224"/>
                  <a:pt x="1968" y="192"/>
                </a:cubicBezTo>
                <a:cubicBezTo>
                  <a:pt x="1896" y="160"/>
                  <a:pt x="1880" y="144"/>
                  <a:pt x="1824" y="144"/>
                </a:cubicBezTo>
                <a:cubicBezTo>
                  <a:pt x="1768" y="144"/>
                  <a:pt x="1712" y="176"/>
                  <a:pt x="1632" y="192"/>
                </a:cubicBezTo>
                <a:cubicBezTo>
                  <a:pt x="1552" y="208"/>
                  <a:pt x="1424" y="192"/>
                  <a:pt x="1344" y="240"/>
                </a:cubicBezTo>
                <a:cubicBezTo>
                  <a:pt x="1264" y="288"/>
                  <a:pt x="1208" y="464"/>
                  <a:pt x="1152" y="480"/>
                </a:cubicBezTo>
                <a:cubicBezTo>
                  <a:pt x="1096" y="496"/>
                  <a:pt x="1064" y="360"/>
                  <a:pt x="1008" y="336"/>
                </a:cubicBezTo>
                <a:cubicBezTo>
                  <a:pt x="952" y="312"/>
                  <a:pt x="880" y="320"/>
                  <a:pt x="816" y="336"/>
                </a:cubicBezTo>
                <a:cubicBezTo>
                  <a:pt x="752" y="352"/>
                  <a:pt x="672" y="400"/>
                  <a:pt x="624" y="432"/>
                </a:cubicBezTo>
                <a:cubicBezTo>
                  <a:pt x="576" y="464"/>
                  <a:pt x="584" y="496"/>
                  <a:pt x="528" y="528"/>
                </a:cubicBezTo>
                <a:cubicBezTo>
                  <a:pt x="472" y="560"/>
                  <a:pt x="336" y="608"/>
                  <a:pt x="288" y="624"/>
                </a:cubicBezTo>
                <a:cubicBezTo>
                  <a:pt x="240" y="640"/>
                  <a:pt x="280" y="632"/>
                  <a:pt x="240" y="624"/>
                </a:cubicBezTo>
                <a:cubicBezTo>
                  <a:pt x="200" y="616"/>
                  <a:pt x="88" y="592"/>
                  <a:pt x="48" y="576"/>
                </a:cubicBezTo>
                <a:cubicBezTo>
                  <a:pt x="8" y="560"/>
                  <a:pt x="4" y="544"/>
                  <a:pt x="0" y="528"/>
                </a:cubicBezTo>
              </a:path>
            </a:pathLst>
          </a:custGeom>
          <a:noFill/>
          <a:ln w="57150" cap="rnd">
            <a:solidFill>
              <a:srgbClr val="FF0802"/>
            </a:solidFill>
            <a:prstDash val="sysDot"/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3" name="Line 11"/>
          <p:cNvSpPr>
            <a:spLocks noChangeShapeType="1"/>
          </p:cNvSpPr>
          <p:nvPr/>
        </p:nvSpPr>
        <p:spPr bwMode="auto">
          <a:xfrm flipH="1" flipV="1">
            <a:off x="5029200" y="3733800"/>
            <a:ext cx="1676400" cy="152400"/>
          </a:xfrm>
          <a:prstGeom prst="line">
            <a:avLst/>
          </a:prstGeom>
          <a:noFill/>
          <a:ln w="9525">
            <a:solidFill>
              <a:srgbClr val="FF080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6634163" y="4284663"/>
            <a:ext cx="2586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chemeClr val="hlink"/>
                </a:solidFill>
                <a:latin typeface="Garamond" charset="0"/>
              </a:rPr>
              <a:t>Nonthermal emission </a:t>
            </a:r>
          </a:p>
          <a:p>
            <a:pPr eaLnBrk="0" hangingPunct="0"/>
            <a:r>
              <a:rPr lang="en-US" sz="2000" b="1">
                <a:solidFill>
                  <a:schemeClr val="hlink"/>
                </a:solidFill>
                <a:latin typeface="Garamond" charset="0"/>
              </a:rPr>
              <a:t>is ohmic dissipation </a:t>
            </a:r>
          </a:p>
          <a:p>
            <a:pPr eaLnBrk="0" hangingPunct="0"/>
            <a:r>
              <a:rPr lang="en-US" sz="2000" b="1">
                <a:solidFill>
                  <a:schemeClr val="hlink"/>
                </a:solidFill>
                <a:latin typeface="Garamond" charset="0"/>
              </a:rPr>
              <a:t>of current flow? </a:t>
            </a:r>
          </a:p>
        </p:txBody>
      </p:sp>
      <p:sp>
        <p:nvSpPr>
          <p:cNvPr id="46095" name="Rectangle 13"/>
          <p:cNvSpPr>
            <a:spLocks noChangeArrowheads="1"/>
          </p:cNvSpPr>
          <p:nvPr/>
        </p:nvSpPr>
        <p:spPr bwMode="auto">
          <a:xfrm>
            <a:off x="-92075" y="730250"/>
            <a:ext cx="37068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hlink"/>
                </a:solidFill>
                <a:latin typeface="Times" charset="0"/>
              </a:rPr>
              <a:t>Electromagnetic Transport</a:t>
            </a:r>
          </a:p>
          <a:p>
            <a:pPr eaLnBrk="0" hangingPunct="0"/>
            <a:r>
              <a:rPr lang="en-US">
                <a:solidFill>
                  <a:schemeClr val="hlink"/>
                </a:solidFill>
                <a:latin typeface="Times" charset="0"/>
              </a:rPr>
              <a:t>10</a:t>
            </a:r>
            <a:r>
              <a:rPr lang="en-US" baseline="30000">
                <a:solidFill>
                  <a:schemeClr val="hlink"/>
                </a:solidFill>
                <a:latin typeface="Times" charset="0"/>
              </a:rPr>
              <a:t>18</a:t>
            </a:r>
            <a:r>
              <a:rPr lang="en-US">
                <a:solidFill>
                  <a:schemeClr val="hlink"/>
                </a:solidFill>
                <a:latin typeface="Times" charset="0"/>
              </a:rPr>
              <a:t> not 10</a:t>
            </a:r>
            <a:r>
              <a:rPr lang="en-US" baseline="30000">
                <a:solidFill>
                  <a:schemeClr val="hlink"/>
                </a:solidFill>
                <a:latin typeface="Times" charset="0"/>
              </a:rPr>
              <a:t>17</a:t>
            </a:r>
            <a:r>
              <a:rPr lang="en-US">
                <a:solidFill>
                  <a:schemeClr val="hlink"/>
                </a:solidFill>
                <a:latin typeface="Times" charset="0"/>
              </a:rPr>
              <a:t> A</a:t>
            </a:r>
          </a:p>
          <a:p>
            <a:pPr eaLnBrk="0" hangingPunct="0"/>
            <a:r>
              <a:rPr lang="en-US">
                <a:solidFill>
                  <a:schemeClr val="hlink"/>
                </a:solidFill>
                <a:latin typeface="Times" charset="0"/>
              </a:rPr>
              <a:t>DC not AC</a:t>
            </a:r>
          </a:p>
          <a:p>
            <a:pPr eaLnBrk="0" hangingPunct="0"/>
            <a:r>
              <a:rPr lang="en-US">
                <a:solidFill>
                  <a:schemeClr val="hlink"/>
                </a:solidFill>
                <a:latin typeface="Times" charset="0"/>
              </a:rPr>
              <a:t>No internal shocks</a:t>
            </a:r>
          </a:p>
          <a:p>
            <a:pPr eaLnBrk="0" hangingPunct="0"/>
            <a:r>
              <a:rPr lang="en-US">
                <a:solidFill>
                  <a:schemeClr val="hlink"/>
                </a:solidFill>
                <a:latin typeface="Times" charset="0"/>
              </a:rPr>
              <a:t>New particle acceleration mechanisms</a:t>
            </a:r>
          </a:p>
        </p:txBody>
      </p:sp>
      <p:sp>
        <p:nvSpPr>
          <p:cNvPr id="46096" name="Rectangle 14"/>
          <p:cNvSpPr>
            <a:spLocks noChangeArrowheads="1"/>
          </p:cNvSpPr>
          <p:nvPr/>
        </p:nvSpPr>
        <p:spPr bwMode="auto">
          <a:xfrm>
            <a:off x="6629400" y="5394325"/>
            <a:ext cx="2436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chemeClr val="hlink"/>
                </a:solidFill>
                <a:latin typeface="Garamond" charset="0"/>
              </a:rPr>
              <a:t>Pinch stabilized by </a:t>
            </a:r>
          </a:p>
          <a:p>
            <a:pPr eaLnBrk="0" hangingPunct="0"/>
            <a:r>
              <a:rPr lang="en-US" sz="2000" b="1">
                <a:solidFill>
                  <a:schemeClr val="hlink"/>
                </a:solidFill>
                <a:latin typeface="Garamond" charset="0"/>
              </a:rPr>
              <a:t>velocity gradient </a:t>
            </a:r>
          </a:p>
          <a:p>
            <a:pPr eaLnBrk="0" hangingPunct="0"/>
            <a:endParaRPr lang="en-US" sz="2000" b="1">
              <a:solidFill>
                <a:schemeClr val="hlink"/>
              </a:solidFill>
              <a:latin typeface="Garamond" charset="0"/>
            </a:endParaRPr>
          </a:p>
          <a:p>
            <a:pPr eaLnBrk="0" hangingPunct="0"/>
            <a:r>
              <a:rPr lang="en-US" sz="2000" b="1">
                <a:solidFill>
                  <a:schemeClr val="hlink"/>
                </a:solidFill>
                <a:latin typeface="Garamond" charset="0"/>
              </a:rPr>
              <a:t>Equipartition in core</a:t>
            </a:r>
            <a:endParaRPr lang="en-US" sz="2800">
              <a:latin typeface="Garamond" charset="0"/>
            </a:endParaRPr>
          </a:p>
        </p:txBody>
      </p:sp>
      <p:sp>
        <p:nvSpPr>
          <p:cNvPr id="46097" name="Text Box 15"/>
          <p:cNvSpPr txBox="1">
            <a:spLocks noChangeArrowheads="1"/>
          </p:cNvSpPr>
          <p:nvPr/>
        </p:nvSpPr>
        <p:spPr bwMode="auto">
          <a:xfrm>
            <a:off x="4251325" y="74613"/>
            <a:ext cx="1155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i="1">
                <a:solidFill>
                  <a:schemeClr val="bg1"/>
                </a:solidFill>
                <a:latin typeface="Times" charset="0"/>
              </a:rPr>
              <a:t>Wilson et al</a:t>
            </a:r>
            <a:endParaRPr lang="en-US" sz="1600" i="1">
              <a:latin typeface="Times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A1F2E-C08A-BC4F-A7E8-C32B08D2EEE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3732471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76200"/>
            <a:ext cx="4074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214"/>
                </a:solidFill>
              </a:rPr>
              <a:t>Faraday Rotation</a:t>
            </a:r>
            <a:endParaRPr lang="en-US" sz="4000" b="1" dirty="0">
              <a:solidFill>
                <a:srgbClr val="FF021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990600"/>
            <a:ext cx="2590800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5867400"/>
            <a:ext cx="240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Broderick &amp; McKinney</a:t>
            </a:r>
            <a:endParaRPr lang="en-US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19200"/>
            <a:ext cx="4198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Signature of </a:t>
            </a:r>
            <a:r>
              <a:rPr lang="en-US" sz="2000" dirty="0" err="1" smtClean="0"/>
              <a:t>toroidal</a:t>
            </a:r>
            <a:r>
              <a:rPr lang="en-US" sz="2000" dirty="0" smtClean="0"/>
              <a:t> field/axial current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28956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Rotation from sheath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8480" y="5638800"/>
            <a:ext cx="2295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Observations ???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609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Simulation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23 </a:t>
            </a:r>
            <a:r>
              <a:rPr lang="en-US" dirty="0" err="1" smtClean="0"/>
              <a:t>v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07" y="0"/>
            <a:ext cx="893639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990600"/>
            <a:ext cx="3505200" cy="1797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632200"/>
            <a:ext cx="5334000" cy="132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5715000"/>
            <a:ext cx="315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Telegraphers’ Equations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2332971" cy="563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5100" y="-76200"/>
            <a:ext cx="5172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Relativistic Reconnection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794" y="838200"/>
            <a:ext cx="4192206" cy="236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6400800"/>
            <a:ext cx="237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McKinney &amp; </a:t>
            </a:r>
            <a:r>
              <a:rPr lang="en-US" sz="1800" i="1" dirty="0" err="1" smtClean="0"/>
              <a:t>Uzdensky</a:t>
            </a:r>
            <a:endParaRPr lang="en-US" sz="18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9" y="3797750"/>
            <a:ext cx="5715001" cy="3060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0" y="1066800"/>
            <a:ext cx="26340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660066"/>
                </a:solidFill>
              </a:rPr>
              <a:t>High </a:t>
            </a:r>
            <a:r>
              <a:rPr lang="en-US" sz="2000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s</a:t>
            </a:r>
            <a:r>
              <a:rPr lang="en-US" sz="2000" dirty="0" smtClean="0">
                <a:solidFill>
                  <a:srgbClr val="660066"/>
                </a:solidFill>
              </a:rPr>
              <a:t> flow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660066"/>
                </a:solidFill>
              </a:rPr>
              <a:t>Hall effects may save 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Petschek</a:t>
            </a:r>
            <a:r>
              <a:rPr lang="en-US" sz="2000" dirty="0" smtClean="0">
                <a:solidFill>
                  <a:srgbClr val="660066"/>
                </a:solidFill>
              </a:rPr>
              <a:t> mechanism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660066"/>
                </a:solidFill>
              </a:rPr>
              <a:t>Anomalous resistivity?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660066"/>
                </a:solidFill>
              </a:rPr>
              <a:t>Also for AGN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2433935"/>
            <a:ext cx="1278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</a:rPr>
              <a:t>Petschek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4343400"/>
            <a:ext cx="93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</a:rPr>
              <a:t>GRBs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600" dirty="0" smtClean="0"/>
              <a:t>Inhomogeneous Sources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924800" cy="4876800"/>
          </a:xfrm>
        </p:spPr>
        <p:txBody>
          <a:bodyPr/>
          <a:lstStyle/>
          <a:p>
            <a:r>
              <a:rPr lang="en-US" dirty="0" smtClean="0"/>
              <a:t>Radio synchrotron photosphere, </a:t>
            </a:r>
            <a:r>
              <a:rPr lang="en-US" dirty="0" err="1" smtClean="0"/>
              <a:t>r</a:t>
            </a:r>
            <a:r>
              <a:rPr lang="en-US" dirty="0" smtClean="0"/>
              <a:t> ~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1"/>
            <a:r>
              <a:rPr lang="en-US" dirty="0" smtClean="0"/>
              <a:t>Doppler boosting </a:t>
            </a:r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/>
              <a:t>Compton </a:t>
            </a:r>
            <a:r>
              <a:rPr lang="en-US" dirty="0" err="1" smtClean="0"/>
              <a:t>gammasphere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dirty="0" smtClean="0"/>
              <a:t> ~ E?</a:t>
            </a:r>
          </a:p>
          <a:p>
            <a:pPr lvl="1"/>
            <a:r>
              <a:rPr lang="en-US" dirty="0" smtClean="0"/>
              <a:t>Internal, external radiation</a:t>
            </a:r>
          </a:p>
          <a:p>
            <a:pPr lvl="1"/>
            <a:r>
              <a:rPr lang="en-US" dirty="0" smtClean="0"/>
              <a:t>Test with variability, correlation</a:t>
            </a:r>
          </a:p>
          <a:p>
            <a:r>
              <a:rPr lang="en-US" dirty="0" smtClean="0"/>
              <a:t>Electron acceleration </a:t>
            </a:r>
          </a:p>
          <a:p>
            <a:pPr lvl="1"/>
            <a:r>
              <a:rPr lang="en-US" dirty="0" smtClean="0"/>
              <a:t>&gt;100 </a:t>
            </a:r>
            <a:r>
              <a:rPr lang="en-US" dirty="0" err="1" smtClean="0"/>
              <a:t>TeV</a:t>
            </a:r>
            <a:r>
              <a:rPr lang="en-US" dirty="0" smtClean="0"/>
              <a:t> electrons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267200" y="4339729"/>
            <a:ext cx="4876800" cy="1908671"/>
            <a:chOff x="6400800" y="1524794"/>
            <a:chExt cx="4876800" cy="1908671"/>
          </a:xfrm>
        </p:grpSpPr>
        <p:cxnSp>
          <p:nvCxnSpPr>
            <p:cNvPr id="8" name="Straight Arrow Connector 7"/>
            <p:cNvCxnSpPr/>
            <p:nvPr/>
          </p:nvCxnSpPr>
          <p:spPr bwMode="auto">
            <a:xfrm rot="5400000" flipH="1" flipV="1">
              <a:off x="6019800" y="2286000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781800" y="3048000"/>
              <a:ext cx="4495800" cy="806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Freeform 22"/>
            <p:cNvSpPr/>
            <p:nvPr/>
          </p:nvSpPr>
          <p:spPr bwMode="auto">
            <a:xfrm>
              <a:off x="7099300" y="2224061"/>
              <a:ext cx="1893181" cy="684239"/>
            </a:xfrm>
            <a:custGeom>
              <a:avLst/>
              <a:gdLst>
                <a:gd name="connsiteX0" fmla="*/ 12700 w 1893181"/>
                <a:gd name="connsiteY0" fmla="*/ 646139 h 684239"/>
                <a:gd name="connsiteX1" fmla="*/ 0 w 1893181"/>
                <a:gd name="connsiteY1" fmla="*/ 608039 h 684239"/>
                <a:gd name="connsiteX2" fmla="*/ 12700 w 1893181"/>
                <a:gd name="connsiteY2" fmla="*/ 569939 h 684239"/>
                <a:gd name="connsiteX3" fmla="*/ 25400 w 1893181"/>
                <a:gd name="connsiteY3" fmla="*/ 506439 h 684239"/>
                <a:gd name="connsiteX4" fmla="*/ 38100 w 1893181"/>
                <a:gd name="connsiteY4" fmla="*/ 455639 h 684239"/>
                <a:gd name="connsiteX5" fmla="*/ 63500 w 1893181"/>
                <a:gd name="connsiteY5" fmla="*/ 341339 h 684239"/>
                <a:gd name="connsiteX6" fmla="*/ 88900 w 1893181"/>
                <a:gd name="connsiteY6" fmla="*/ 176239 h 684239"/>
                <a:gd name="connsiteX7" fmla="*/ 114300 w 1893181"/>
                <a:gd name="connsiteY7" fmla="*/ 138139 h 684239"/>
                <a:gd name="connsiteX8" fmla="*/ 152400 w 1893181"/>
                <a:gd name="connsiteY8" fmla="*/ 112739 h 684239"/>
                <a:gd name="connsiteX9" fmla="*/ 165100 w 1893181"/>
                <a:gd name="connsiteY9" fmla="*/ 74639 h 684239"/>
                <a:gd name="connsiteX10" fmla="*/ 241300 w 1893181"/>
                <a:gd name="connsiteY10" fmla="*/ 49239 h 684239"/>
                <a:gd name="connsiteX11" fmla="*/ 927100 w 1893181"/>
                <a:gd name="connsiteY11" fmla="*/ 61939 h 684239"/>
                <a:gd name="connsiteX12" fmla="*/ 1600200 w 1893181"/>
                <a:gd name="connsiteY12" fmla="*/ 61939 h 684239"/>
                <a:gd name="connsiteX13" fmla="*/ 1651000 w 1893181"/>
                <a:gd name="connsiteY13" fmla="*/ 49239 h 684239"/>
                <a:gd name="connsiteX14" fmla="*/ 1663700 w 1893181"/>
                <a:gd name="connsiteY14" fmla="*/ 11139 h 684239"/>
                <a:gd name="connsiteX15" fmla="*/ 1765300 w 1893181"/>
                <a:gd name="connsiteY15" fmla="*/ 125439 h 684239"/>
                <a:gd name="connsiteX16" fmla="*/ 1803400 w 1893181"/>
                <a:gd name="connsiteY16" fmla="*/ 150839 h 684239"/>
                <a:gd name="connsiteX17" fmla="*/ 1841500 w 1893181"/>
                <a:gd name="connsiteY17" fmla="*/ 201639 h 684239"/>
                <a:gd name="connsiteX18" fmla="*/ 1866900 w 1893181"/>
                <a:gd name="connsiteY18" fmla="*/ 277839 h 684239"/>
                <a:gd name="connsiteX19" fmla="*/ 1879600 w 1893181"/>
                <a:gd name="connsiteY19" fmla="*/ 315939 h 684239"/>
                <a:gd name="connsiteX20" fmla="*/ 1892300 w 1893181"/>
                <a:gd name="connsiteY20" fmla="*/ 684239 h 68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3181" h="684239">
                  <a:moveTo>
                    <a:pt x="12700" y="646139"/>
                  </a:moveTo>
                  <a:cubicBezTo>
                    <a:pt x="8467" y="633439"/>
                    <a:pt x="0" y="621426"/>
                    <a:pt x="0" y="608039"/>
                  </a:cubicBezTo>
                  <a:cubicBezTo>
                    <a:pt x="0" y="594652"/>
                    <a:pt x="9453" y="582926"/>
                    <a:pt x="12700" y="569939"/>
                  </a:cubicBezTo>
                  <a:cubicBezTo>
                    <a:pt x="17935" y="548998"/>
                    <a:pt x="20717" y="527511"/>
                    <a:pt x="25400" y="506439"/>
                  </a:cubicBezTo>
                  <a:cubicBezTo>
                    <a:pt x="29186" y="489400"/>
                    <a:pt x="34677" y="472755"/>
                    <a:pt x="38100" y="455639"/>
                  </a:cubicBezTo>
                  <a:cubicBezTo>
                    <a:pt x="60451" y="343883"/>
                    <a:pt x="38784" y="415488"/>
                    <a:pt x="63500" y="341339"/>
                  </a:cubicBezTo>
                  <a:cubicBezTo>
                    <a:pt x="67142" y="304916"/>
                    <a:pt x="66015" y="222008"/>
                    <a:pt x="88900" y="176239"/>
                  </a:cubicBezTo>
                  <a:cubicBezTo>
                    <a:pt x="95726" y="162587"/>
                    <a:pt x="103507" y="148932"/>
                    <a:pt x="114300" y="138139"/>
                  </a:cubicBezTo>
                  <a:cubicBezTo>
                    <a:pt x="125093" y="127346"/>
                    <a:pt x="139700" y="121206"/>
                    <a:pt x="152400" y="112739"/>
                  </a:cubicBezTo>
                  <a:cubicBezTo>
                    <a:pt x="156633" y="100039"/>
                    <a:pt x="154207" y="82420"/>
                    <a:pt x="165100" y="74639"/>
                  </a:cubicBezTo>
                  <a:cubicBezTo>
                    <a:pt x="186887" y="59077"/>
                    <a:pt x="241300" y="49239"/>
                    <a:pt x="241300" y="49239"/>
                  </a:cubicBezTo>
                  <a:lnTo>
                    <a:pt x="927100" y="61939"/>
                  </a:lnTo>
                  <a:cubicBezTo>
                    <a:pt x="1506483" y="74399"/>
                    <a:pt x="1248785" y="87040"/>
                    <a:pt x="1600200" y="61939"/>
                  </a:cubicBezTo>
                  <a:cubicBezTo>
                    <a:pt x="1617133" y="57706"/>
                    <a:pt x="1637370" y="60143"/>
                    <a:pt x="1651000" y="49239"/>
                  </a:cubicBezTo>
                  <a:cubicBezTo>
                    <a:pt x="1661453" y="40876"/>
                    <a:pt x="1656274" y="0"/>
                    <a:pt x="1663700" y="11139"/>
                  </a:cubicBezTo>
                  <a:cubicBezTo>
                    <a:pt x="1694239" y="56948"/>
                    <a:pt x="1713104" y="90642"/>
                    <a:pt x="1765300" y="125439"/>
                  </a:cubicBezTo>
                  <a:cubicBezTo>
                    <a:pt x="1778000" y="133906"/>
                    <a:pt x="1792607" y="140046"/>
                    <a:pt x="1803400" y="150839"/>
                  </a:cubicBezTo>
                  <a:cubicBezTo>
                    <a:pt x="1818367" y="165806"/>
                    <a:pt x="1828800" y="184706"/>
                    <a:pt x="1841500" y="201639"/>
                  </a:cubicBezTo>
                  <a:lnTo>
                    <a:pt x="1866900" y="277839"/>
                  </a:lnTo>
                  <a:lnTo>
                    <a:pt x="1879600" y="315939"/>
                  </a:lnTo>
                  <a:cubicBezTo>
                    <a:pt x="1893181" y="641887"/>
                    <a:pt x="1892300" y="519051"/>
                    <a:pt x="1892300" y="684239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00800" y="19812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82000" y="2971800"/>
              <a:ext cx="345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n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848600" y="5862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 bwMode="auto">
          <a:xfrm>
            <a:off x="6959600" y="4366683"/>
            <a:ext cx="1919817" cy="1289050"/>
          </a:xfrm>
          <a:custGeom>
            <a:avLst/>
            <a:gdLst>
              <a:gd name="connsiteX0" fmla="*/ 0 w 1919817"/>
              <a:gd name="connsiteY0" fmla="*/ 700617 h 1289050"/>
              <a:gd name="connsiteX1" fmla="*/ 266700 w 1919817"/>
              <a:gd name="connsiteY1" fmla="*/ 256117 h 1289050"/>
              <a:gd name="connsiteX2" fmla="*/ 939800 w 1919817"/>
              <a:gd name="connsiteY2" fmla="*/ 14817 h 1289050"/>
              <a:gd name="connsiteX3" fmla="*/ 1562100 w 1919817"/>
              <a:gd name="connsiteY3" fmla="*/ 345017 h 1289050"/>
              <a:gd name="connsiteX4" fmla="*/ 1866900 w 1919817"/>
              <a:gd name="connsiteY4" fmla="*/ 1157817 h 1289050"/>
              <a:gd name="connsiteX5" fmla="*/ 1879600 w 1919817"/>
              <a:gd name="connsiteY5" fmla="*/ 1132417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817" h="1289050">
                <a:moveTo>
                  <a:pt x="0" y="700617"/>
                </a:moveTo>
                <a:cubicBezTo>
                  <a:pt x="55033" y="535517"/>
                  <a:pt x="110067" y="370417"/>
                  <a:pt x="266700" y="256117"/>
                </a:cubicBezTo>
                <a:cubicBezTo>
                  <a:pt x="423333" y="141817"/>
                  <a:pt x="723900" y="0"/>
                  <a:pt x="939800" y="14817"/>
                </a:cubicBezTo>
                <a:cubicBezTo>
                  <a:pt x="1155700" y="29634"/>
                  <a:pt x="1407583" y="154517"/>
                  <a:pt x="1562100" y="345017"/>
                </a:cubicBezTo>
                <a:cubicBezTo>
                  <a:pt x="1716617" y="535517"/>
                  <a:pt x="1813983" y="1026584"/>
                  <a:pt x="1866900" y="1157817"/>
                </a:cubicBezTo>
                <a:cubicBezTo>
                  <a:pt x="1919817" y="1289050"/>
                  <a:pt x="1899708" y="1210733"/>
                  <a:pt x="1879600" y="113241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4191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506929" y="4191000"/>
            <a:ext cx="56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27" name="Freeform 26"/>
          <p:cNvSpPr/>
          <p:nvPr/>
        </p:nvSpPr>
        <p:spPr bwMode="auto">
          <a:xfrm>
            <a:off x="6869819" y="4953000"/>
            <a:ext cx="1893181" cy="684239"/>
          </a:xfrm>
          <a:custGeom>
            <a:avLst/>
            <a:gdLst>
              <a:gd name="connsiteX0" fmla="*/ 12700 w 1893181"/>
              <a:gd name="connsiteY0" fmla="*/ 646139 h 684239"/>
              <a:gd name="connsiteX1" fmla="*/ 0 w 1893181"/>
              <a:gd name="connsiteY1" fmla="*/ 608039 h 684239"/>
              <a:gd name="connsiteX2" fmla="*/ 12700 w 1893181"/>
              <a:gd name="connsiteY2" fmla="*/ 569939 h 684239"/>
              <a:gd name="connsiteX3" fmla="*/ 25400 w 1893181"/>
              <a:gd name="connsiteY3" fmla="*/ 506439 h 684239"/>
              <a:gd name="connsiteX4" fmla="*/ 38100 w 1893181"/>
              <a:gd name="connsiteY4" fmla="*/ 455639 h 684239"/>
              <a:gd name="connsiteX5" fmla="*/ 63500 w 1893181"/>
              <a:gd name="connsiteY5" fmla="*/ 341339 h 684239"/>
              <a:gd name="connsiteX6" fmla="*/ 88900 w 1893181"/>
              <a:gd name="connsiteY6" fmla="*/ 176239 h 684239"/>
              <a:gd name="connsiteX7" fmla="*/ 114300 w 1893181"/>
              <a:gd name="connsiteY7" fmla="*/ 138139 h 684239"/>
              <a:gd name="connsiteX8" fmla="*/ 152400 w 1893181"/>
              <a:gd name="connsiteY8" fmla="*/ 112739 h 684239"/>
              <a:gd name="connsiteX9" fmla="*/ 165100 w 1893181"/>
              <a:gd name="connsiteY9" fmla="*/ 74639 h 684239"/>
              <a:gd name="connsiteX10" fmla="*/ 241300 w 1893181"/>
              <a:gd name="connsiteY10" fmla="*/ 49239 h 684239"/>
              <a:gd name="connsiteX11" fmla="*/ 927100 w 1893181"/>
              <a:gd name="connsiteY11" fmla="*/ 61939 h 684239"/>
              <a:gd name="connsiteX12" fmla="*/ 1600200 w 1893181"/>
              <a:gd name="connsiteY12" fmla="*/ 61939 h 684239"/>
              <a:gd name="connsiteX13" fmla="*/ 1651000 w 1893181"/>
              <a:gd name="connsiteY13" fmla="*/ 49239 h 684239"/>
              <a:gd name="connsiteX14" fmla="*/ 1663700 w 1893181"/>
              <a:gd name="connsiteY14" fmla="*/ 11139 h 684239"/>
              <a:gd name="connsiteX15" fmla="*/ 1765300 w 1893181"/>
              <a:gd name="connsiteY15" fmla="*/ 125439 h 684239"/>
              <a:gd name="connsiteX16" fmla="*/ 1803400 w 1893181"/>
              <a:gd name="connsiteY16" fmla="*/ 150839 h 684239"/>
              <a:gd name="connsiteX17" fmla="*/ 1841500 w 1893181"/>
              <a:gd name="connsiteY17" fmla="*/ 201639 h 684239"/>
              <a:gd name="connsiteX18" fmla="*/ 1866900 w 1893181"/>
              <a:gd name="connsiteY18" fmla="*/ 277839 h 684239"/>
              <a:gd name="connsiteX19" fmla="*/ 1879600 w 1893181"/>
              <a:gd name="connsiteY19" fmla="*/ 315939 h 684239"/>
              <a:gd name="connsiteX20" fmla="*/ 1892300 w 1893181"/>
              <a:gd name="connsiteY20" fmla="*/ 684239 h 68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93181" h="684239">
                <a:moveTo>
                  <a:pt x="12700" y="646139"/>
                </a:moveTo>
                <a:cubicBezTo>
                  <a:pt x="8467" y="633439"/>
                  <a:pt x="0" y="621426"/>
                  <a:pt x="0" y="608039"/>
                </a:cubicBezTo>
                <a:cubicBezTo>
                  <a:pt x="0" y="594652"/>
                  <a:pt x="9453" y="582926"/>
                  <a:pt x="12700" y="569939"/>
                </a:cubicBezTo>
                <a:cubicBezTo>
                  <a:pt x="17935" y="548998"/>
                  <a:pt x="20717" y="527511"/>
                  <a:pt x="25400" y="506439"/>
                </a:cubicBezTo>
                <a:cubicBezTo>
                  <a:pt x="29186" y="489400"/>
                  <a:pt x="34677" y="472755"/>
                  <a:pt x="38100" y="455639"/>
                </a:cubicBezTo>
                <a:cubicBezTo>
                  <a:pt x="60451" y="343883"/>
                  <a:pt x="38784" y="415488"/>
                  <a:pt x="63500" y="341339"/>
                </a:cubicBezTo>
                <a:cubicBezTo>
                  <a:pt x="67142" y="304916"/>
                  <a:pt x="66015" y="222008"/>
                  <a:pt x="88900" y="176239"/>
                </a:cubicBezTo>
                <a:cubicBezTo>
                  <a:pt x="95726" y="162587"/>
                  <a:pt x="103507" y="148932"/>
                  <a:pt x="114300" y="138139"/>
                </a:cubicBezTo>
                <a:cubicBezTo>
                  <a:pt x="125093" y="127346"/>
                  <a:pt x="139700" y="121206"/>
                  <a:pt x="152400" y="112739"/>
                </a:cubicBezTo>
                <a:cubicBezTo>
                  <a:pt x="156633" y="100039"/>
                  <a:pt x="154207" y="82420"/>
                  <a:pt x="165100" y="74639"/>
                </a:cubicBezTo>
                <a:cubicBezTo>
                  <a:pt x="186887" y="59077"/>
                  <a:pt x="241300" y="49239"/>
                  <a:pt x="241300" y="49239"/>
                </a:cubicBezTo>
                <a:lnTo>
                  <a:pt x="927100" y="61939"/>
                </a:lnTo>
                <a:cubicBezTo>
                  <a:pt x="1506483" y="74399"/>
                  <a:pt x="1248785" y="87040"/>
                  <a:pt x="1600200" y="61939"/>
                </a:cubicBezTo>
                <a:cubicBezTo>
                  <a:pt x="1617133" y="57706"/>
                  <a:pt x="1637370" y="60143"/>
                  <a:pt x="1651000" y="49239"/>
                </a:cubicBezTo>
                <a:cubicBezTo>
                  <a:pt x="1661453" y="40876"/>
                  <a:pt x="1656274" y="0"/>
                  <a:pt x="1663700" y="11139"/>
                </a:cubicBezTo>
                <a:cubicBezTo>
                  <a:pt x="1694239" y="56948"/>
                  <a:pt x="1713104" y="90642"/>
                  <a:pt x="1765300" y="125439"/>
                </a:cubicBezTo>
                <a:cubicBezTo>
                  <a:pt x="1778000" y="133906"/>
                  <a:pt x="1792607" y="140046"/>
                  <a:pt x="1803400" y="150839"/>
                </a:cubicBezTo>
                <a:cubicBezTo>
                  <a:pt x="1818367" y="165806"/>
                  <a:pt x="1828800" y="184706"/>
                  <a:pt x="1841500" y="201639"/>
                </a:cubicBezTo>
                <a:lnTo>
                  <a:pt x="1866900" y="277839"/>
                </a:lnTo>
                <a:lnTo>
                  <a:pt x="1879600" y="315939"/>
                </a:lnTo>
                <a:cubicBezTo>
                  <a:pt x="1893181" y="641887"/>
                  <a:pt x="1892300" y="519051"/>
                  <a:pt x="1892300" y="68423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162800" y="4419600"/>
            <a:ext cx="1298849" cy="842171"/>
          </a:xfrm>
          <a:custGeom>
            <a:avLst/>
            <a:gdLst>
              <a:gd name="connsiteX0" fmla="*/ 0 w 1298849"/>
              <a:gd name="connsiteY0" fmla="*/ 816771 h 842171"/>
              <a:gd name="connsiteX1" fmla="*/ 38100 w 1298849"/>
              <a:gd name="connsiteY1" fmla="*/ 791371 h 842171"/>
              <a:gd name="connsiteX2" fmla="*/ 88900 w 1298849"/>
              <a:gd name="connsiteY2" fmla="*/ 677071 h 842171"/>
              <a:gd name="connsiteX3" fmla="*/ 101600 w 1298849"/>
              <a:gd name="connsiteY3" fmla="*/ 638971 h 842171"/>
              <a:gd name="connsiteX4" fmla="*/ 114300 w 1298849"/>
              <a:gd name="connsiteY4" fmla="*/ 600871 h 842171"/>
              <a:gd name="connsiteX5" fmla="*/ 127000 w 1298849"/>
              <a:gd name="connsiteY5" fmla="*/ 550071 h 842171"/>
              <a:gd name="connsiteX6" fmla="*/ 139700 w 1298849"/>
              <a:gd name="connsiteY6" fmla="*/ 435771 h 842171"/>
              <a:gd name="connsiteX7" fmla="*/ 165100 w 1298849"/>
              <a:gd name="connsiteY7" fmla="*/ 219871 h 842171"/>
              <a:gd name="connsiteX8" fmla="*/ 190500 w 1298849"/>
              <a:gd name="connsiteY8" fmla="*/ 143671 h 842171"/>
              <a:gd name="connsiteX9" fmla="*/ 203200 w 1298849"/>
              <a:gd name="connsiteY9" fmla="*/ 105571 h 842171"/>
              <a:gd name="connsiteX10" fmla="*/ 241300 w 1298849"/>
              <a:gd name="connsiteY10" fmla="*/ 92871 h 842171"/>
              <a:gd name="connsiteX11" fmla="*/ 431800 w 1298849"/>
              <a:gd name="connsiteY11" fmla="*/ 67471 h 842171"/>
              <a:gd name="connsiteX12" fmla="*/ 1003300 w 1298849"/>
              <a:gd name="connsiteY12" fmla="*/ 67471 h 842171"/>
              <a:gd name="connsiteX13" fmla="*/ 1041400 w 1298849"/>
              <a:gd name="connsiteY13" fmla="*/ 92871 h 842171"/>
              <a:gd name="connsiteX14" fmla="*/ 1066800 w 1298849"/>
              <a:gd name="connsiteY14" fmla="*/ 130971 h 842171"/>
              <a:gd name="connsiteX15" fmla="*/ 1079500 w 1298849"/>
              <a:gd name="connsiteY15" fmla="*/ 169071 h 842171"/>
              <a:gd name="connsiteX16" fmla="*/ 1130300 w 1298849"/>
              <a:gd name="connsiteY16" fmla="*/ 245271 h 842171"/>
              <a:gd name="connsiteX17" fmla="*/ 1155700 w 1298849"/>
              <a:gd name="connsiteY17" fmla="*/ 283371 h 842171"/>
              <a:gd name="connsiteX18" fmla="*/ 1181100 w 1298849"/>
              <a:gd name="connsiteY18" fmla="*/ 359571 h 842171"/>
              <a:gd name="connsiteX19" fmla="*/ 1231900 w 1298849"/>
              <a:gd name="connsiteY19" fmla="*/ 435771 h 842171"/>
              <a:gd name="connsiteX20" fmla="*/ 1270000 w 1298849"/>
              <a:gd name="connsiteY20" fmla="*/ 550071 h 842171"/>
              <a:gd name="connsiteX21" fmla="*/ 1282700 w 1298849"/>
              <a:gd name="connsiteY21" fmla="*/ 588171 h 842171"/>
              <a:gd name="connsiteX22" fmla="*/ 1295400 w 1298849"/>
              <a:gd name="connsiteY22" fmla="*/ 842171 h 84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98849" h="842171">
                <a:moveTo>
                  <a:pt x="0" y="816771"/>
                </a:moveTo>
                <a:cubicBezTo>
                  <a:pt x="12700" y="808304"/>
                  <a:pt x="27307" y="802164"/>
                  <a:pt x="38100" y="791371"/>
                </a:cubicBezTo>
                <a:cubicBezTo>
                  <a:pt x="68289" y="761182"/>
                  <a:pt x="76325" y="714797"/>
                  <a:pt x="88900" y="677071"/>
                </a:cubicBezTo>
                <a:lnTo>
                  <a:pt x="101600" y="638971"/>
                </a:lnTo>
                <a:cubicBezTo>
                  <a:pt x="105833" y="626271"/>
                  <a:pt x="111053" y="613858"/>
                  <a:pt x="114300" y="600871"/>
                </a:cubicBezTo>
                <a:lnTo>
                  <a:pt x="127000" y="550071"/>
                </a:lnTo>
                <a:cubicBezTo>
                  <a:pt x="131233" y="511971"/>
                  <a:pt x="136066" y="473933"/>
                  <a:pt x="139700" y="435771"/>
                </a:cubicBezTo>
                <a:cubicBezTo>
                  <a:pt x="146915" y="360011"/>
                  <a:pt x="145484" y="291795"/>
                  <a:pt x="165100" y="219871"/>
                </a:cubicBezTo>
                <a:cubicBezTo>
                  <a:pt x="172145" y="194040"/>
                  <a:pt x="182033" y="169071"/>
                  <a:pt x="190500" y="143671"/>
                </a:cubicBezTo>
                <a:cubicBezTo>
                  <a:pt x="194733" y="130971"/>
                  <a:pt x="190500" y="109804"/>
                  <a:pt x="203200" y="105571"/>
                </a:cubicBezTo>
                <a:cubicBezTo>
                  <a:pt x="215900" y="101338"/>
                  <a:pt x="228313" y="96118"/>
                  <a:pt x="241300" y="92871"/>
                </a:cubicBezTo>
                <a:cubicBezTo>
                  <a:pt x="311446" y="75335"/>
                  <a:pt x="352448" y="75406"/>
                  <a:pt x="431800" y="67471"/>
                </a:cubicBezTo>
                <a:cubicBezTo>
                  <a:pt x="634214" y="0"/>
                  <a:pt x="515101" y="34924"/>
                  <a:pt x="1003300" y="67471"/>
                </a:cubicBezTo>
                <a:cubicBezTo>
                  <a:pt x="1018530" y="68486"/>
                  <a:pt x="1028700" y="84404"/>
                  <a:pt x="1041400" y="92871"/>
                </a:cubicBezTo>
                <a:cubicBezTo>
                  <a:pt x="1049867" y="105571"/>
                  <a:pt x="1059974" y="117319"/>
                  <a:pt x="1066800" y="130971"/>
                </a:cubicBezTo>
                <a:cubicBezTo>
                  <a:pt x="1072787" y="142945"/>
                  <a:pt x="1072999" y="157369"/>
                  <a:pt x="1079500" y="169071"/>
                </a:cubicBezTo>
                <a:cubicBezTo>
                  <a:pt x="1094325" y="195756"/>
                  <a:pt x="1113367" y="219871"/>
                  <a:pt x="1130300" y="245271"/>
                </a:cubicBezTo>
                <a:cubicBezTo>
                  <a:pt x="1138767" y="257971"/>
                  <a:pt x="1150873" y="268891"/>
                  <a:pt x="1155700" y="283371"/>
                </a:cubicBezTo>
                <a:cubicBezTo>
                  <a:pt x="1164167" y="308771"/>
                  <a:pt x="1166248" y="337294"/>
                  <a:pt x="1181100" y="359571"/>
                </a:cubicBezTo>
                <a:cubicBezTo>
                  <a:pt x="1198033" y="384971"/>
                  <a:pt x="1222247" y="406811"/>
                  <a:pt x="1231900" y="435771"/>
                </a:cubicBezTo>
                <a:lnTo>
                  <a:pt x="1270000" y="550071"/>
                </a:lnTo>
                <a:lnTo>
                  <a:pt x="1282700" y="588171"/>
                </a:lnTo>
                <a:cubicBezTo>
                  <a:pt x="1298849" y="765815"/>
                  <a:pt x="1295400" y="681112"/>
                  <a:pt x="1295400" y="84217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090583" y="4495800"/>
            <a:ext cx="1919817" cy="1289050"/>
          </a:xfrm>
          <a:custGeom>
            <a:avLst/>
            <a:gdLst>
              <a:gd name="connsiteX0" fmla="*/ 0 w 1919817"/>
              <a:gd name="connsiteY0" fmla="*/ 700617 h 1289050"/>
              <a:gd name="connsiteX1" fmla="*/ 266700 w 1919817"/>
              <a:gd name="connsiteY1" fmla="*/ 256117 h 1289050"/>
              <a:gd name="connsiteX2" fmla="*/ 939800 w 1919817"/>
              <a:gd name="connsiteY2" fmla="*/ 14817 h 1289050"/>
              <a:gd name="connsiteX3" fmla="*/ 1562100 w 1919817"/>
              <a:gd name="connsiteY3" fmla="*/ 345017 h 1289050"/>
              <a:gd name="connsiteX4" fmla="*/ 1866900 w 1919817"/>
              <a:gd name="connsiteY4" fmla="*/ 1157817 h 1289050"/>
              <a:gd name="connsiteX5" fmla="*/ 1879600 w 1919817"/>
              <a:gd name="connsiteY5" fmla="*/ 1132417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817" h="1289050">
                <a:moveTo>
                  <a:pt x="0" y="700617"/>
                </a:moveTo>
                <a:cubicBezTo>
                  <a:pt x="55033" y="535517"/>
                  <a:pt x="110067" y="370417"/>
                  <a:pt x="266700" y="256117"/>
                </a:cubicBezTo>
                <a:cubicBezTo>
                  <a:pt x="423333" y="141817"/>
                  <a:pt x="723900" y="0"/>
                  <a:pt x="939800" y="14817"/>
                </a:cubicBezTo>
                <a:cubicBezTo>
                  <a:pt x="1155700" y="29634"/>
                  <a:pt x="1407583" y="154517"/>
                  <a:pt x="1562100" y="345017"/>
                </a:cubicBezTo>
                <a:cubicBezTo>
                  <a:pt x="1716617" y="535517"/>
                  <a:pt x="1813983" y="1026584"/>
                  <a:pt x="1866900" y="1157817"/>
                </a:cubicBezTo>
                <a:cubicBezTo>
                  <a:pt x="1919817" y="1289050"/>
                  <a:pt x="1899708" y="1210733"/>
                  <a:pt x="1879600" y="113241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194300" y="4552950"/>
            <a:ext cx="1519767" cy="1278467"/>
          </a:xfrm>
          <a:custGeom>
            <a:avLst/>
            <a:gdLst>
              <a:gd name="connsiteX0" fmla="*/ 0 w 1519767"/>
              <a:gd name="connsiteY0" fmla="*/ 1022350 h 1278467"/>
              <a:gd name="connsiteX1" fmla="*/ 215900 w 1519767"/>
              <a:gd name="connsiteY1" fmla="*/ 247650 h 1278467"/>
              <a:gd name="connsiteX2" fmla="*/ 1282700 w 1519767"/>
              <a:gd name="connsiteY2" fmla="*/ 146050 h 1278467"/>
              <a:gd name="connsiteX3" fmla="*/ 1485900 w 1519767"/>
              <a:gd name="connsiteY3" fmla="*/ 1123950 h 1278467"/>
              <a:gd name="connsiteX4" fmla="*/ 1485900 w 1519767"/>
              <a:gd name="connsiteY4" fmla="*/ 1073150 h 127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67" h="1278467">
                <a:moveTo>
                  <a:pt x="0" y="1022350"/>
                </a:moveTo>
                <a:cubicBezTo>
                  <a:pt x="1058" y="708025"/>
                  <a:pt x="2117" y="393700"/>
                  <a:pt x="215900" y="247650"/>
                </a:cubicBezTo>
                <a:cubicBezTo>
                  <a:pt x="429683" y="101600"/>
                  <a:pt x="1071033" y="0"/>
                  <a:pt x="1282700" y="146050"/>
                </a:cubicBezTo>
                <a:cubicBezTo>
                  <a:pt x="1494367" y="292100"/>
                  <a:pt x="1452033" y="969433"/>
                  <a:pt x="1485900" y="1123950"/>
                </a:cubicBezTo>
                <a:cubicBezTo>
                  <a:pt x="1519767" y="1278467"/>
                  <a:pt x="1485900" y="1073150"/>
                  <a:pt x="1485900" y="10731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2 iv 2009</a:t>
            </a: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Cooks Branch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14337"/>
            <a:ext cx="8915400" cy="652463"/>
          </a:xfrm>
          <a:noFill/>
        </p:spPr>
        <p:txBody>
          <a:bodyPr lIns="80959" tIns="38231" rIns="80959" bIns="38231"/>
          <a:lstStyle/>
          <a:p>
            <a:pPr eaLnBrk="1" hangingPunct="1"/>
            <a:r>
              <a:rPr lang="en-US" dirty="0"/>
              <a:t>Intermediate Mass Supply </a:t>
            </a:r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531938"/>
            <a:ext cx="9144000" cy="5224462"/>
          </a:xfrm>
          <a:noFill/>
        </p:spPr>
        <p:txBody>
          <a:bodyPr lIns="80959" tIns="38231" rIns="80959" bIns="38231"/>
          <a:lstStyle/>
          <a:p>
            <a:pPr eaLnBrk="1" hangingPunct="1"/>
            <a:r>
              <a:rPr lang="en-US"/>
              <a:t>Thin, cold, steady, slow, radiative disk</a:t>
            </a:r>
          </a:p>
          <a:p>
            <a:pPr eaLnBrk="1" hangingPunct="1"/>
            <a:r>
              <a:rPr lang="en-US"/>
              <a:t>Specific energy  e = -</a:t>
            </a:r>
            <a:r>
              <a:rPr lang="en-US">
                <a:latin typeface="Symbol" charset="2"/>
              </a:rPr>
              <a:t>W</a:t>
            </a:r>
            <a:r>
              <a:rPr lang="en-US"/>
              <a:t>l/2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609600" y="3124200"/>
          <a:ext cx="3532188" cy="1216025"/>
        </p:xfrm>
        <a:graphic>
          <a:graphicData uri="http://schemas.openxmlformats.org/presentationml/2006/ole">
            <p:oleObj spid="_x0000_s78850" name="Equation" r:id="rId4" imgW="1790700" imgH="584200" progId="Equation.3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70600" y="2438400"/>
            <a:ext cx="2743200" cy="2743200"/>
            <a:chOff x="336" y="1584"/>
            <a:chExt cx="1728" cy="1728"/>
          </a:xfrm>
        </p:grpSpPr>
        <p:sp>
          <p:nvSpPr>
            <p:cNvPr id="27657" name="Oval 9"/>
            <p:cNvSpPr>
              <a:spLocks noChangeArrowheads="1"/>
            </p:cNvSpPr>
            <p:nvPr/>
          </p:nvSpPr>
          <p:spPr bwMode="auto">
            <a:xfrm>
              <a:off x="336" y="1584"/>
              <a:ext cx="1728" cy="17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>
                <a:latin typeface="Symbol" charset="2"/>
              </a:endParaRPr>
            </a:p>
          </p:txBody>
        </p:sp>
        <p:sp>
          <p:nvSpPr>
            <p:cNvPr id="27658" name="Oval 10"/>
            <p:cNvSpPr>
              <a:spLocks noChangeArrowheads="1"/>
            </p:cNvSpPr>
            <p:nvPr/>
          </p:nvSpPr>
          <p:spPr bwMode="auto">
            <a:xfrm>
              <a:off x="1104" y="24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auto">
            <a:xfrm>
              <a:off x="1440" y="2304"/>
              <a:ext cx="48" cy="336"/>
            </a:xfrm>
            <a:custGeom>
              <a:avLst/>
              <a:gdLst>
                <a:gd name="T0" fmla="*/ 0 w 48"/>
                <a:gd name="T1" fmla="*/ 336 h 336"/>
                <a:gd name="T2" fmla="*/ 48 w 48"/>
                <a:gd name="T3" fmla="*/ 192 h 336"/>
                <a:gd name="T4" fmla="*/ 0 w 48"/>
                <a:gd name="T5" fmla="*/ 0 h 336"/>
                <a:gd name="T6" fmla="*/ 0 60000 65536"/>
                <a:gd name="T7" fmla="*/ 0 60000 65536"/>
                <a:gd name="T8" fmla="*/ 0 60000 65536"/>
                <a:gd name="T9" fmla="*/ 0 w 48"/>
                <a:gd name="T10" fmla="*/ 0 h 336"/>
                <a:gd name="T11" fmla="*/ 48 w 4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36">
                  <a:moveTo>
                    <a:pt x="0" y="336"/>
                  </a:moveTo>
                  <a:cubicBezTo>
                    <a:pt x="24" y="292"/>
                    <a:pt x="48" y="248"/>
                    <a:pt x="48" y="192"/>
                  </a:cubicBezTo>
                  <a:cubicBezTo>
                    <a:pt x="48" y="136"/>
                    <a:pt x="24" y="68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1248" y="235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400"/>
                <a:t>G</a:t>
              </a:r>
            </a:p>
          </p:txBody>
        </p:sp>
        <p:sp>
          <p:nvSpPr>
            <p:cNvPr id="27661" name="Oval 13"/>
            <p:cNvSpPr>
              <a:spLocks noChangeArrowheads="1"/>
            </p:cNvSpPr>
            <p:nvPr/>
          </p:nvSpPr>
          <p:spPr bwMode="auto">
            <a:xfrm>
              <a:off x="1152" y="244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656" name="Text Box 15"/>
          <p:cNvSpPr txBox="1">
            <a:spLocks noChangeArrowheads="1"/>
          </p:cNvSpPr>
          <p:nvPr/>
        </p:nvSpPr>
        <p:spPr bwMode="auto">
          <a:xfrm>
            <a:off x="730250" y="5562600"/>
            <a:ext cx="6584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CC0099"/>
                </a:solidFill>
                <a:latin typeface="Garamond" charset="0"/>
              </a:rPr>
              <a:t>Energy radiated is 3 x the local energy loss</a:t>
            </a:r>
            <a:endParaRPr lang="en-US" sz="2800">
              <a:latin typeface="Garamond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2 iv 2009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Cooks Branch</a:t>
            </a: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400800" cy="652463"/>
          </a:xfrm>
          <a:noFill/>
        </p:spPr>
        <p:txBody>
          <a:bodyPr lIns="80959" tIns="38231" rIns="80959" bIns="38231"/>
          <a:lstStyle/>
          <a:p>
            <a:pPr eaLnBrk="1" hangingPunct="1"/>
            <a:r>
              <a:rPr lang="en-US"/>
              <a:t>Low, High Mass Supply 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613400"/>
          </a:xfrm>
          <a:noFill/>
        </p:spPr>
        <p:txBody>
          <a:bodyPr lIns="80959" tIns="38231" rIns="80959" bIns="38231"/>
          <a:lstStyle/>
          <a:p>
            <a:pPr eaLnBrk="1" hangingPunct="1"/>
            <a:r>
              <a:rPr lang="en-US" sz="2000" dirty="0"/>
              <a:t>M’&lt;&lt;M’</a:t>
            </a:r>
            <a:r>
              <a:rPr lang="en-US" sz="2000" baseline="-25000" dirty="0"/>
              <a:t>E</a:t>
            </a:r>
            <a:r>
              <a:rPr lang="en-US" sz="2000" dirty="0"/>
              <a:t>, tenuous flow cannot heat electrons and cannot cool</a:t>
            </a:r>
          </a:p>
          <a:p>
            <a:pPr eaLnBrk="1" hangingPunct="1"/>
            <a:r>
              <a:rPr lang="en-US" sz="2000" dirty="0"/>
              <a:t>M’&gt;&gt;M’</a:t>
            </a:r>
            <a:r>
              <a:rPr lang="en-US" sz="2000" baseline="-25000" dirty="0"/>
              <a:t>E</a:t>
            </a:r>
            <a:r>
              <a:rPr lang="en-US" sz="2000" dirty="0"/>
              <a:t>, dense flow traps photons and cannot cool </a:t>
            </a:r>
          </a:p>
          <a:p>
            <a:pPr eaLnBrk="1" hangingPunct="1"/>
            <a:r>
              <a:rPr lang="en-US" sz="2000" dirty="0"/>
              <a:t>Thick, hot, steady, slow, adiabatic disk</a:t>
            </a:r>
          </a:p>
          <a:p>
            <a:pPr eaLnBrk="1" hangingPunct="1"/>
            <a:r>
              <a:rPr lang="en-US" sz="2000" dirty="0"/>
              <a:t>Bernoulli function:  </a:t>
            </a:r>
            <a:r>
              <a:rPr lang="en-US" sz="2000" dirty="0" err="1"/>
              <a:t>b</a:t>
            </a:r>
            <a:r>
              <a:rPr lang="en-US" sz="2000" dirty="0"/>
              <a:t> =</a:t>
            </a:r>
            <a:r>
              <a:rPr lang="en-US" sz="2000" dirty="0" err="1"/>
              <a:t>e+h</a:t>
            </a:r>
            <a:endParaRPr lang="en-US" sz="2000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498600" y="3111500"/>
          <a:ext cx="1752600" cy="1241425"/>
        </p:xfrm>
        <a:graphic>
          <a:graphicData uri="http://schemas.openxmlformats.org/presentationml/2006/ole">
            <p:oleObj spid="_x0000_s81922" name="Equation" r:id="rId4" imgW="889000" imgH="59690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70600" y="2209800"/>
            <a:ext cx="2743200" cy="2743200"/>
            <a:chOff x="336" y="1584"/>
            <a:chExt cx="1728" cy="1728"/>
          </a:xfrm>
        </p:grpSpPr>
        <p:sp>
          <p:nvSpPr>
            <p:cNvPr id="29706" name="Oval 6"/>
            <p:cNvSpPr>
              <a:spLocks noChangeArrowheads="1"/>
            </p:cNvSpPr>
            <p:nvPr/>
          </p:nvSpPr>
          <p:spPr bwMode="auto">
            <a:xfrm>
              <a:off x="336" y="1584"/>
              <a:ext cx="1728" cy="17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>
                <a:latin typeface="Symbol" charset="2"/>
              </a:endParaRPr>
            </a:p>
          </p:txBody>
        </p:sp>
        <p:sp>
          <p:nvSpPr>
            <p:cNvPr id="29707" name="Oval 7"/>
            <p:cNvSpPr>
              <a:spLocks noChangeArrowheads="1"/>
            </p:cNvSpPr>
            <p:nvPr/>
          </p:nvSpPr>
          <p:spPr bwMode="auto">
            <a:xfrm>
              <a:off x="1104" y="24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Freeform 8"/>
            <p:cNvSpPr>
              <a:spLocks/>
            </p:cNvSpPr>
            <p:nvPr/>
          </p:nvSpPr>
          <p:spPr bwMode="auto">
            <a:xfrm>
              <a:off x="1440" y="2304"/>
              <a:ext cx="48" cy="336"/>
            </a:xfrm>
            <a:custGeom>
              <a:avLst/>
              <a:gdLst>
                <a:gd name="T0" fmla="*/ 0 w 48"/>
                <a:gd name="T1" fmla="*/ 336 h 336"/>
                <a:gd name="T2" fmla="*/ 48 w 48"/>
                <a:gd name="T3" fmla="*/ 192 h 336"/>
                <a:gd name="T4" fmla="*/ 0 w 48"/>
                <a:gd name="T5" fmla="*/ 0 h 336"/>
                <a:gd name="T6" fmla="*/ 0 60000 65536"/>
                <a:gd name="T7" fmla="*/ 0 60000 65536"/>
                <a:gd name="T8" fmla="*/ 0 60000 65536"/>
                <a:gd name="T9" fmla="*/ 0 w 48"/>
                <a:gd name="T10" fmla="*/ 0 h 336"/>
                <a:gd name="T11" fmla="*/ 48 w 4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36">
                  <a:moveTo>
                    <a:pt x="0" y="336"/>
                  </a:moveTo>
                  <a:cubicBezTo>
                    <a:pt x="24" y="292"/>
                    <a:pt x="48" y="248"/>
                    <a:pt x="48" y="192"/>
                  </a:cubicBezTo>
                  <a:cubicBezTo>
                    <a:pt x="48" y="136"/>
                    <a:pt x="24" y="68"/>
                    <a:pt x="0" y="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9" name="Text Box 9"/>
            <p:cNvSpPr txBox="1">
              <a:spLocks noChangeArrowheads="1"/>
            </p:cNvSpPr>
            <p:nvPr/>
          </p:nvSpPr>
          <p:spPr bwMode="auto">
            <a:xfrm>
              <a:off x="1248" y="235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400"/>
                <a:t>G</a:t>
              </a:r>
            </a:p>
          </p:txBody>
        </p:sp>
        <p:sp>
          <p:nvSpPr>
            <p:cNvPr id="29710" name="Oval 10"/>
            <p:cNvSpPr>
              <a:spLocks noChangeArrowheads="1"/>
            </p:cNvSpPr>
            <p:nvPr/>
          </p:nvSpPr>
          <p:spPr bwMode="auto">
            <a:xfrm>
              <a:off x="1152" y="2448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304800" y="5105400"/>
            <a:ext cx="8315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CC0099"/>
                </a:solidFill>
                <a:latin typeface="Garamond" charset="0"/>
              </a:rPr>
              <a:t>Energy transported by torque unbinds gas =&gt; outflow</a:t>
            </a:r>
            <a:endParaRPr lang="en-US" sz="2800">
              <a:latin typeface="Garamond" charset="0"/>
            </a:endParaRPr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1600200" y="5715000"/>
            <a:ext cx="5518150" cy="519113"/>
          </a:xfrm>
          <a:prstGeom prst="rect">
            <a:avLst/>
          </a:prstGeom>
          <a:solidFill>
            <a:srgbClr val="CBECF7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ADiabatic Inflow-Outflow Solution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6" charset="-128"/>
                <a:cs typeface="ＭＳ Ｐゴシック" pitchFamily="-106" charset="-128"/>
              </a:rPr>
              <a:t>Summary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Location, mechanism, collimation, origin…? </a:t>
            </a:r>
          </a:p>
          <a:p>
            <a:pPr eaLnBrk="1" hangingPunct="1"/>
            <a:r>
              <a:rPr lang="en-US" dirty="0" err="1" smtClean="0">
                <a:ea typeface="ＭＳ Ｐゴシック" pitchFamily="-106" charset="-128"/>
                <a:cs typeface="ＭＳ Ｐゴシック" pitchFamily="-106" charset="-128"/>
              </a:rPr>
              <a:t>FGST+TeV+multi-</a:t>
            </a:r>
            <a:r>
              <a:rPr lang="en-US" dirty="0" err="1" smtClean="0">
                <a:latin typeface="Symbol" pitchFamily="-106" charset="2"/>
                <a:ea typeface="Symbol" pitchFamily="-106" charset="2"/>
                <a:cs typeface="Symbol" pitchFamily="-106" charset="2"/>
              </a:rPr>
              <a:t>l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observations of </a:t>
            </a:r>
            <a:r>
              <a:rPr lang="en-US" dirty="0" err="1" smtClean="0">
                <a:ea typeface="ＭＳ Ｐゴシック" pitchFamily="-106" charset="-128"/>
                <a:cs typeface="ＭＳ Ｐゴシック" pitchFamily="-106" charset="-128"/>
              </a:rPr>
              <a:t>blazars</a:t>
            </a: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High rotating polarization suggesting magnetic collimation and moving emission</a:t>
            </a:r>
          </a:p>
          <a:p>
            <a:pPr eaLnBrk="1" hangingPunct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Numerical simulations are becoming instructive about phenomenology as well as pure theory</a:t>
            </a:r>
          </a:p>
          <a:p>
            <a:pPr eaLnBrk="1" hangingPunct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Major monitoring campaigns are underway</a:t>
            </a:r>
          </a:p>
          <a:p>
            <a:pPr eaLnBrk="1" hangingPunct="1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Numerical simulations need to be analyzed in a corresponding fashion </a:t>
            </a:r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pitchFamily="-106" charset="0"/>
              </a:rPr>
              <a:t>23 v 2011</a:t>
            </a: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pitchFamily="-106" charset="0"/>
              </a:rPr>
              <a:t>Krakow</a:t>
            </a: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DFF357-84CC-3E45-A4C3-9B1AAADB0CC6}" type="slidenum">
              <a:rPr lang="en-US" smtClean="0">
                <a:latin typeface="Times" pitchFamily="-106" charset="0"/>
              </a:rPr>
              <a:pPr/>
              <a:t>47</a:t>
            </a:fld>
            <a:endParaRPr lang="en-US" smtClean="0">
              <a:latin typeface="Times" pitchFamily="-10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pitchFamily="-106" charset="0"/>
              </a:rPr>
              <a:t>23 v 2011</a:t>
            </a:r>
            <a:endParaRPr lang="en-US" dirty="0" smtClean="0">
              <a:latin typeface="Times" pitchFamily="-106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" pitchFamily="-106" charset="0"/>
              </a:rPr>
              <a:t>Krakow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D7D43-F887-6C41-862A-B4724B9BF6BD}" type="slidenum">
              <a:rPr lang="en-US" smtClean="0">
                <a:latin typeface="Times" pitchFamily="-106" charset="0"/>
              </a:rPr>
              <a:pPr/>
              <a:t>5</a:t>
            </a:fld>
            <a:endParaRPr lang="en-US" smtClean="0">
              <a:latin typeface="Times" pitchFamily="-106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Ten Challenges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Locate the sites of radio, </a:t>
            </a:r>
            <a:r>
              <a:rPr lang="en-US" sz="2400" dirty="0" err="1">
                <a:solidFill>
                  <a:schemeClr val="hlink"/>
                </a:solidFill>
                <a:latin typeface="Symbol" pitchFamily="-106" charset="2"/>
                <a:ea typeface="ＭＳ Ｐゴシック" pitchFamily="-106" charset="-128"/>
                <a:cs typeface="ＭＳ Ｐゴシック" pitchFamily="-106" charset="-128"/>
                <a:sym typeface="Symbol" pitchFamily="-106" charset="2"/>
              </a:rPr>
              <a:t></a:t>
            </a:r>
            <a:r>
              <a:rPr lang="en-US" sz="2400" dirty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400" dirty="0" smtClean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emission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Map jet velocity </a:t>
            </a:r>
            <a:r>
              <a:rPr lang="en-US" sz="2400" dirty="0" smtClean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fields and causality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Verify </a:t>
            </a:r>
            <a:r>
              <a:rPr lang="en-US" sz="2400" dirty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the emission </a:t>
            </a:r>
            <a:r>
              <a:rPr lang="en-US" sz="2400" dirty="0" smtClean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mechanism </a:t>
            </a:r>
            <a:endParaRPr lang="en-US" sz="24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Understand the changing </a:t>
            </a:r>
            <a:r>
              <a:rPr lang="en-US" sz="2400" dirty="0" smtClean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composition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Measure external </a:t>
            </a:r>
            <a:r>
              <a:rPr lang="en-US" sz="2400" dirty="0" smtClean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pressure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Deduce jet confinement </a:t>
            </a:r>
            <a:r>
              <a:rPr lang="en-US" sz="2400" dirty="0" smtClean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mechanism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Infer jet powers, </a:t>
            </a:r>
            <a:r>
              <a:rPr lang="en-US" sz="2400" dirty="0" smtClean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thrusts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Test</a:t>
            </a:r>
            <a:r>
              <a:rPr lang="en-US" sz="2400" dirty="0" smtClean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 Central Dogma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BHGRMHD </a:t>
            </a:r>
            <a:r>
              <a:rPr lang="en-US" sz="2400" dirty="0" smtClean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capability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 Quantify </a:t>
            </a:r>
            <a:r>
              <a:rPr lang="en-US" sz="2400" dirty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role in </a:t>
            </a:r>
            <a:r>
              <a:rPr lang="en-US" sz="2400" dirty="0" smtClean="0">
                <a:solidFill>
                  <a:schemeClr val="hlink"/>
                </a:solidFill>
                <a:ea typeface="ＭＳ Ｐゴシック" pitchFamily="-106" charset="-128"/>
                <a:cs typeface="ＭＳ Ｐゴシック" pitchFamily="-106" charset="-128"/>
              </a:rPr>
              <a:t>clusters</a:t>
            </a:r>
            <a:endParaRPr lang="en-US" sz="2400" dirty="0">
              <a:solidFill>
                <a:schemeClr val="hlink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914400"/>
          </a:xfrm>
        </p:spPr>
        <p:txBody>
          <a:bodyPr/>
          <a:lstStyle/>
          <a:p>
            <a:r>
              <a:rPr lang="en-US" dirty="0" smtClean="0"/>
              <a:t>Observation and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876800"/>
          </a:xfrm>
        </p:spPr>
        <p:txBody>
          <a:bodyPr/>
          <a:lstStyle/>
          <a:p>
            <a:r>
              <a:rPr lang="en-US" sz="2400" dirty="0" smtClean="0"/>
              <a:t>FGST, ACT…OP…Radio, </a:t>
            </a:r>
            <a:r>
              <a:rPr lang="en-US" sz="2400" dirty="0" err="1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/>
              <a:t> all working well</a:t>
            </a:r>
          </a:p>
          <a:p>
            <a:r>
              <a:rPr lang="en-US" sz="2400" dirty="0" smtClean="0"/>
              <a:t>N~1000 sources sampled hourly-weekly</a:t>
            </a:r>
          </a:p>
          <a:p>
            <a:r>
              <a:rPr lang="en-US" sz="2400" dirty="0" smtClean="0"/>
              <a:t>Large data volumes justify serious statistical analyses of multi-</a:t>
            </a:r>
            <a:r>
              <a:rPr lang="en-US" sz="2400" dirty="0" err="1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/>
              <a:t> data</a:t>
            </a:r>
          </a:p>
          <a:p>
            <a:pPr lvl="1"/>
            <a:r>
              <a:rPr lang="en-US" sz="1800" dirty="0" smtClean="0"/>
              <a:t>Irregular sampling, selection effects</a:t>
            </a:r>
          </a:p>
          <a:p>
            <a:pPr lvl="1"/>
            <a:r>
              <a:rPr lang="en-US" sz="1800" dirty="0" smtClean="0"/>
              <a:t>Work in progress</a:t>
            </a:r>
          </a:p>
          <a:p>
            <a:r>
              <a:rPr lang="en-US" sz="2400" dirty="0" smtClean="0"/>
              <a:t>Account for Extreme Jets</a:t>
            </a:r>
          </a:p>
          <a:p>
            <a:pPr lvl="1"/>
            <a:r>
              <a:rPr lang="en-US" sz="2000" dirty="0" smtClean="0"/>
              <a:t>Most variable, fast, bright, polarized…</a:t>
            </a:r>
          </a:p>
          <a:p>
            <a:r>
              <a:rPr lang="en-US" sz="2400" dirty="0" smtClean="0"/>
              <a:t>Modeling must match this increase in sophistication</a:t>
            </a:r>
          </a:p>
          <a:p>
            <a:r>
              <a:rPr lang="en-US" sz="2400" dirty="0" smtClean="0"/>
              <a:t>Simulations are now becoming available</a:t>
            </a:r>
          </a:p>
          <a:p>
            <a:pPr lvl="1"/>
            <a:r>
              <a:rPr lang="en-US" sz="2000" dirty="0" smtClean="0"/>
              <a:t>Understand kinematics, QED, fluid dynamics</a:t>
            </a:r>
          </a:p>
          <a:p>
            <a:pPr lvl="1"/>
            <a:r>
              <a:rPr lang="en-US" sz="2000" dirty="0" smtClean="0"/>
              <a:t>Ignorant about particle acceleration, transport, radiation, field evolution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135" y="5722203"/>
            <a:ext cx="180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Physical 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assumptions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5816024"/>
            <a:ext cx="2133600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508E2"/>
                </a:solidFill>
              </a:rPr>
              <a:t>Statistics</a:t>
            </a:r>
            <a:endParaRPr lang="en-US" sz="3200" b="1" dirty="0">
              <a:solidFill>
                <a:srgbClr val="E508E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0442" y="5862935"/>
            <a:ext cx="192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Observations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828800" y="6019800"/>
            <a:ext cx="15240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0800000">
            <a:off x="5562600" y="6094411"/>
            <a:ext cx="16002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828800" y="5562600"/>
            <a:ext cx="16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Simulation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1911" y="5486400"/>
            <a:ext cx="134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Analysis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>
            <a:off x="1752600" y="6248400"/>
            <a:ext cx="16002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037789"/>
            <a:ext cx="2666999" cy="198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6248400"/>
            <a:ext cx="5592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832AGN+268Candidates+594Unidentified!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55" y="0"/>
            <a:ext cx="918375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6243935"/>
            <a:ext cx="270593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Optical lags by 1d??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 v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Krakow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CE944-D750-3E49-A445-DDBFB4D7BD2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378" y="0"/>
            <a:ext cx="922237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838200"/>
            <a:ext cx="207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Marscher</a:t>
            </a:r>
            <a:r>
              <a:rPr lang="en-US" i="1" dirty="0" smtClean="0"/>
              <a:t> et al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066800"/>
            <a:ext cx="1321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app</a:t>
            </a:r>
            <a:r>
              <a:rPr lang="en-US" dirty="0" smtClean="0"/>
              <a:t>=10c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5757</TotalTime>
  <Words>1897</Words>
  <Application>Microsoft Macintosh PowerPoint</Application>
  <PresentationFormat>画面に合わせる (4:3)</PresentationFormat>
  <Paragraphs>482</Paragraphs>
  <Slides>47</Slides>
  <Notes>10</Notes>
  <HiddenSlides>0</HiddenSlides>
  <MMClips>4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49" baseType="lpstr">
      <vt:lpstr>Blank Presentation</vt:lpstr>
      <vt:lpstr>Equation</vt:lpstr>
      <vt:lpstr>Jet Launching and Observation in AGN </vt:lpstr>
      <vt:lpstr>Phenomenology</vt:lpstr>
      <vt:lpstr>Some Issues</vt:lpstr>
      <vt:lpstr>The Bigger Picture</vt:lpstr>
      <vt:lpstr>Ten Challenges</vt:lpstr>
      <vt:lpstr>Observation and Simulation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Rapid MAGIC &amp; H.E.S.S variation</vt:lpstr>
      <vt:lpstr>3C 279: multi-l observation of g-ray flare  </vt:lpstr>
      <vt:lpstr>PKS1510+089 (Wardle, Homan et al)</vt:lpstr>
      <vt:lpstr>スライド 16</vt:lpstr>
      <vt:lpstr>スライド 17</vt:lpstr>
      <vt:lpstr>Tentative Inferences??</vt:lpstr>
      <vt:lpstr>Theory and Simulation</vt:lpstr>
      <vt:lpstr>Flow Descriptions</vt:lpstr>
      <vt:lpstr>Simulating Jets</vt:lpstr>
      <vt:lpstr>スライド 22</vt:lpstr>
      <vt:lpstr>3D GR MHD simulations</vt:lpstr>
      <vt:lpstr>スライド 24</vt:lpstr>
      <vt:lpstr>General Inferences</vt:lpstr>
      <vt:lpstr>General Inferences II</vt:lpstr>
      <vt:lpstr>“Observing” Simulated Jets Synchrotron Radiation </vt:lpstr>
      <vt:lpstr>“Observing” Simulated Jets Inverse Compton Radiation</vt:lpstr>
      <vt:lpstr>“Observing” Simulated Jets Pair Opacity</vt:lpstr>
      <vt:lpstr>Quivering Jets</vt:lpstr>
      <vt:lpstr>スライド 31</vt:lpstr>
      <vt:lpstr>スライド 32</vt:lpstr>
      <vt:lpstr>スライド 33</vt:lpstr>
      <vt:lpstr>スライド 34</vt:lpstr>
      <vt:lpstr>Dynamical elements </vt:lpstr>
      <vt:lpstr>Pair vs Ion Plasmas</vt:lpstr>
      <vt:lpstr>Particle acceleration in high s environments</vt:lpstr>
      <vt:lpstr>Unipolar Induction</vt:lpstr>
      <vt:lpstr>Particle Acceleration</vt:lpstr>
      <vt:lpstr>Pictor A</vt:lpstr>
      <vt:lpstr>スライド 41</vt:lpstr>
      <vt:lpstr>スライド 42</vt:lpstr>
      <vt:lpstr>スライド 43</vt:lpstr>
      <vt:lpstr>Inhomogeneous Sources </vt:lpstr>
      <vt:lpstr>Intermediate Mass Supply </vt:lpstr>
      <vt:lpstr>Low, High Mass Supply </vt:lpstr>
      <vt:lpstr>Summary</vt:lpstr>
    </vt:vector>
  </TitlesOfParts>
  <Company>Roger Blandford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High Energy Astrophysics  Extreme Physics in an Expanding Universe</dc:title>
  <dc:creator>Roger Blandford</dc:creator>
  <cp:lastModifiedBy>Lukasz Stawarz</cp:lastModifiedBy>
  <cp:revision>161</cp:revision>
  <dcterms:created xsi:type="dcterms:W3CDTF">2011-05-23T17:01:35Z</dcterms:created>
  <dcterms:modified xsi:type="dcterms:W3CDTF">2011-05-23T17:02:47Z</dcterms:modified>
</cp:coreProperties>
</file>