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20879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941" algn="l" defTabSz="20879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5882" algn="l" defTabSz="20879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3823" algn="l" defTabSz="20879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1764" algn="l" defTabSz="20879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9705" algn="l" defTabSz="20879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7646" algn="l" defTabSz="20879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5587" algn="l" defTabSz="20879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3528" algn="l" defTabSz="208794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220" autoAdjust="0"/>
  </p:normalViewPr>
  <p:slideViewPr>
    <p:cSldViewPr snapToGrid="0" snapToObjects="1">
      <p:cViewPr>
        <p:scale>
          <a:sx n="100" d="100"/>
          <a:sy n="100" d="100"/>
        </p:scale>
        <p:origin x="6256" y="64"/>
      </p:cViewPr>
      <p:guideLst>
        <p:guide orient="horz" pos="13481"/>
        <p:guide pos="9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42A28-6529-F648-AC23-E0745EC9D52A}" type="datetime1">
              <a:rPr lang="en-US" smtClean="0"/>
              <a:pPr/>
              <a:t>11/05/05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B87F6-FB6A-9F48-A20A-11AC30CCEF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749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81AE-C005-6A41-966C-372932C62553}" type="datetime1">
              <a:rPr lang="en-US" smtClean="0"/>
              <a:pPr/>
              <a:t>11/05/05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AC230-11B9-EE4B-9543-55A6D6D356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6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20879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87941" algn="l" defTabSz="20879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75882" algn="l" defTabSz="20879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63823" algn="l" defTabSz="20879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51764" algn="l" defTabSz="20879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439705" algn="l" defTabSz="20879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527646" algn="l" defTabSz="20879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615587" algn="l" defTabSz="20879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703528" algn="l" defTabSz="2087941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AC230-11B9-EE4B-9543-55A6D6D356A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ctr" defTabSz="2087941" rtl="0" eaLnBrk="1" latinLnBrk="0" hangingPunct="1">
        <a:spcBef>
          <a:spcPct val="0"/>
        </a:spcBef>
        <a:buNone/>
        <a:defRPr sz="9600" b="1" i="0" kern="1200">
          <a:solidFill>
            <a:schemeClr val="tx1"/>
          </a:solidFill>
          <a:latin typeface="Verdana"/>
          <a:ea typeface="+mj-ea"/>
          <a:cs typeface="Verdana"/>
        </a:defRPr>
      </a:lvl1pPr>
    </p:titleStyle>
    <p:bodyStyle>
      <a:lvl1pPr marL="1565956" indent="-1565956" algn="l" defTabSz="2087941" rtl="0" eaLnBrk="1" latinLnBrk="0" hangingPunct="1">
        <a:spcBef>
          <a:spcPct val="20000"/>
        </a:spcBef>
        <a:buFont typeface="Arial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904" indent="-1304963" algn="l" defTabSz="2087941" rtl="0" eaLnBrk="1" latinLnBrk="0" hangingPunct="1">
        <a:spcBef>
          <a:spcPct val="20000"/>
        </a:spcBef>
        <a:buFont typeface="Arial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852" indent="-1043970" algn="l" defTabSz="2087941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793" indent="-1043970" algn="l" defTabSz="2087941" rtl="0" eaLnBrk="1" latinLnBrk="0" hangingPunct="1">
        <a:spcBef>
          <a:spcPct val="20000"/>
        </a:spcBef>
        <a:buFont typeface="Arial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5734" indent="-1043970" algn="l" defTabSz="2087941" rtl="0" eaLnBrk="1" latinLnBrk="0" hangingPunct="1">
        <a:spcBef>
          <a:spcPct val="20000"/>
        </a:spcBef>
        <a:buFont typeface="Arial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3675" indent="-1043970" algn="l" defTabSz="20879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1616" indent="-1043970" algn="l" defTabSz="20879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9557" indent="-1043970" algn="l" defTabSz="20879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7498" indent="-1043970" algn="l" defTabSz="2087941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79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941" algn="l" defTabSz="20879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882" algn="l" defTabSz="20879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823" algn="l" defTabSz="20879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764" algn="l" defTabSz="20879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9705" algn="l" defTabSz="20879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7646" algn="l" defTabSz="20879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5587" algn="l" defTabSz="20879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3528" algn="l" defTabSz="208794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jpeg"/><Relationship Id="rId12" Type="http://schemas.openxmlformats.org/officeDocument/2006/relationships/image" Target="../media/image9.jpeg"/><Relationship Id="rId13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://heasarc.gsfc.nasa.gov/docs/swift/results/bs58mon/" TargetMode="External"/><Relationship Id="rId5" Type="http://schemas.openxmlformats.org/officeDocument/2006/relationships/image" Target="../media/image2.jpe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emf"/><Relationship Id="rId9" Type="http://schemas.openxmlformats.org/officeDocument/2006/relationships/image" Target="../media/image6.emf"/><Relationship Id="rId10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2992100" y="10359585"/>
            <a:ext cx="16339368" cy="1075774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0" tIns="1371600" rIns="274320" rtlCol="0" anchor="t" anchorCtr="0"/>
          <a:lstStyle/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3200" b="1" dirty="0" smtClean="0">
                <a:solidFill>
                  <a:srgbClr val="000000"/>
                </a:solidFill>
                <a:latin typeface="Arial"/>
                <a:cs typeface="Arial"/>
              </a:rPr>
              <a:t>Summary of Selection Criteria (120 total objects in sample)</a:t>
            </a:r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Hard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X-ray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fluxes [</a:t>
            </a:r>
            <a:r>
              <a:rPr lang="en-US" sz="3200" i="1" dirty="0" err="1" smtClean="0">
                <a:solidFill>
                  <a:srgbClr val="000000"/>
                </a:solidFill>
                <a:latin typeface="Symbol" charset="2"/>
                <a:cs typeface="Symbol" charset="2"/>
              </a:rPr>
              <a:t>n</a:t>
            </a:r>
            <a:r>
              <a:rPr lang="en-US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3200" i="1" dirty="0" err="1" smtClean="0">
                <a:solidFill>
                  <a:srgbClr val="000000"/>
                </a:solidFill>
                <a:latin typeface="Symbol" charset="2"/>
                <a:cs typeface="Symbol" charset="2"/>
              </a:rPr>
              <a:t>n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]</a:t>
            </a:r>
            <a:r>
              <a:rPr lang="en-US" sz="3200" baseline="-25000" dirty="0" smtClean="0">
                <a:solidFill>
                  <a:srgbClr val="000000"/>
                </a:solidFill>
                <a:latin typeface="Arial"/>
                <a:cs typeface="Arial"/>
              </a:rPr>
              <a:t>14</a:t>
            </a:r>
            <a:r>
              <a:rPr lang="en-US" sz="3200" baseline="-25000" dirty="0">
                <a:solidFill>
                  <a:srgbClr val="000000"/>
                </a:solidFill>
                <a:latin typeface="Arial"/>
                <a:cs typeface="Arial"/>
              </a:rPr>
              <a:t>-195 </a:t>
            </a:r>
            <a:r>
              <a:rPr lang="en-US" sz="3200" baseline="-25000" dirty="0" smtClean="0">
                <a:solidFill>
                  <a:srgbClr val="000000"/>
                </a:solidFill>
                <a:latin typeface="Arial"/>
                <a:cs typeface="Arial"/>
              </a:rPr>
              <a:t>keV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&gt; 2.5x10</a:t>
            </a:r>
            <a:r>
              <a:rPr lang="en-US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-11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[erg/cm</a:t>
            </a:r>
            <a:r>
              <a:rPr lang="en-US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/s]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in </a:t>
            </a:r>
            <a:r>
              <a:rPr lang="en-US" sz="3200" i="1" dirty="0" smtClean="0">
                <a:solidFill>
                  <a:srgbClr val="000000"/>
                </a:solidFill>
                <a:latin typeface="Arial"/>
                <a:cs typeface="Arial"/>
              </a:rPr>
              <a:t>Swift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-BAT catalog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Spectral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classification as `galaxies' or `</a:t>
            </a:r>
            <a:r>
              <a:rPr lang="en-US" sz="3200" dirty="0" err="1">
                <a:solidFill>
                  <a:srgbClr val="000000"/>
                </a:solidFill>
                <a:latin typeface="Arial"/>
                <a:cs typeface="Arial"/>
              </a:rPr>
              <a:t>Seyfert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 galaxies' in </a:t>
            </a:r>
            <a:r>
              <a:rPr lang="en-US" sz="3200" i="1" dirty="0" smtClean="0">
                <a:solidFill>
                  <a:srgbClr val="000000"/>
                </a:solidFill>
                <a:latin typeface="Arial"/>
                <a:cs typeface="Arial"/>
              </a:rPr>
              <a:t>Swift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-BAT catalog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Hard X-ray radio loudness parameter </a:t>
            </a:r>
            <a:r>
              <a:rPr lang="en-US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lang="en-US" sz="3200" i="1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rx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&lt; 10</a:t>
            </a:r>
            <a:r>
              <a:rPr lang="en-US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-4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US" altLang="ja-JP" sz="3200" dirty="0" smtClean="0">
                <a:latin typeface="Arial"/>
                <a:cs typeface="Arial"/>
              </a:rPr>
              <a:t>selects radio-quiet objects)</a:t>
            </a:r>
          </a:p>
          <a:p>
            <a:r>
              <a:rPr lang="en-US" altLang="ja-JP" sz="3200" dirty="0">
                <a:latin typeface="Arial"/>
                <a:cs typeface="Arial"/>
              </a:rPr>
              <a:t> </a:t>
            </a:r>
            <a:r>
              <a:rPr lang="en-US" altLang="ja-JP" sz="3200" dirty="0" smtClean="0">
                <a:latin typeface="Arial"/>
                <a:cs typeface="Arial"/>
              </a:rPr>
              <a:t>       - </a:t>
            </a:r>
            <a:r>
              <a:rPr lang="en-US" altLang="ja-JP" sz="2800" dirty="0" smtClean="0">
                <a:latin typeface="Arial"/>
                <a:cs typeface="Arial"/>
              </a:rPr>
              <a:t>This happens to exclude two </a:t>
            </a:r>
            <a:r>
              <a:rPr lang="en-US" altLang="ja-JP" sz="2800" dirty="0" err="1" smtClean="0">
                <a:latin typeface="Arial"/>
                <a:cs typeface="Arial"/>
              </a:rPr>
              <a:t>Seyferts</a:t>
            </a:r>
            <a:r>
              <a:rPr lang="en-US" altLang="ja-JP" sz="2800" dirty="0" smtClean="0">
                <a:latin typeface="Arial"/>
                <a:cs typeface="Arial"/>
              </a:rPr>
              <a:t> with high star-forming rate, NGC 1068 and NGC 4945</a:t>
            </a:r>
            <a:endParaRPr lang="en-US" altLang="ja-JP" sz="2800" baseline="30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Galactic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coordinates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lang="en-US" sz="3200" i="1" dirty="0" smtClean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| &gt; 20</a:t>
            </a:r>
            <a:r>
              <a:rPr lang="en-US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o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for -20</a:t>
            </a:r>
            <a:r>
              <a:rPr lang="en-US" sz="3200" baseline="3000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&lt; </a:t>
            </a:r>
            <a:r>
              <a:rPr lang="en-US" sz="3200" i="1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 &lt;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20</a:t>
            </a:r>
            <a:r>
              <a:rPr lang="en-US" sz="3200" baseline="3000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lang="en-US" sz="3200" i="1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| &gt;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10</a:t>
            </a:r>
            <a:r>
              <a:rPr lang="en-US" sz="3200" baseline="3000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otherwise</a:t>
            </a: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(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42" name="Rectangle 23"/>
          <p:cNvSpPr/>
          <p:nvPr/>
        </p:nvSpPr>
        <p:spPr>
          <a:xfrm>
            <a:off x="12977262" y="10359585"/>
            <a:ext cx="9938338" cy="94675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0" tIns="1371600" rIns="274320" rtlCol="0" anchor="t" anchorCtr="0"/>
          <a:lstStyle/>
          <a:p>
            <a:pPr algn="just"/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Hard X-ray observations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are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used to select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n-US" sz="3200" b="1" dirty="0">
                <a:solidFill>
                  <a:srgbClr val="000000"/>
                </a:solidFill>
                <a:latin typeface="Arial"/>
                <a:cs typeface="Arial"/>
              </a:rPr>
              <a:t>complete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and</a:t>
            </a:r>
            <a:r>
              <a:rPr lang="en-US" sz="3200" b="1" dirty="0">
                <a:solidFill>
                  <a:srgbClr val="000000"/>
                </a:solidFill>
                <a:latin typeface="Arial"/>
                <a:cs typeface="Arial"/>
              </a:rPr>
              <a:t> unbiased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sample of </a:t>
            </a:r>
            <a:r>
              <a:rPr lang="en-US" sz="3200" dirty="0" err="1" smtClean="0">
                <a:solidFill>
                  <a:srgbClr val="000000"/>
                </a:solidFill>
                <a:latin typeface="Arial"/>
                <a:cs typeface="Arial"/>
              </a:rPr>
              <a:t>Seyfert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galaxies because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hard X-ray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emission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is a clear and common signature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of AGN activity. The galaxies are selected on a basis of the </a:t>
            </a:r>
            <a:r>
              <a:rPr lang="en-US" sz="3200" i="1" dirty="0" smtClean="0">
                <a:solidFill>
                  <a:srgbClr val="000000"/>
                </a:solidFill>
                <a:latin typeface="Arial"/>
                <a:cs typeface="Arial"/>
              </a:rPr>
              <a:t>Swift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-BAT 58 month catalog [2]. In order to extract `radio-quiet’ objects, we defined `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  <a:cs typeface="Arial"/>
              </a:rPr>
              <a:t>hard X-ray radio loudness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’ as follows:</a:t>
            </a:r>
          </a:p>
          <a:p>
            <a:pPr algn="just"/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/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just"/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/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The 1.4 GHz radio fluxes are gathered from catalogs such as NVSS, FIRST and PKSCAT90.</a:t>
            </a:r>
          </a:p>
          <a:p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4400" y="6086456"/>
            <a:ext cx="28446984" cy="380049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0" tIns="1143000" rIns="274320" rtlCol="0" anchor="t" anchorCtr="0"/>
          <a:lstStyle/>
          <a:p>
            <a:pPr algn="just"/>
            <a:r>
              <a:rPr lang="en-US" altLang="ja-JP" sz="3200" dirty="0" smtClean="0">
                <a:latin typeface="Arial"/>
                <a:cs typeface="Arial"/>
              </a:rPr>
              <a:t>In </a:t>
            </a:r>
            <a:r>
              <a:rPr lang="en-US" altLang="ja-JP" sz="3200" dirty="0">
                <a:latin typeface="Arial"/>
                <a:cs typeface="Arial"/>
              </a:rPr>
              <a:t>contrast to radio galaxies with luminous relativistic </a:t>
            </a:r>
            <a:r>
              <a:rPr lang="en-US" altLang="ja-JP" sz="3200" dirty="0" smtClean="0">
                <a:latin typeface="Arial"/>
                <a:cs typeface="Arial"/>
              </a:rPr>
              <a:t>jets,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radio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emission from </a:t>
            </a:r>
            <a:r>
              <a:rPr lang="en-US" altLang="ja-JP" sz="3200" dirty="0" err="1">
                <a:solidFill>
                  <a:srgbClr val="000000"/>
                </a:solidFill>
                <a:latin typeface="Arial"/>
                <a:cs typeface="Arial"/>
              </a:rPr>
              <a:t>Seyferts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 is generally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weak, usually dominated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by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diffuse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emission of the interstellar medium.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Low-power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radio-emitting outflows have been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resolved in some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/>
                <a:cs typeface="Arial"/>
              </a:rPr>
              <a:t>Seyferts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but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little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is known about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their </a:t>
            </a:r>
            <a:r>
              <a:rPr lang="en-US" altLang="ja-JP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-ray properties. We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report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results from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systematic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investigation of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/>
                <a:cs typeface="Arial"/>
              </a:rPr>
              <a:t>Seyfert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AGN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at MeV-GeV photon energies, utilizing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two years of </a:t>
            </a:r>
            <a:r>
              <a:rPr lang="en-US" altLang="ja-JP" sz="3200" i="1" dirty="0">
                <a:solidFill>
                  <a:srgbClr val="000000"/>
                </a:solidFill>
                <a:latin typeface="Arial"/>
                <a:cs typeface="Arial"/>
              </a:rPr>
              <a:t>Fermi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-LAT data, and a uniform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sample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of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objects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selected from the </a:t>
            </a:r>
            <a:r>
              <a:rPr lang="en-US" altLang="ja-JP" sz="3200" i="1" dirty="0">
                <a:solidFill>
                  <a:srgbClr val="000000"/>
                </a:solidFill>
                <a:latin typeface="Arial"/>
                <a:cs typeface="Arial"/>
              </a:rPr>
              <a:t>Swift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-BAT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58-month catalog.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Our preliminary results indicate that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radio-quiet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/>
                <a:cs typeface="Arial"/>
              </a:rPr>
              <a:t>Seyferts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are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`</a:t>
            </a:r>
            <a:r>
              <a:rPr lang="en-US" altLang="ja-JP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-ray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quiet' as a class of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AGN. The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derived upper limits in the MeV-GeV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range exclude </a:t>
            </a:r>
            <a:r>
              <a:rPr lang="en-US" altLang="ja-JP" sz="32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g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-ray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emission from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/>
                <a:cs typeface="Arial"/>
              </a:rPr>
              <a:t>Seyfert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nuclei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exceeding 1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% of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their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X-ray luminosities</a:t>
            </a:r>
            <a:r>
              <a:rPr lang="en-US" altLang="ja-JP" sz="3200" dirty="0">
                <a:solidFill>
                  <a:srgbClr val="000000"/>
                </a:solidFill>
              </a:rPr>
              <a:t>.</a:t>
            </a:r>
            <a:endParaRPr lang="en-US" sz="3200" i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63" y="16982466"/>
            <a:ext cx="8409085" cy="406183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896491" y="10357063"/>
            <a:ext cx="11852171" cy="1076026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0" tIns="1371600" rIns="274320" rtlCol="0" anchor="t" anchorCtr="0"/>
          <a:lstStyle/>
          <a:p>
            <a:pPr algn="just"/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Recent discoveries of </a:t>
            </a:r>
            <a:r>
              <a:rPr lang="el-GR" altLang="ja-JP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γ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-ray emission from non-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/>
                <a:cs typeface="Arial"/>
              </a:rPr>
              <a:t>blazar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AGN by </a:t>
            </a:r>
            <a:r>
              <a:rPr lang="en-US" altLang="ja-JP" sz="3200" i="1" dirty="0" smtClean="0">
                <a:solidFill>
                  <a:srgbClr val="000000"/>
                </a:solidFill>
                <a:latin typeface="Arial"/>
                <a:cs typeface="Arial"/>
              </a:rPr>
              <a:t>Fermi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-LAT raise the question:</a:t>
            </a:r>
            <a:r>
              <a:rPr lang="en-US" altLang="ja-JP" sz="3200" b="1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altLang="ja-JP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Are </a:t>
            </a:r>
            <a:r>
              <a:rPr lang="en-US" altLang="ja-JP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there galaxies </a:t>
            </a:r>
            <a:r>
              <a:rPr lang="en-US" altLang="ja-JP" sz="3200" b="1" i="1" dirty="0">
                <a:solidFill>
                  <a:srgbClr val="FF0000"/>
                </a:solidFill>
                <a:latin typeface="Arial"/>
                <a:cs typeface="Arial"/>
              </a:rPr>
              <a:t>capable of </a:t>
            </a:r>
            <a:r>
              <a:rPr lang="en-US" altLang="ja-JP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producing strong </a:t>
            </a:r>
            <a:r>
              <a:rPr lang="en-US" altLang="ja-JP" sz="3200" b="1" i="1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g</a:t>
            </a:r>
            <a:r>
              <a:rPr lang="en-US" altLang="ja-JP" sz="3200" b="1" i="1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lang="en-US" altLang="ja-JP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ray emission </a:t>
            </a:r>
            <a:r>
              <a:rPr lang="en-US" altLang="ja-JP" sz="3200" b="1" i="1" dirty="0">
                <a:solidFill>
                  <a:srgbClr val="FF0000"/>
                </a:solidFill>
                <a:latin typeface="Arial"/>
                <a:cs typeface="Arial"/>
              </a:rPr>
              <a:t>without luminous relativistic jets and/or starburst activity?</a:t>
            </a:r>
            <a:endParaRPr lang="en-US" altLang="ja-JP" sz="3200" b="1" i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endParaRPr lang="en-US" altLang="ja-JP" sz="3200" b="1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just"/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Obvious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candidates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might be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AGNs generally devoid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of prominent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jets, e.g. </a:t>
            </a:r>
            <a:r>
              <a:rPr lang="en-US" altLang="ja-JP" sz="3200" b="1" dirty="0" err="1" smtClean="0">
                <a:solidFill>
                  <a:srgbClr val="000000"/>
                </a:solidFill>
                <a:latin typeface="Arial"/>
                <a:cs typeface="Arial"/>
              </a:rPr>
              <a:t>Seyfert</a:t>
            </a:r>
            <a:r>
              <a:rPr lang="en-US" altLang="ja-JP" sz="3200" b="1" dirty="0" smtClean="0">
                <a:solidFill>
                  <a:srgbClr val="000000"/>
                </a:solidFill>
                <a:latin typeface="Arial"/>
                <a:cs typeface="Arial"/>
              </a:rPr>
              <a:t> galaxies,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identified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in the optical regime as AGN hosted by late-type galaxies with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bright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unresolved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nuclei.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/>
                <a:cs typeface="Arial"/>
              </a:rPr>
              <a:t>Seyferts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are also bright in X-rays, and both the optical and the X-ray emission components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are produced by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matter accreting onto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/>
                <a:cs typeface="Arial"/>
              </a:rPr>
              <a:t>supermassive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black holes. </a:t>
            </a:r>
            <a:endParaRPr lang="en-US" altLang="ja-JP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Rectangle 31"/>
          <p:cNvSpPr/>
          <p:nvPr/>
        </p:nvSpPr>
        <p:spPr>
          <a:xfrm>
            <a:off x="17520321" y="27150497"/>
            <a:ext cx="11811146" cy="9882603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0" tIns="1371600" rIns="274320" rtlCol="0" anchor="t" anchorCtr="0"/>
          <a:lstStyle/>
          <a:p>
            <a:pPr algn="just"/>
            <a:r>
              <a:rPr lang="en-US" sz="3200" b="1" dirty="0" smtClean="0">
                <a:solidFill>
                  <a:srgbClr val="000000"/>
                </a:solidFill>
                <a:latin typeface="Arial"/>
                <a:cs typeface="Arial"/>
              </a:rPr>
              <a:t>Implications on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g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  <a:cs typeface="Arial"/>
              </a:rPr>
              <a:t>-ray emission models from </a:t>
            </a:r>
            <a:r>
              <a:rPr lang="en-US" sz="3200" b="1" dirty="0" err="1" smtClean="0">
                <a:solidFill>
                  <a:srgbClr val="000000"/>
                </a:solidFill>
                <a:latin typeface="Arial"/>
                <a:cs typeface="Arial"/>
              </a:rPr>
              <a:t>Seyfert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  <a:cs typeface="Arial"/>
              </a:rPr>
              <a:t> galaxies based on our results of </a:t>
            </a:r>
            <a:r>
              <a:rPr lang="en-US" sz="3200" b="1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g</a:t>
            </a:r>
            <a:r>
              <a:rPr lang="en-US" sz="3200" b="1" dirty="0" smtClean="0">
                <a:solidFill>
                  <a:srgbClr val="000000"/>
                </a:solidFill>
                <a:latin typeface="Arial"/>
                <a:cs typeface="Arial"/>
              </a:rPr>
              <a:t>-ray upper limits : </a:t>
            </a:r>
          </a:p>
          <a:p>
            <a:pPr marL="457200" indent="-457200" algn="just">
              <a:buFont typeface="Wingdings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Any jet-related </a:t>
            </a:r>
            <a:r>
              <a:rPr lang="en-US" sz="32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ray emission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components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in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radio-quiet AGNs,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if present, is not prominent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pPr marL="457200" indent="-457200" algn="just">
              <a:buFont typeface="Wingdings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Gamma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rays from </a:t>
            </a:r>
            <a:r>
              <a:rPr lang="en-US" sz="3200" dirty="0" err="1" smtClean="0">
                <a:solidFill>
                  <a:srgbClr val="000000"/>
                </a:solidFill>
                <a:latin typeface="Arial"/>
                <a:cs typeface="Arial"/>
              </a:rPr>
              <a:t>Seyferts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could originate from a disk coronae involving a non-thermal electron population [e.g., 6,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7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]. However, the non-thermal power-law tails in the MeV range should not constitute more than ~ 10 % of total energy radiation in the X-ray regime. </a:t>
            </a:r>
          </a:p>
          <a:p>
            <a:pPr marL="457200" indent="-457200" algn="just">
              <a:buFont typeface="Wingdings" charset="2"/>
              <a:buChar char="Ø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GeV photons from </a:t>
            </a:r>
            <a:r>
              <a:rPr lang="en-US" sz="3200" dirty="0" err="1" smtClean="0">
                <a:solidFill>
                  <a:srgbClr val="000000"/>
                </a:solidFill>
                <a:latin typeface="Arial"/>
                <a:cs typeface="Arial"/>
              </a:rPr>
              <a:t>Seyferts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could also be generated through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proton-proton interactions in the innermost parts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of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accretion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disks [e.g., 8].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 smtClean="0">
                <a:latin typeface="Arial"/>
                <a:cs typeface="Arial"/>
              </a:rPr>
              <a:t>In </a:t>
            </a:r>
            <a:r>
              <a:rPr lang="en-US" altLang="ja-JP" sz="3200" dirty="0">
                <a:latin typeface="Arial"/>
                <a:cs typeface="Arial"/>
              </a:rPr>
              <a:t>the case of a maximally spinning black hole, some models predict that </a:t>
            </a:r>
            <a:r>
              <a:rPr lang="en-US" altLang="ja-JP" sz="3200" dirty="0" err="1">
                <a:latin typeface="Arial"/>
                <a:cs typeface="Arial"/>
              </a:rPr>
              <a:t>hadronic</a:t>
            </a:r>
            <a:r>
              <a:rPr lang="en-US" altLang="ja-JP" sz="3200" dirty="0">
                <a:latin typeface="Arial"/>
                <a:cs typeface="Arial"/>
              </a:rPr>
              <a:t> emission in the 0.1-10 GeV range could reach &gt; 10 % of the disk/disk corona X-ray luminosity, but we did find any such signal in our analysis</a:t>
            </a:r>
            <a:r>
              <a:rPr lang="en-US" altLang="ja-JP" sz="3200" dirty="0" smtClean="0">
                <a:latin typeface="Arial"/>
                <a:cs typeface="Arial"/>
              </a:rPr>
              <a:t>.</a:t>
            </a:r>
            <a:endParaRPr lang="en-US" altLang="ja-JP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/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4903806" y="533379"/>
            <a:ext cx="20320439" cy="294629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Search </a:t>
            </a:r>
            <a:r>
              <a:rPr lang="en-US" altLang="ja-JP" dirty="0"/>
              <a:t>for </a:t>
            </a:r>
            <a:r>
              <a:rPr lang="el-GR" altLang="ja-JP" dirty="0" smtClean="0">
                <a:latin typeface="Georgia"/>
              </a:rPr>
              <a:t>γ</a:t>
            </a:r>
            <a:r>
              <a:rPr lang="en-US" altLang="ja-JP" dirty="0" smtClean="0"/>
              <a:t>-ray </a:t>
            </a:r>
            <a:r>
              <a:rPr lang="en-US" altLang="ja-JP" dirty="0"/>
              <a:t>E</a:t>
            </a:r>
            <a:r>
              <a:rPr lang="en-US" altLang="ja-JP" dirty="0" smtClean="0"/>
              <a:t>mission </a:t>
            </a:r>
            <a:r>
              <a:rPr lang="en-US" altLang="ja-JP" dirty="0"/>
              <a:t>from </a:t>
            </a:r>
            <a:r>
              <a:rPr lang="en-US" altLang="ja-JP" dirty="0" smtClean="0"/>
              <a:t>Radio-Quiet </a:t>
            </a:r>
            <a:r>
              <a:rPr lang="en-US" altLang="ja-JP" dirty="0" err="1"/>
              <a:t>Seyfert</a:t>
            </a:r>
            <a:r>
              <a:rPr lang="en-US" altLang="ja-JP" dirty="0"/>
              <a:t> </a:t>
            </a:r>
            <a:r>
              <a:rPr lang="en-US" altLang="ja-JP" dirty="0" smtClean="0"/>
              <a:t>AGN</a:t>
            </a:r>
            <a:endParaRPr lang="en-US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457825" y="3338042"/>
            <a:ext cx="1928812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3762375"/>
            <a:r>
              <a:rPr lang="en-US" altLang="ja-JP" sz="4000" b="1" dirty="0" smtClean="0">
                <a:latin typeface="Arial"/>
                <a:cs typeface="Arial"/>
              </a:rPr>
              <a:t>Masaaki </a:t>
            </a:r>
            <a:r>
              <a:rPr lang="en-US" altLang="ja-JP" sz="4000" b="1" dirty="0" err="1" smtClean="0">
                <a:latin typeface="Arial"/>
                <a:cs typeface="Arial"/>
              </a:rPr>
              <a:t>Hayashida</a:t>
            </a:r>
            <a:r>
              <a:rPr lang="en-US" altLang="ja-JP" sz="4000" b="1" dirty="0" smtClean="0">
                <a:latin typeface="Arial"/>
                <a:cs typeface="Arial"/>
              </a:rPr>
              <a:t> (KIPAC/SLAC and Kyoto Univ.) </a:t>
            </a:r>
            <a:r>
              <a:rPr lang="en-US" altLang="ja-JP" sz="3600" dirty="0" smtClean="0">
                <a:latin typeface="Arial"/>
                <a:cs typeface="Arial"/>
              </a:rPr>
              <a:t>&lt;mahaya@slac.stanford.edu&gt;</a:t>
            </a:r>
            <a:r>
              <a:rPr lang="en-US" altLang="ja-JP" sz="4000" dirty="0" smtClean="0">
                <a:latin typeface="Arial"/>
                <a:cs typeface="Arial"/>
              </a:rPr>
              <a:t>, Keith </a:t>
            </a:r>
            <a:r>
              <a:rPr lang="en-US" altLang="ja-JP" sz="4000" dirty="0" err="1" smtClean="0">
                <a:latin typeface="Arial"/>
                <a:cs typeface="Arial"/>
              </a:rPr>
              <a:t>Bechtol</a:t>
            </a:r>
            <a:r>
              <a:rPr lang="en-US" altLang="ja-JP" sz="4000" dirty="0" smtClean="0">
                <a:latin typeface="Arial"/>
                <a:cs typeface="Arial"/>
              </a:rPr>
              <a:t> (SLAC/KIPAC), Lukasz </a:t>
            </a:r>
            <a:r>
              <a:rPr lang="en-US" altLang="ja-JP" sz="4000" dirty="0" err="1" smtClean="0">
                <a:latin typeface="Arial"/>
                <a:cs typeface="Arial"/>
              </a:rPr>
              <a:t>Stawarz</a:t>
            </a:r>
            <a:r>
              <a:rPr lang="en-US" altLang="ja-JP" sz="4000" dirty="0" smtClean="0">
                <a:latin typeface="Arial"/>
                <a:cs typeface="Arial"/>
              </a:rPr>
              <a:t> (ISAS/</a:t>
            </a:r>
            <a:r>
              <a:rPr lang="en-US" altLang="ja-JP" sz="4000" smtClean="0">
                <a:latin typeface="Arial"/>
                <a:cs typeface="Arial"/>
              </a:rPr>
              <a:t>JAXA</a:t>
            </a:r>
            <a:r>
              <a:rPr lang="en-US" altLang="ja-JP" sz="4000" smtClean="0">
                <a:latin typeface="Arial"/>
                <a:cs typeface="Arial"/>
              </a:rPr>
              <a:t>),</a:t>
            </a:r>
            <a:r>
              <a:rPr lang="en-US" altLang="ja-JP" sz="4000" dirty="0" smtClean="0">
                <a:latin typeface="Arial"/>
                <a:cs typeface="Arial"/>
              </a:rPr>
              <a:t/>
            </a:r>
            <a:br>
              <a:rPr lang="en-US" altLang="ja-JP" sz="4000" dirty="0" smtClean="0">
                <a:latin typeface="Arial"/>
                <a:cs typeface="Arial"/>
              </a:rPr>
            </a:br>
            <a:r>
              <a:rPr lang="en-US" altLang="ja-JP" sz="4000" dirty="0" smtClean="0">
                <a:latin typeface="Arial"/>
                <a:cs typeface="Arial"/>
              </a:rPr>
              <a:t>and Greg </a:t>
            </a:r>
            <a:r>
              <a:rPr lang="en-US" altLang="ja-JP" sz="4000" dirty="0" err="1" smtClean="0">
                <a:latin typeface="Arial"/>
                <a:cs typeface="Arial"/>
              </a:rPr>
              <a:t>Madejski</a:t>
            </a:r>
            <a:r>
              <a:rPr lang="en-US" altLang="ja-JP" sz="4000" dirty="0" smtClean="0">
                <a:latin typeface="Arial"/>
                <a:cs typeface="Arial"/>
              </a:rPr>
              <a:t> (KIPAC/SLAC) </a:t>
            </a:r>
            <a:br>
              <a:rPr lang="en-US" altLang="ja-JP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on </a:t>
            </a:r>
            <a:r>
              <a:rPr lang="en-US" sz="4000" dirty="0">
                <a:latin typeface="Arial"/>
                <a:cs typeface="Arial"/>
              </a:rPr>
              <a:t>behalf of the </a:t>
            </a:r>
            <a:r>
              <a:rPr lang="en-US" sz="4000" i="1" dirty="0">
                <a:latin typeface="Arial"/>
                <a:cs typeface="Arial"/>
              </a:rPr>
              <a:t>Fermi</a:t>
            </a:r>
            <a:r>
              <a:rPr lang="en-US" sz="4000" dirty="0">
                <a:latin typeface="Arial"/>
                <a:cs typeface="Arial"/>
              </a:rPr>
              <a:t> Large Area Telescope Collaboration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14399" y="21471748"/>
            <a:ext cx="28445645" cy="53217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0" tIns="1371600" rIns="274320" numCol="2" rtlCol="0" anchor="t" anchorCtr="0"/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/>
                <a:cs typeface="Arial"/>
              </a:rPr>
              <a:t>Analysis Parameters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Observation times:  August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4,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2008 - 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August 4, 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2010 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IRF: P6_V11_DIFFUSE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Photon events: 0.2-100 GeV, `diffuse’ class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Source fitting model: power law -&gt; </a:t>
            </a:r>
            <a:r>
              <a:rPr lang="en-US" sz="3200" dirty="0" err="1" smtClean="0">
                <a:solidFill>
                  <a:srgbClr val="000000"/>
                </a:solidFill>
                <a:latin typeface="Arial"/>
                <a:cs typeface="Arial"/>
              </a:rPr>
              <a:t>dF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en-US" sz="3200" dirty="0" err="1" smtClean="0">
                <a:solidFill>
                  <a:srgbClr val="000000"/>
                </a:solidFill>
                <a:latin typeface="Arial"/>
                <a:cs typeface="Arial"/>
              </a:rPr>
              <a:t>dE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= </a:t>
            </a:r>
            <a:r>
              <a:rPr lang="en-US" sz="3200" i="1" dirty="0" smtClean="0">
                <a:solidFill>
                  <a:srgbClr val="000000"/>
                </a:solidFill>
                <a:latin typeface="Arial"/>
                <a:cs typeface="Arial"/>
              </a:rPr>
              <a:t>N(E/E</a:t>
            </a:r>
            <a:r>
              <a:rPr lang="en-US" sz="3200" i="1" baseline="-25000" dirty="0" smtClean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r>
              <a:rPr lang="en-US" sz="3200" i="1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US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lang="en-US" sz="3200" baseline="300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G</a:t>
            </a:r>
          </a:p>
          <a:p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14399" y="37385524"/>
            <a:ext cx="19434629" cy="48864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0" tIns="1371600" rIns="274320" rtlCol="0" anchor="t" anchorCtr="0"/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sz="32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Radio-quiet </a:t>
            </a:r>
            <a:r>
              <a:rPr lang="en-US" sz="3200" b="1" i="1" dirty="0" err="1" smtClean="0">
                <a:solidFill>
                  <a:srgbClr val="FF0000"/>
                </a:solidFill>
                <a:latin typeface="Arial"/>
                <a:cs typeface="Arial"/>
              </a:rPr>
              <a:t>Seyfert</a:t>
            </a:r>
            <a:r>
              <a:rPr lang="en-US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 galaxies are generally </a:t>
            </a:r>
            <a:r>
              <a:rPr lang="en-US" sz="3200" b="1" i="1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g</a:t>
            </a:r>
            <a:r>
              <a:rPr lang="en-US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-ray quiet as a class of AGNs </a:t>
            </a:r>
            <a:r>
              <a:rPr lang="en-US" sz="3200" b="1" dirty="0" smtClean="0">
                <a:solidFill>
                  <a:srgbClr val="FF0000"/>
                </a:solidFill>
                <a:latin typeface="Arial"/>
                <a:cs typeface="Arial"/>
              </a:rPr>
              <a:t>(0.2-100 GeV)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en-US" altLang="ja-JP" sz="3200" i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 Upper limits in the MeV-GeV domain exclude the presence of </a:t>
            </a:r>
            <a:r>
              <a:rPr lang="en-US" altLang="ja-JP" sz="3200" i="1" dirty="0" smtClean="0">
                <a:solidFill>
                  <a:schemeClr val="tx1"/>
                </a:solidFill>
                <a:latin typeface="Symbol" charset="2"/>
                <a:cs typeface="Symbol" charset="2"/>
              </a:rPr>
              <a:t>g</a:t>
            </a: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-ray</a:t>
            </a: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emission in </a:t>
            </a:r>
            <a:r>
              <a:rPr lang="en-US" altLang="ja-JP" sz="3200" i="1" dirty="0" err="1" smtClean="0">
                <a:solidFill>
                  <a:schemeClr val="tx1"/>
                </a:solidFill>
                <a:latin typeface="Arial"/>
                <a:cs typeface="Arial"/>
              </a:rPr>
              <a:t>Seyfert</a:t>
            </a: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 nuclei exceeding </a:t>
            </a:r>
            <a:r>
              <a:rPr lang="en-US" altLang="ja-JP" sz="3200" dirty="0" smtClean="0">
                <a:solidFill>
                  <a:schemeClr val="tx1"/>
                </a:solidFill>
                <a:latin typeface="Arial"/>
                <a:cs typeface="Arial"/>
              </a:rPr>
              <a:t>1%</a:t>
            </a: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 of the X-ray luminosities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en-US" altLang="ja-JP" sz="3200" i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 MeV-GeV emission detected so far by Fermi</a:t>
            </a:r>
            <a:r>
              <a:rPr lang="en-US" altLang="ja-JP" sz="3200" dirty="0" smtClean="0">
                <a:solidFill>
                  <a:schemeClr val="tx1"/>
                </a:solidFill>
                <a:latin typeface="Arial"/>
                <a:cs typeface="Arial"/>
              </a:rPr>
              <a:t>-LAT</a:t>
            </a: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 from a few radio-quiet </a:t>
            </a:r>
            <a:r>
              <a:rPr lang="en-US" altLang="ja-JP" sz="3200" i="1" dirty="0" err="1" smtClean="0">
                <a:solidFill>
                  <a:schemeClr val="tx1"/>
                </a:solidFill>
                <a:latin typeface="Arial"/>
                <a:cs typeface="Arial"/>
              </a:rPr>
              <a:t>Seyfert</a:t>
            </a: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 galaxies (NGC 1068, NGC 4945, both well-known </a:t>
            </a: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starburst galaxies) </a:t>
            </a:r>
            <a:r>
              <a:rPr lang="en-US" altLang="ja-JP" sz="3200" i="1" dirty="0" smtClean="0">
                <a:solidFill>
                  <a:schemeClr val="tx1"/>
                </a:solidFill>
                <a:latin typeface="Arial"/>
                <a:cs typeface="Arial"/>
              </a:rPr>
              <a:t>may be attributed to cosmic-ray induced emission in the interstellar medium of host galaxies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0577172" y="37421082"/>
            <a:ext cx="8725723" cy="485086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0" tIns="1371600" rIns="274320" rtlCol="0" anchor="t" anchorCtr="0"/>
          <a:lstStyle/>
          <a:p>
            <a:r>
              <a:rPr lang="pl-PL" altLang="ja-JP" sz="2400" dirty="0" smtClean="0">
                <a:solidFill>
                  <a:srgbClr val="000000"/>
                </a:solidFill>
                <a:latin typeface="Arial"/>
                <a:cs typeface="Arial"/>
              </a:rPr>
              <a:t>[1] M</a:t>
            </a:r>
            <a:r>
              <a:rPr lang="nl-NL" altLang="ja-JP" sz="2400" dirty="0" err="1" smtClean="0">
                <a:solidFill>
                  <a:srgbClr val="000000"/>
                </a:solidFill>
                <a:latin typeface="Arial"/>
                <a:cs typeface="Arial"/>
              </a:rPr>
              <a:t>ushotzky</a:t>
            </a:r>
            <a:r>
              <a:rPr lang="nl-NL" altLang="ja-JP" sz="2400" dirty="0" smtClean="0">
                <a:solidFill>
                  <a:srgbClr val="000000"/>
                </a:solidFill>
                <a:latin typeface="Arial"/>
                <a:cs typeface="Arial"/>
              </a:rPr>
              <a:t> et al. 1993</a:t>
            </a:r>
            <a:r>
              <a:rPr lang="nl-NL" altLang="ja-JP" sz="24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nl-NL" altLang="ja-JP" sz="2400" dirty="0" smtClean="0">
                <a:solidFill>
                  <a:srgbClr val="000000"/>
                </a:solidFill>
                <a:latin typeface="Arial"/>
                <a:cs typeface="Arial"/>
              </a:rPr>
              <a:t>ARA&amp;A, </a:t>
            </a:r>
            <a:r>
              <a:rPr lang="nl-NL" altLang="ja-JP" sz="2400" dirty="0">
                <a:solidFill>
                  <a:srgbClr val="000000"/>
                </a:solidFill>
                <a:latin typeface="Arial"/>
                <a:cs typeface="Arial"/>
              </a:rPr>
              <a:t>31, 717 </a:t>
            </a:r>
            <a:endParaRPr lang="pl-PL" sz="2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pl-PL" sz="2400" dirty="0" smtClean="0">
                <a:solidFill>
                  <a:srgbClr val="000000"/>
                </a:solidFill>
                <a:latin typeface="Arial"/>
                <a:cs typeface="Arial"/>
              </a:rPr>
              <a:t>[2</a:t>
            </a:r>
            <a:r>
              <a:rPr lang="pl-PL" sz="2400" dirty="0">
                <a:solidFill>
                  <a:srgbClr val="000000"/>
                </a:solidFill>
                <a:latin typeface="Arial"/>
                <a:cs typeface="Arial"/>
              </a:rPr>
              <a:t>] </a:t>
            </a:r>
            <a:r>
              <a:rPr lang="pl-PL" sz="2400" dirty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http://heasarc.gsfc.nasa.gov/docs/swift/results/bs58mon</a:t>
            </a:r>
            <a:r>
              <a:rPr lang="pl-PL" sz="2400" dirty="0" smtClean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/</a:t>
            </a:r>
            <a:endParaRPr lang="pl-PL" sz="2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pl-PL" sz="2400" dirty="0" smtClean="0">
                <a:solidFill>
                  <a:srgbClr val="000000"/>
                </a:solidFill>
                <a:latin typeface="Arial"/>
                <a:cs typeface="Arial"/>
              </a:rPr>
              <a:t>[3] </a:t>
            </a:r>
            <a:r>
              <a:rPr lang="hu-HU" sz="2400" dirty="0" smtClean="0">
                <a:solidFill>
                  <a:srgbClr val="000000"/>
                </a:solidFill>
                <a:latin typeface="Arial"/>
                <a:cs typeface="Arial"/>
              </a:rPr>
              <a:t>Lin</a:t>
            </a:r>
            <a:r>
              <a:rPr lang="hu-HU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hu-HU" sz="2400" dirty="0" smtClean="0">
                <a:solidFill>
                  <a:srgbClr val="000000"/>
                </a:solidFill>
                <a:latin typeface="Arial"/>
                <a:cs typeface="Arial"/>
              </a:rPr>
              <a:t>et </a:t>
            </a:r>
            <a:r>
              <a:rPr lang="hu-HU" sz="2400" dirty="0">
                <a:solidFill>
                  <a:srgbClr val="000000"/>
                </a:solidFill>
                <a:latin typeface="Arial"/>
                <a:cs typeface="Arial"/>
              </a:rPr>
              <a:t>al</a:t>
            </a:r>
            <a:r>
              <a:rPr lang="hu-HU" sz="24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lang="hu-HU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hu-HU" sz="2400" dirty="0" smtClean="0">
                <a:solidFill>
                  <a:srgbClr val="000000"/>
                </a:solidFill>
                <a:latin typeface="Arial"/>
                <a:cs typeface="Arial"/>
              </a:rPr>
              <a:t>1993</a:t>
            </a:r>
            <a:r>
              <a:rPr lang="hu-HU" sz="24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hu-HU" sz="2400" dirty="0" smtClean="0">
                <a:solidFill>
                  <a:srgbClr val="000000"/>
                </a:solidFill>
                <a:latin typeface="Arial"/>
                <a:cs typeface="Arial"/>
              </a:rPr>
              <a:t>ApJL, </a:t>
            </a:r>
            <a:r>
              <a:rPr lang="hu-HU" sz="2400" dirty="0">
                <a:solidFill>
                  <a:srgbClr val="000000"/>
                </a:solidFill>
                <a:latin typeface="Arial"/>
                <a:cs typeface="Arial"/>
              </a:rPr>
              <a:t>416, L53 </a:t>
            </a:r>
            <a:endParaRPr lang="pl-PL" sz="2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pl-PL" sz="2400" dirty="0" smtClean="0">
                <a:solidFill>
                  <a:srgbClr val="000000"/>
                </a:solidFill>
                <a:latin typeface="Arial"/>
                <a:cs typeface="Arial"/>
              </a:rPr>
              <a:t>[4] </a:t>
            </a:r>
            <a:r>
              <a:rPr lang="de-DE" sz="2400" dirty="0" smtClean="0">
                <a:solidFill>
                  <a:srgbClr val="000000"/>
                </a:solidFill>
                <a:latin typeface="Arial"/>
                <a:cs typeface="Arial"/>
              </a:rPr>
              <a:t>Cillis</a:t>
            </a:r>
            <a:r>
              <a:rPr lang="de-DE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400" dirty="0" smtClean="0">
                <a:solidFill>
                  <a:srgbClr val="000000"/>
                </a:solidFill>
                <a:latin typeface="Arial"/>
                <a:cs typeface="Arial"/>
              </a:rPr>
              <a:t>et al. 2004</a:t>
            </a:r>
            <a:r>
              <a:rPr lang="de-DE" sz="24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de-DE" sz="2400" dirty="0" err="1" smtClean="0">
                <a:solidFill>
                  <a:srgbClr val="000000"/>
                </a:solidFill>
                <a:latin typeface="Arial"/>
                <a:cs typeface="Arial"/>
              </a:rPr>
              <a:t>ApJ</a:t>
            </a:r>
            <a:r>
              <a:rPr lang="de-DE" sz="2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de-DE" sz="2400" dirty="0">
                <a:solidFill>
                  <a:srgbClr val="000000"/>
                </a:solidFill>
                <a:latin typeface="Arial"/>
                <a:cs typeface="Arial"/>
              </a:rPr>
              <a:t>601, </a:t>
            </a:r>
            <a:r>
              <a:rPr lang="de-DE" sz="2400" dirty="0" smtClean="0">
                <a:solidFill>
                  <a:srgbClr val="000000"/>
                </a:solidFill>
                <a:latin typeface="Arial"/>
                <a:cs typeface="Arial"/>
              </a:rPr>
              <a:t>142</a:t>
            </a:r>
          </a:p>
          <a:p>
            <a:r>
              <a:rPr lang="fi-FI" sz="2400" dirty="0" smtClean="0">
                <a:solidFill>
                  <a:srgbClr val="000000"/>
                </a:solidFill>
                <a:latin typeface="Arial"/>
                <a:cs typeface="Arial"/>
              </a:rPr>
              <a:t>[5] Ho 2008</a:t>
            </a:r>
            <a:r>
              <a:rPr lang="fi-FI" sz="24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fi-FI" sz="2400" dirty="0" smtClean="0">
                <a:solidFill>
                  <a:srgbClr val="000000"/>
                </a:solidFill>
                <a:latin typeface="Arial"/>
                <a:cs typeface="Arial"/>
              </a:rPr>
              <a:t>ARA&amp;A, </a:t>
            </a:r>
            <a:r>
              <a:rPr lang="fi-FI" sz="2400" dirty="0">
                <a:solidFill>
                  <a:srgbClr val="000000"/>
                </a:solidFill>
                <a:latin typeface="Arial"/>
                <a:cs typeface="Arial"/>
              </a:rPr>
              <a:t>46, 475 </a:t>
            </a:r>
            <a:endParaRPr lang="de-DE" sz="2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2400" dirty="0" smtClean="0">
                <a:solidFill>
                  <a:srgbClr val="000000"/>
                </a:solidFill>
                <a:latin typeface="Arial"/>
                <a:cs typeface="Arial"/>
              </a:rPr>
              <a:t>[6]</a:t>
            </a:r>
            <a:r>
              <a:rPr lang="pl-PL" altLang="ja-JP" sz="2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pl-PL" altLang="ja-JP" sz="2400" dirty="0">
                <a:solidFill>
                  <a:srgbClr val="000000"/>
                </a:solidFill>
                <a:latin typeface="Arial"/>
                <a:cs typeface="Arial"/>
              </a:rPr>
              <a:t>Zdziarski &amp; </a:t>
            </a:r>
            <a:r>
              <a:rPr lang="pl-PL" altLang="ja-JP" sz="2400" dirty="0" err="1" smtClean="0">
                <a:solidFill>
                  <a:srgbClr val="000000"/>
                </a:solidFill>
                <a:latin typeface="Arial"/>
                <a:cs typeface="Arial"/>
              </a:rPr>
              <a:t>Lightman</a:t>
            </a:r>
            <a:r>
              <a:rPr lang="pl-PL" altLang="ja-JP" sz="2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pl-PL" altLang="ja-JP" sz="2400" dirty="0">
                <a:solidFill>
                  <a:srgbClr val="000000"/>
                </a:solidFill>
                <a:latin typeface="Arial"/>
                <a:cs typeface="Arial"/>
              </a:rPr>
              <a:t>1985, </a:t>
            </a:r>
            <a:r>
              <a:rPr lang="pl-PL" altLang="ja-JP" sz="2400" dirty="0" err="1">
                <a:solidFill>
                  <a:srgbClr val="000000"/>
                </a:solidFill>
                <a:latin typeface="Arial"/>
                <a:cs typeface="Arial"/>
              </a:rPr>
              <a:t>ApJL</a:t>
            </a:r>
            <a:r>
              <a:rPr lang="pl-PL" altLang="ja-JP" sz="2400" dirty="0">
                <a:solidFill>
                  <a:srgbClr val="000000"/>
                </a:solidFill>
                <a:latin typeface="Arial"/>
                <a:cs typeface="Arial"/>
              </a:rPr>
              <a:t>, 294, L79</a:t>
            </a:r>
          </a:p>
          <a:p>
            <a:r>
              <a:rPr lang="pl-PL" altLang="ja-JP" sz="2400" dirty="0" smtClean="0">
                <a:solidFill>
                  <a:srgbClr val="000000"/>
                </a:solidFill>
                <a:latin typeface="Arial"/>
                <a:cs typeface="Arial"/>
              </a:rPr>
              <a:t>[7] </a:t>
            </a:r>
            <a:r>
              <a:rPr lang="hu-HU" altLang="ja-JP" sz="2400" dirty="0">
                <a:solidFill>
                  <a:srgbClr val="000000"/>
                </a:solidFill>
                <a:latin typeface="Arial"/>
                <a:cs typeface="Arial"/>
              </a:rPr>
              <a:t>Inoue, Totani &amp; </a:t>
            </a:r>
            <a:r>
              <a:rPr lang="hu-HU" altLang="ja-JP" sz="2400" dirty="0" smtClean="0">
                <a:solidFill>
                  <a:srgbClr val="000000"/>
                </a:solidFill>
                <a:latin typeface="Arial"/>
                <a:cs typeface="Arial"/>
              </a:rPr>
              <a:t>Ueda </a:t>
            </a:r>
            <a:r>
              <a:rPr lang="hu-HU" altLang="ja-JP" sz="2400" dirty="0">
                <a:solidFill>
                  <a:srgbClr val="000000"/>
                </a:solidFill>
                <a:latin typeface="Arial"/>
                <a:cs typeface="Arial"/>
              </a:rPr>
              <a:t>2008, ApJL, 672, L5 </a:t>
            </a:r>
          </a:p>
          <a:p>
            <a:r>
              <a:rPr lang="hu-HU" altLang="ja-JP" sz="2400" dirty="0" smtClean="0">
                <a:solidFill>
                  <a:srgbClr val="000000"/>
                </a:solidFill>
                <a:latin typeface="Arial"/>
                <a:cs typeface="Arial"/>
              </a:rPr>
              <a:t>[8] </a:t>
            </a:r>
            <a:r>
              <a:rPr lang="pl-PL" altLang="ja-JP" sz="2400" dirty="0" err="1">
                <a:solidFill>
                  <a:srgbClr val="000000"/>
                </a:solidFill>
                <a:latin typeface="Arial"/>
                <a:cs typeface="Arial"/>
              </a:rPr>
              <a:t>Niedzwiecki</a:t>
            </a:r>
            <a:r>
              <a:rPr lang="pl-PL" altLang="ja-JP" sz="24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pl-PL" altLang="ja-JP" sz="2400" dirty="0" err="1">
                <a:solidFill>
                  <a:srgbClr val="000000"/>
                </a:solidFill>
                <a:latin typeface="Arial"/>
                <a:cs typeface="Arial"/>
              </a:rPr>
              <a:t>Xie</a:t>
            </a:r>
            <a:r>
              <a:rPr lang="pl-PL" altLang="ja-JP" sz="2400" dirty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pl-PL" altLang="ja-JP" sz="2400" dirty="0" smtClean="0">
                <a:solidFill>
                  <a:srgbClr val="000000"/>
                </a:solidFill>
                <a:latin typeface="Arial"/>
                <a:cs typeface="Arial"/>
              </a:rPr>
              <a:t>Zdziarski 2009, </a:t>
            </a:r>
            <a:r>
              <a:rPr lang="en-US" altLang="ja-JP" sz="2400" dirty="0">
                <a:latin typeface="Arial"/>
                <a:cs typeface="Arial"/>
              </a:rPr>
              <a:t>The Extreme Sky</a:t>
            </a:r>
            <a:r>
              <a:rPr lang="en-US" altLang="ja-JP" sz="2400">
                <a:latin typeface="Arial"/>
                <a:cs typeface="Arial"/>
              </a:rPr>
              <a:t>: </a:t>
            </a:r>
            <a:r>
              <a:rPr lang="en-US" altLang="ja-JP" sz="2400" smtClean="0">
                <a:latin typeface="Arial"/>
                <a:cs typeface="Arial"/>
              </a:rPr>
              <a:t>Sampling </a:t>
            </a:r>
            <a:r>
              <a:rPr lang="en-US" altLang="ja-JP" sz="2400" dirty="0">
                <a:latin typeface="Arial"/>
                <a:cs typeface="Arial"/>
              </a:rPr>
              <a:t>the Universe above 10 keV</a:t>
            </a:r>
            <a:endParaRPr lang="pl-PL" altLang="ja-JP" sz="24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hu-HU" sz="2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14400" y="5976841"/>
            <a:ext cx="28446984" cy="124154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74320" tIns="182880" rIns="274320" rtlCol="0" anchor="t" anchorCtr="0"/>
          <a:lstStyle/>
          <a:p>
            <a:pPr algn="ctr"/>
            <a:r>
              <a:rPr lang="en-US" sz="6000" b="1" dirty="0" smtClean="0">
                <a:solidFill>
                  <a:srgbClr val="000000"/>
                </a:solidFill>
                <a:latin typeface="Arial"/>
                <a:cs typeface="Arial"/>
              </a:rPr>
              <a:t>Abstract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96491" y="10350057"/>
            <a:ext cx="5904360" cy="1188720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4400" b="1" dirty="0" err="1" smtClean="0">
                <a:latin typeface="Verdana"/>
                <a:cs typeface="Verdana"/>
              </a:rPr>
              <a:t>Seyfert</a:t>
            </a:r>
            <a:r>
              <a:rPr lang="en-US" sz="4400" b="1" dirty="0">
                <a:latin typeface="Verdana"/>
                <a:cs typeface="Verdana"/>
              </a:rPr>
              <a:t> </a:t>
            </a:r>
            <a:r>
              <a:rPr lang="en-US" sz="4400" b="1" dirty="0" smtClean="0">
                <a:latin typeface="Verdana"/>
                <a:cs typeface="Verdana"/>
              </a:rPr>
              <a:t>Galaxies</a:t>
            </a:r>
            <a:endParaRPr lang="en-US" sz="4400" b="1" dirty="0">
              <a:latin typeface="Verdana"/>
              <a:cs typeface="Verdana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2992100" y="10369107"/>
            <a:ext cx="6057900" cy="1188720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4400" b="1" dirty="0" smtClean="0">
                <a:latin typeface="Verdana"/>
                <a:cs typeface="Verdana"/>
              </a:rPr>
              <a:t>Sample Selection </a:t>
            </a:r>
            <a:endParaRPr lang="en-US" sz="4400" b="1" dirty="0">
              <a:latin typeface="Verdana"/>
              <a:cs typeface="Verdana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14400" y="21471747"/>
            <a:ext cx="10315575" cy="1188720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4400" b="1" dirty="0" smtClean="0">
                <a:latin typeface="Verdana"/>
                <a:cs typeface="Verdana"/>
              </a:rPr>
              <a:t>LAT Data Analysis and Results</a:t>
            </a:r>
            <a:endParaRPr lang="en-US" sz="4400" b="1" dirty="0">
              <a:latin typeface="Verdana"/>
              <a:cs typeface="Verdana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39798" y="27183987"/>
            <a:ext cx="10290177" cy="1188720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4400" b="1" dirty="0" smtClean="0">
                <a:latin typeface="Verdana"/>
                <a:cs typeface="Verdana"/>
              </a:rPr>
              <a:t>Multi-wavelength Comparison</a:t>
            </a:r>
            <a:endParaRPr lang="en-US" sz="4400" b="1" dirty="0">
              <a:latin typeface="Verdana"/>
              <a:cs typeface="Verdana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14400" y="37385524"/>
            <a:ext cx="4543425" cy="1188720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4400" b="1" dirty="0" smtClean="0">
                <a:latin typeface="Verdana"/>
                <a:cs typeface="Verdana"/>
              </a:rPr>
              <a:t>Conclusions</a:t>
            </a:r>
            <a:r>
              <a:rPr lang="en-US" sz="4400" dirty="0" smtClean="0">
                <a:latin typeface="Verdana"/>
                <a:cs typeface="Verdana"/>
              </a:rPr>
              <a:t> </a:t>
            </a:r>
            <a:endParaRPr lang="en-US" sz="4400" dirty="0">
              <a:latin typeface="Verdana"/>
              <a:cs typeface="Verdana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0580857" y="37392507"/>
            <a:ext cx="4165093" cy="1188720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4400" b="1" dirty="0" smtClean="0">
                <a:latin typeface="Verdana"/>
                <a:cs typeface="Verdana"/>
              </a:rPr>
              <a:t>References</a:t>
            </a:r>
            <a:endParaRPr lang="en-US" sz="4400" b="1" dirty="0">
              <a:latin typeface="Verdana"/>
              <a:cs typeface="Verdana"/>
            </a:endParaRPr>
          </a:p>
        </p:txBody>
      </p:sp>
      <p:pic>
        <p:nvPicPr>
          <p:cNvPr id="46" name="Picture 498" descr="268411main_fermi_logo_HI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813" y="458544"/>
            <a:ext cx="4572000" cy="457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61667" y="15267260"/>
            <a:ext cx="4300982" cy="1266317"/>
          </a:xfrm>
          <a:prstGeom prst="rect">
            <a:avLst/>
          </a:prstGeom>
        </p:spPr>
      </p:pic>
      <p:pic>
        <p:nvPicPr>
          <p:cNvPr id="6" name="図 5" descr="ULhist_pr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5163" y="21567958"/>
            <a:ext cx="5843967" cy="3981878"/>
          </a:xfrm>
          <a:prstGeom prst="rect">
            <a:avLst/>
          </a:prstGeom>
        </p:spPr>
      </p:pic>
      <p:pic>
        <p:nvPicPr>
          <p:cNvPr id="8" name="図 7" descr="VsFx_FermiSympo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686" y="31979171"/>
            <a:ext cx="4928000" cy="4635429"/>
          </a:xfrm>
          <a:prstGeom prst="rect">
            <a:avLst/>
          </a:prstGeom>
        </p:spPr>
      </p:pic>
      <p:pic>
        <p:nvPicPr>
          <p:cNvPr id="9" name="図 8" descr="VsLx_FermiSympo.pd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832" y="32156927"/>
            <a:ext cx="4809143" cy="4470857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1384248" y="35328418"/>
            <a:ext cx="5792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b="1" i="1" dirty="0" smtClean="0">
                <a:latin typeface="Arial"/>
                <a:cs typeface="Arial"/>
              </a:rPr>
              <a:t>All points represent </a:t>
            </a:r>
            <a:br>
              <a:rPr kumimoji="1" lang="en-US" altLang="ja-JP" sz="3600" b="1" i="1" dirty="0" smtClean="0">
                <a:latin typeface="Arial"/>
                <a:cs typeface="Arial"/>
              </a:rPr>
            </a:br>
            <a:r>
              <a:rPr kumimoji="1" lang="en-US" altLang="ja-JP" sz="3600" b="1" i="1" dirty="0" smtClean="0">
                <a:latin typeface="Symbol" charset="2"/>
                <a:cs typeface="Symbol" charset="2"/>
              </a:rPr>
              <a:t> g</a:t>
            </a:r>
            <a:r>
              <a:rPr kumimoji="1" lang="en-US" altLang="ja-JP" sz="3600" b="1" i="1" dirty="0" smtClean="0">
                <a:latin typeface="Arial"/>
                <a:cs typeface="Arial"/>
              </a:rPr>
              <a:t>-ray upper limits</a:t>
            </a:r>
            <a:endParaRPr kumimoji="1" lang="ja-JP" altLang="en-US" sz="3600" b="1" i="1" dirty="0">
              <a:latin typeface="Arial"/>
              <a:cs typeface="Arial"/>
            </a:endParaRPr>
          </a:p>
        </p:txBody>
      </p:sp>
      <p:sp>
        <p:nvSpPr>
          <p:cNvPr id="49" name="Rectangle 40"/>
          <p:cNvSpPr/>
          <p:nvPr/>
        </p:nvSpPr>
        <p:spPr>
          <a:xfrm>
            <a:off x="17520317" y="27155412"/>
            <a:ext cx="10311551" cy="1188720"/>
          </a:xfrm>
          <a:prstGeom prst="rect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r>
              <a:rPr lang="en-US" sz="4400" b="1" dirty="0" smtClean="0">
                <a:latin typeface="Verdana"/>
                <a:cs typeface="Verdana"/>
              </a:rPr>
              <a:t>Discussion of Emission Models</a:t>
            </a:r>
            <a:endParaRPr lang="en-US" sz="4400" b="1" dirty="0">
              <a:latin typeface="Verdana"/>
              <a:cs typeface="Verdan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630026" y="21754562"/>
            <a:ext cx="11370837" cy="6494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200" b="1" dirty="0" smtClean="0">
                <a:solidFill>
                  <a:srgbClr val="000000"/>
                </a:solidFill>
                <a:latin typeface="Arial"/>
                <a:cs typeface="Arial"/>
              </a:rPr>
              <a:t>Results</a:t>
            </a:r>
            <a:endParaRPr lang="en-US" altLang="ja-JP" sz="32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altLang="ja-JP" sz="3200" b="1" i="1" dirty="0">
                <a:solidFill>
                  <a:srgbClr val="FF0000"/>
                </a:solidFill>
                <a:latin typeface="Arial"/>
                <a:cs typeface="Arial"/>
              </a:rPr>
              <a:t>No </a:t>
            </a:r>
            <a:r>
              <a:rPr lang="en-US" altLang="ja-JP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significant excess is </a:t>
            </a:r>
            <a:r>
              <a:rPr lang="en-US" altLang="ja-JP" sz="3200" b="1" i="1" dirty="0">
                <a:solidFill>
                  <a:srgbClr val="FF0000"/>
                </a:solidFill>
                <a:latin typeface="Arial"/>
                <a:cs typeface="Arial"/>
              </a:rPr>
              <a:t>found </a:t>
            </a:r>
            <a:r>
              <a:rPr lang="en-US" altLang="ja-JP" sz="3200" b="1" i="1" dirty="0" err="1" smtClean="0">
                <a:solidFill>
                  <a:srgbClr val="FF0000"/>
                </a:solidFill>
                <a:latin typeface="Arial"/>
                <a:cs typeface="Arial"/>
              </a:rPr>
              <a:t>positionally</a:t>
            </a:r>
            <a:r>
              <a:rPr lang="en-US" altLang="ja-JP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 coincident with any </a:t>
            </a:r>
            <a:r>
              <a:rPr lang="en-US" altLang="ja-JP" sz="3200" b="1" i="1" dirty="0" err="1" smtClean="0">
                <a:solidFill>
                  <a:srgbClr val="FF0000"/>
                </a:solidFill>
                <a:latin typeface="Arial"/>
                <a:cs typeface="Arial"/>
              </a:rPr>
              <a:t>Seyfert</a:t>
            </a:r>
            <a:r>
              <a:rPr lang="en-US" altLang="ja-JP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 galaxies in </a:t>
            </a:r>
            <a:r>
              <a:rPr lang="en-US" altLang="ja-JP" sz="3200" b="1" i="1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lang="en-US" altLang="ja-JP" sz="3200" b="1" i="1" dirty="0" smtClean="0">
                <a:solidFill>
                  <a:srgbClr val="FF0000"/>
                </a:solidFill>
                <a:latin typeface="Arial"/>
                <a:cs typeface="Arial"/>
              </a:rPr>
              <a:t>sample</a:t>
            </a:r>
            <a:endParaRPr lang="en-US" altLang="ja-JP" sz="3200"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95 % upper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limits (UL)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calculated with a fixed photon index </a:t>
            </a:r>
            <a:r>
              <a:rPr lang="en-US" altLang="ja-JP" sz="3200" dirty="0">
                <a:solidFill>
                  <a:srgbClr val="000000"/>
                </a:solidFill>
                <a:latin typeface="Symbol" charset="2"/>
                <a:cs typeface="Symbol" charset="2"/>
              </a:rPr>
              <a:t>G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=2.5 in a range of 0.1-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10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GeV are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presented</a:t>
            </a:r>
          </a:p>
          <a:p>
            <a:pPr marL="457200" indent="-457200">
              <a:buFont typeface="Arial"/>
              <a:buChar char="•"/>
            </a:pP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Mean value of the UL: ~ 5x10</a:t>
            </a:r>
            <a:r>
              <a:rPr lang="en-US" altLang="ja-JP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-9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 err="1" smtClean="0">
                <a:solidFill>
                  <a:srgbClr val="000000"/>
                </a:solidFill>
                <a:latin typeface="Arial"/>
                <a:cs typeface="Arial"/>
              </a:rPr>
              <a:t>ph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cm</a:t>
            </a:r>
            <a:r>
              <a:rPr lang="en-US" altLang="ja-JP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-2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s</a:t>
            </a:r>
            <a:r>
              <a:rPr lang="en-US" altLang="ja-JP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-1</a:t>
            </a:r>
            <a:br>
              <a:rPr lang="en-US" altLang="ja-JP" sz="3200" baseline="30000" dirty="0" smtClean="0">
                <a:solidFill>
                  <a:srgbClr val="000000"/>
                </a:solidFill>
                <a:latin typeface="Arial"/>
                <a:cs typeface="Arial"/>
              </a:rPr>
            </a:br>
            <a:endParaRPr lang="en-US" altLang="ja-JP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b="1" dirty="0" smtClean="0">
                <a:solidFill>
                  <a:srgbClr val="000000"/>
                </a:solidFill>
                <a:latin typeface="Arial"/>
                <a:cs typeface="Arial"/>
              </a:rPr>
              <a:t>Comparison with EGRET Results</a:t>
            </a:r>
            <a:endParaRPr lang="en-US" altLang="ja-JP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</a:pP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(0.5 –1.5)x10</a:t>
            </a:r>
            <a:r>
              <a:rPr lang="en-US" altLang="ja-JP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-7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 err="1">
                <a:solidFill>
                  <a:srgbClr val="000000"/>
                </a:solidFill>
                <a:latin typeface="Arial"/>
                <a:cs typeface="Arial"/>
              </a:rPr>
              <a:t>ph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 cm</a:t>
            </a:r>
            <a:r>
              <a:rPr lang="en-US" altLang="ja-JP" sz="3200" baseline="30000" dirty="0">
                <a:solidFill>
                  <a:srgbClr val="000000"/>
                </a:solidFill>
                <a:latin typeface="Arial"/>
                <a:cs typeface="Arial"/>
              </a:rPr>
              <a:t>-2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 s</a:t>
            </a:r>
            <a:r>
              <a:rPr lang="en-US" altLang="ja-JP" sz="3200" baseline="30000" dirty="0">
                <a:solidFill>
                  <a:srgbClr val="000000"/>
                </a:solidFill>
                <a:latin typeface="Arial"/>
                <a:cs typeface="Arial"/>
              </a:rPr>
              <a:t>-</a:t>
            </a:r>
            <a:r>
              <a:rPr lang="en-US" altLang="ja-JP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2800" dirty="0" smtClean="0">
                <a:solidFill>
                  <a:srgbClr val="000000"/>
                </a:solidFill>
                <a:latin typeface="Arial"/>
                <a:cs typeface="Arial"/>
              </a:rPr>
              <a:t>(individual sources) [3]</a:t>
            </a:r>
          </a:p>
          <a:p>
            <a:pPr marL="457200" indent="-457200">
              <a:buFont typeface="Arial"/>
              <a:buChar char="•"/>
            </a:pP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(0.3 –1.5)x10</a:t>
            </a:r>
            <a:r>
              <a:rPr lang="en-US" altLang="ja-JP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-8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ph cm</a:t>
            </a:r>
            <a:r>
              <a:rPr lang="en-US" altLang="ja-JP" sz="3200" baseline="30000" dirty="0">
                <a:solidFill>
                  <a:srgbClr val="000000"/>
                </a:solidFill>
                <a:latin typeface="Arial"/>
                <a:cs typeface="Arial"/>
              </a:rPr>
              <a:t>-2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altLang="ja-JP" sz="3200" baseline="30000" dirty="0" smtClean="0">
                <a:solidFill>
                  <a:srgbClr val="000000"/>
                </a:solidFill>
                <a:latin typeface="Arial"/>
                <a:cs typeface="Arial"/>
              </a:rPr>
              <a:t>-1 </a:t>
            </a:r>
            <a:r>
              <a:rPr lang="en-US" altLang="ja-JP" sz="2800" dirty="0" smtClean="0">
                <a:solidFill>
                  <a:srgbClr val="000000"/>
                </a:solidFill>
                <a:latin typeface="Arial"/>
                <a:cs typeface="Arial"/>
              </a:rPr>
              <a:t>(stacking with </a:t>
            </a:r>
            <a:r>
              <a:rPr lang="en-US" altLang="ja-JP" sz="2800" dirty="0" err="1" smtClean="0">
                <a:solidFill>
                  <a:srgbClr val="000000"/>
                </a:solidFill>
                <a:latin typeface="Arial"/>
                <a:cs typeface="Arial"/>
              </a:rPr>
              <a:t>brighest</a:t>
            </a:r>
            <a:r>
              <a:rPr lang="en-US" altLang="ja-JP" sz="2800" dirty="0" smtClean="0">
                <a:solidFill>
                  <a:srgbClr val="000000"/>
                </a:solidFill>
                <a:latin typeface="Arial"/>
                <a:cs typeface="Arial"/>
              </a:rPr>
              <a:t> 32 </a:t>
            </a:r>
            <a:r>
              <a:rPr lang="en-US" altLang="ja-JP" sz="2800" dirty="0" err="1" smtClean="0">
                <a:solidFill>
                  <a:srgbClr val="000000"/>
                </a:solidFill>
                <a:latin typeface="Arial"/>
                <a:cs typeface="Arial"/>
              </a:rPr>
              <a:t>Seyferts</a:t>
            </a:r>
            <a:r>
              <a:rPr lang="en-US" altLang="ja-JP" sz="2800" dirty="0" smtClean="0">
                <a:solidFill>
                  <a:srgbClr val="000000"/>
                </a:solidFill>
                <a:latin typeface="Arial"/>
                <a:cs typeface="Arial"/>
              </a:rPr>
              <a:t>)[4]</a:t>
            </a:r>
            <a:endParaRPr lang="en-US" altLang="ja-JP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altLang="ja-JP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altLang="ja-JP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kumimoji="1" lang="ja-JP" altLang="en-US" sz="3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200178" y="25530595"/>
            <a:ext cx="640233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latin typeface="Arial"/>
                <a:cs typeface="Arial"/>
              </a:rPr>
              <a:t>Figure</a:t>
            </a:r>
            <a:r>
              <a:rPr kumimoji="1" lang="en-US" altLang="ja-JP" sz="2400" b="1" dirty="0">
                <a:latin typeface="Arial"/>
                <a:cs typeface="Arial"/>
              </a:rPr>
              <a:t> </a:t>
            </a:r>
            <a:r>
              <a:rPr kumimoji="1" lang="en-US" altLang="ja-JP" sz="2400" b="1" dirty="0" smtClean="0">
                <a:latin typeface="Arial"/>
                <a:cs typeface="Arial"/>
              </a:rPr>
              <a:t>3. </a:t>
            </a:r>
            <a:r>
              <a:rPr kumimoji="1" lang="en-US" altLang="ja-JP" sz="2400" dirty="0" smtClean="0">
                <a:latin typeface="Arial"/>
                <a:cs typeface="Arial"/>
              </a:rPr>
              <a:t>Histogram of </a:t>
            </a:r>
            <a:r>
              <a:rPr kumimoji="1" lang="en-US" altLang="ja-JP" sz="2400" dirty="0" smtClean="0">
                <a:latin typeface="Symbol" charset="2"/>
                <a:cs typeface="Symbol" charset="2"/>
              </a:rPr>
              <a:t>g</a:t>
            </a:r>
            <a:r>
              <a:rPr kumimoji="1" lang="en-US" altLang="ja-JP" sz="2400" dirty="0" smtClean="0">
                <a:latin typeface="Arial"/>
                <a:cs typeface="Arial"/>
              </a:rPr>
              <a:t>-ray photon flux upper limits (95 % C.L.) for the analyzed </a:t>
            </a:r>
            <a:r>
              <a:rPr kumimoji="1" lang="en-US" altLang="ja-JP" sz="2400" dirty="0" err="1" smtClean="0">
                <a:latin typeface="Arial"/>
                <a:cs typeface="Arial"/>
              </a:rPr>
              <a:t>Seyfert</a:t>
            </a:r>
            <a:r>
              <a:rPr kumimoji="1" lang="en-US" altLang="ja-JP" sz="2400" dirty="0" smtClean="0">
                <a:latin typeface="Arial"/>
                <a:cs typeface="Arial"/>
              </a:rPr>
              <a:t> galaxies.</a:t>
            </a:r>
            <a:endParaRPr kumimoji="1" lang="ja-JP" altLang="en-US" sz="2400" dirty="0">
              <a:latin typeface="Arial"/>
              <a:cs typeface="Arial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384248" y="32212334"/>
            <a:ext cx="57928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ja-JP" sz="2400" b="1" dirty="0" smtClean="0">
                <a:latin typeface="Arial"/>
                <a:cs typeface="Arial"/>
              </a:rPr>
              <a:t>Figure 4.</a:t>
            </a:r>
            <a:r>
              <a:rPr kumimoji="1" lang="en-US" altLang="ja-JP" sz="2400" dirty="0" smtClean="0">
                <a:latin typeface="Arial"/>
                <a:cs typeface="Arial"/>
              </a:rPr>
              <a:t> Hard </a:t>
            </a:r>
            <a:r>
              <a:rPr kumimoji="1" lang="en-US" altLang="ja-JP" sz="2400" dirty="0">
                <a:latin typeface="Arial"/>
                <a:cs typeface="Arial"/>
              </a:rPr>
              <a:t>X-ray </a:t>
            </a:r>
            <a:r>
              <a:rPr kumimoji="1" lang="en-US" altLang="ja-JP" sz="2400" dirty="0" smtClean="0">
                <a:latin typeface="Arial"/>
                <a:cs typeface="Arial"/>
              </a:rPr>
              <a:t>(14</a:t>
            </a:r>
            <a:r>
              <a:rPr kumimoji="1" lang="en-US" altLang="ja-JP" sz="2400" dirty="0">
                <a:latin typeface="Arial"/>
                <a:cs typeface="Arial"/>
              </a:rPr>
              <a:t>-</a:t>
            </a:r>
            <a:r>
              <a:rPr kumimoji="1" lang="en-US" altLang="ja-JP" sz="2400" dirty="0" smtClean="0">
                <a:latin typeface="Arial"/>
                <a:cs typeface="Arial"/>
              </a:rPr>
              <a:t>195</a:t>
            </a:r>
            <a:r>
              <a:rPr kumimoji="1" lang="en-US" altLang="ja-JP" sz="2400" dirty="0">
                <a:latin typeface="Arial"/>
                <a:cs typeface="Arial"/>
              </a:rPr>
              <a:t> </a:t>
            </a:r>
            <a:r>
              <a:rPr kumimoji="1" lang="en-US" altLang="ja-JP" sz="2400" dirty="0" smtClean="0">
                <a:latin typeface="Arial"/>
                <a:cs typeface="Arial"/>
              </a:rPr>
              <a:t>keV</a:t>
            </a:r>
            <a:r>
              <a:rPr kumimoji="1" lang="en-US" altLang="ja-JP" sz="2400" dirty="0">
                <a:latin typeface="Arial"/>
                <a:cs typeface="Arial"/>
              </a:rPr>
              <a:t>) </a:t>
            </a:r>
            <a:r>
              <a:rPr kumimoji="1" lang="en-US" altLang="ja-JP" sz="2400" dirty="0" smtClean="0">
                <a:latin typeface="Arial"/>
                <a:cs typeface="Arial"/>
              </a:rPr>
              <a:t>versus UL for </a:t>
            </a:r>
            <a:r>
              <a:rPr kumimoji="1" lang="en-US" altLang="ja-JP" sz="2400" dirty="0">
                <a:latin typeface="Arial"/>
                <a:cs typeface="Arial"/>
              </a:rPr>
              <a:t>the </a:t>
            </a:r>
            <a:r>
              <a:rPr kumimoji="1" lang="el-GR" altLang="ja-JP" sz="2400" dirty="0" smtClean="0">
                <a:latin typeface="Times New Roman"/>
                <a:cs typeface="Times New Roman"/>
              </a:rPr>
              <a:t>γ</a:t>
            </a:r>
            <a:r>
              <a:rPr kumimoji="1" lang="en-US" altLang="ja-JP" sz="2400" dirty="0" smtClean="0">
                <a:latin typeface="Arial"/>
                <a:cs typeface="Arial"/>
              </a:rPr>
              <a:t>-ray (0.1-10 MeV</a:t>
            </a:r>
            <a:r>
              <a:rPr kumimoji="1" lang="en-US" altLang="ja-JP" sz="2400" dirty="0">
                <a:latin typeface="Arial"/>
                <a:cs typeface="Arial"/>
              </a:rPr>
              <a:t>) </a:t>
            </a:r>
            <a:r>
              <a:rPr kumimoji="1" lang="en-US" altLang="ja-JP" sz="2400" dirty="0" smtClean="0">
                <a:latin typeface="Arial"/>
                <a:cs typeface="Arial"/>
              </a:rPr>
              <a:t>for </a:t>
            </a:r>
            <a:r>
              <a:rPr kumimoji="1" lang="en-US" altLang="ja-JP" sz="2400" dirty="0">
                <a:latin typeface="Arial"/>
                <a:cs typeface="Arial"/>
              </a:rPr>
              <a:t>the analyzed sample of </a:t>
            </a:r>
            <a:r>
              <a:rPr kumimoji="1" lang="en-US" altLang="ja-JP" sz="2400" dirty="0" err="1" smtClean="0">
                <a:latin typeface="Arial"/>
                <a:cs typeface="Arial"/>
              </a:rPr>
              <a:t>Seyferts</a:t>
            </a:r>
            <a:r>
              <a:rPr kumimoji="1" lang="en-US" altLang="ja-JP" sz="2400" dirty="0" smtClean="0">
                <a:latin typeface="Arial"/>
                <a:cs typeface="Arial"/>
              </a:rPr>
              <a:t>. Dotted </a:t>
            </a:r>
            <a:r>
              <a:rPr kumimoji="1" lang="en-US" altLang="ja-JP" sz="2400" dirty="0">
                <a:latin typeface="Arial"/>
                <a:cs typeface="Arial"/>
              </a:rPr>
              <a:t>lines </a:t>
            </a:r>
            <a:r>
              <a:rPr kumimoji="1" lang="en-US" altLang="ja-JP" sz="2400" dirty="0" smtClean="0">
                <a:latin typeface="Arial"/>
                <a:cs typeface="Arial"/>
              </a:rPr>
              <a:t>denote </a:t>
            </a:r>
            <a:r>
              <a:rPr kumimoji="1" lang="en-US" altLang="ja-JP" sz="2400" dirty="0">
                <a:latin typeface="Arial"/>
                <a:cs typeface="Arial"/>
              </a:rPr>
              <a:t>the ratios between </a:t>
            </a:r>
            <a:r>
              <a:rPr kumimoji="1" lang="en-US" altLang="ja-JP" sz="2400" dirty="0" smtClean="0">
                <a:latin typeface="Symbol" charset="2"/>
                <a:cs typeface="Symbol" charset="2"/>
              </a:rPr>
              <a:t>g</a:t>
            </a:r>
            <a:r>
              <a:rPr kumimoji="1" lang="en-US" altLang="ja-JP" sz="2400" dirty="0" smtClean="0">
                <a:latin typeface="Arial"/>
                <a:cs typeface="Arial"/>
              </a:rPr>
              <a:t>-ray </a:t>
            </a:r>
            <a:r>
              <a:rPr kumimoji="1" lang="en-US" altLang="ja-JP" sz="2400" dirty="0">
                <a:latin typeface="Arial"/>
                <a:cs typeface="Arial"/>
              </a:rPr>
              <a:t>and hard X-ray </a:t>
            </a:r>
            <a:r>
              <a:rPr kumimoji="1" lang="en-US" altLang="ja-JP" sz="2400" dirty="0" smtClean="0">
                <a:latin typeface="Arial"/>
                <a:cs typeface="Arial"/>
              </a:rPr>
              <a:t>emission of 1</a:t>
            </a:r>
            <a:r>
              <a:rPr kumimoji="1" lang="en-US" altLang="ja-JP" sz="2400" dirty="0">
                <a:latin typeface="Arial"/>
                <a:cs typeface="Arial"/>
              </a:rPr>
              <a:t>, 0.1, and 0.01, respectively</a:t>
            </a:r>
            <a:r>
              <a:rPr kumimoji="1" lang="en-US" altLang="ja-JP" sz="2400" i="1" dirty="0" smtClean="0">
                <a:latin typeface="Arial"/>
                <a:cs typeface="Arial"/>
              </a:rPr>
              <a:t>. </a:t>
            </a:r>
          </a:p>
          <a:p>
            <a:pPr algn="just"/>
            <a:r>
              <a:rPr kumimoji="1" lang="en-US" altLang="ja-JP" sz="2400" i="1" dirty="0" smtClean="0">
                <a:latin typeface="Arial"/>
                <a:cs typeface="Arial"/>
              </a:rPr>
              <a:t/>
            </a:r>
            <a:br>
              <a:rPr kumimoji="1" lang="en-US" altLang="ja-JP" sz="2400" i="1" dirty="0" smtClean="0">
                <a:latin typeface="Arial"/>
                <a:cs typeface="Arial"/>
              </a:rPr>
            </a:br>
            <a:r>
              <a:rPr kumimoji="1" lang="en-US" altLang="ja-JP" sz="2400" i="1" dirty="0" smtClean="0">
                <a:latin typeface="Arial"/>
                <a:cs typeface="Arial"/>
              </a:rPr>
              <a:t>Left</a:t>
            </a:r>
            <a:r>
              <a:rPr kumimoji="1" lang="en-US" altLang="ja-JP" sz="2400" dirty="0" smtClean="0">
                <a:latin typeface="Arial"/>
                <a:cs typeface="Arial"/>
              </a:rPr>
              <a:t>: energy flux. </a:t>
            </a:r>
            <a:r>
              <a:rPr kumimoji="1" lang="en-US" altLang="ja-JP" sz="2400" i="1" dirty="0" smtClean="0">
                <a:latin typeface="Arial"/>
                <a:cs typeface="Arial"/>
              </a:rPr>
              <a:t>Right</a:t>
            </a:r>
            <a:r>
              <a:rPr kumimoji="1" lang="en-US" altLang="ja-JP" sz="2400" dirty="0" smtClean="0">
                <a:latin typeface="Arial"/>
                <a:cs typeface="Arial"/>
              </a:rPr>
              <a:t>: luminosity.</a:t>
            </a:r>
            <a:endParaRPr kumimoji="1" lang="ja-JP" altLang="en-US" sz="2400" dirty="0">
              <a:latin typeface="Arial"/>
              <a:cs typeface="Arial"/>
            </a:endParaRPr>
          </a:p>
        </p:txBody>
      </p:sp>
      <p:sp>
        <p:nvSpPr>
          <p:cNvPr id="50" name="Rectangle 31"/>
          <p:cNvSpPr/>
          <p:nvPr/>
        </p:nvSpPr>
        <p:spPr>
          <a:xfrm>
            <a:off x="948220" y="27183988"/>
            <a:ext cx="16330130" cy="98491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74320" tIns="1371600" rIns="274320" rtlCol="0" anchor="t" anchorCtr="0"/>
          <a:lstStyle/>
          <a:p>
            <a:pPr algn="just"/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We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compare hard X-ray (14-195 keV)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emission measured with </a:t>
            </a:r>
            <a:r>
              <a:rPr lang="en-US" altLang="ja-JP" sz="3200" i="1" dirty="0">
                <a:solidFill>
                  <a:srgbClr val="000000"/>
                </a:solidFill>
                <a:latin typeface="Arial"/>
                <a:cs typeface="Arial"/>
              </a:rPr>
              <a:t>Swift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-BAT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derived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ULs for </a:t>
            </a:r>
            <a:r>
              <a:rPr lang="el-GR" altLang="ja-JP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γ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-ray energy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flux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and luminosity. </a:t>
            </a:r>
            <a:r>
              <a:rPr lang="en-US" altLang="ja-JP" sz="3200" b="1" dirty="0" err="1" smtClean="0">
                <a:solidFill>
                  <a:srgbClr val="000000"/>
                </a:solidFill>
                <a:latin typeface="Arial"/>
                <a:cs typeface="Arial"/>
              </a:rPr>
              <a:t>GeV</a:t>
            </a:r>
            <a:r>
              <a:rPr lang="en-US" altLang="ja-JP" sz="3200" b="1" dirty="0" smtClean="0">
                <a:solidFill>
                  <a:srgbClr val="000000"/>
                </a:solidFill>
                <a:latin typeface="Arial"/>
                <a:cs typeface="Arial"/>
              </a:rPr>
              <a:t> emission from </a:t>
            </a:r>
            <a:r>
              <a:rPr lang="en-US" altLang="ja-JP" sz="3200" b="1" dirty="0" err="1" smtClean="0">
                <a:solidFill>
                  <a:srgbClr val="000000"/>
                </a:solidFill>
                <a:latin typeface="Arial"/>
                <a:cs typeface="Arial"/>
              </a:rPr>
              <a:t>Seyfert</a:t>
            </a:r>
            <a:r>
              <a:rPr lang="en-US" altLang="ja-JP" sz="3200" b="1" dirty="0" err="1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US" altLang="ja-JP" sz="3200" b="1" dirty="0" smtClean="0">
                <a:solidFill>
                  <a:srgbClr val="000000"/>
                </a:solidFill>
                <a:latin typeface="Arial"/>
                <a:cs typeface="Arial"/>
              </a:rPr>
              <a:t> is excluded to </a:t>
            </a:r>
            <a:r>
              <a:rPr lang="en-US" altLang="ja-JP" sz="3200" b="1" dirty="0">
                <a:solidFill>
                  <a:srgbClr val="000000"/>
                </a:solidFill>
                <a:latin typeface="Arial"/>
                <a:cs typeface="Arial"/>
              </a:rPr>
              <a:t>the level of </a:t>
            </a:r>
            <a:r>
              <a:rPr lang="en-US" altLang="ja-JP" sz="3200" b="1" i="1" dirty="0" err="1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US" altLang="ja-JP" sz="3200" b="1" baseline="-25000" dirty="0" err="1">
                <a:solidFill>
                  <a:srgbClr val="000000"/>
                </a:solidFill>
                <a:latin typeface="Symbol" charset="2"/>
                <a:cs typeface="Symbol" charset="2"/>
              </a:rPr>
              <a:t>g</a:t>
            </a:r>
            <a:r>
              <a:rPr lang="en-US" altLang="ja-JP" sz="3200" b="1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en-US" altLang="ja-JP" sz="3200" b="1" i="1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US" altLang="ja-JP" sz="3200" b="1" baseline="-25000" dirty="0">
                <a:solidFill>
                  <a:srgbClr val="000000"/>
                </a:solidFill>
                <a:latin typeface="Arial"/>
                <a:cs typeface="Arial"/>
              </a:rPr>
              <a:t>X</a:t>
            </a:r>
            <a:r>
              <a:rPr lang="en-US" altLang="ja-JP" sz="3200" b="1" dirty="0">
                <a:solidFill>
                  <a:srgbClr val="000000"/>
                </a:solidFill>
                <a:latin typeface="Arial"/>
                <a:cs typeface="Arial"/>
              </a:rPr>
              <a:t>  &lt; 0.1 </a:t>
            </a:r>
            <a:r>
              <a:rPr lang="en-US" altLang="ja-JP" sz="3200" b="1" dirty="0" smtClean="0">
                <a:solidFill>
                  <a:srgbClr val="000000"/>
                </a:solidFill>
                <a:latin typeface="Arial"/>
                <a:cs typeface="Arial"/>
              </a:rPr>
              <a:t>for </a:t>
            </a:r>
            <a:r>
              <a:rPr lang="en-US" altLang="ja-JP" sz="3200" b="1" dirty="0">
                <a:solidFill>
                  <a:srgbClr val="000000"/>
                </a:solidFill>
                <a:latin typeface="Arial"/>
                <a:cs typeface="Arial"/>
              </a:rPr>
              <a:t>most </a:t>
            </a:r>
            <a:r>
              <a:rPr lang="en-US" altLang="ja-JP" sz="3200" b="1" dirty="0" smtClean="0">
                <a:solidFill>
                  <a:srgbClr val="000000"/>
                </a:solidFill>
                <a:latin typeface="Arial"/>
                <a:cs typeface="Arial"/>
              </a:rPr>
              <a:t>sources, and </a:t>
            </a:r>
            <a:r>
              <a:rPr lang="en-US" altLang="ja-JP" sz="3200" b="1" dirty="0">
                <a:solidFill>
                  <a:srgbClr val="000000"/>
                </a:solidFill>
                <a:latin typeface="Arial"/>
                <a:cs typeface="Arial"/>
              </a:rPr>
              <a:t>&lt; 0.01 for several sources.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Since hard X-ray luminosity is expected to constitute about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10%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of the bolometric AGN-related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luminosity, </a:t>
            </a:r>
            <a:r>
              <a:rPr lang="en-US" altLang="ja-JP" sz="3200" i="1" dirty="0" smtClean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US" altLang="ja-JP" sz="3200" baseline="-25000" dirty="0" smtClean="0">
                <a:solidFill>
                  <a:srgbClr val="000000"/>
                </a:solidFill>
                <a:latin typeface="Arial"/>
                <a:cs typeface="Arial"/>
              </a:rPr>
              <a:t>AGN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, of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a typical </a:t>
            </a:r>
            <a:r>
              <a:rPr lang="en-US" altLang="ja-JP" sz="3200" dirty="0" err="1">
                <a:solidFill>
                  <a:srgbClr val="000000"/>
                </a:solidFill>
                <a:latin typeface="Arial"/>
                <a:cs typeface="Arial"/>
              </a:rPr>
              <a:t>Seyfert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galaxy [5],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the GeV emission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probed 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in our analysis reaches </a:t>
            </a:r>
            <a:r>
              <a:rPr lang="en-US" altLang="ja-JP" sz="3200" i="1" dirty="0" err="1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US" altLang="ja-JP" sz="3200" baseline="-25000" dirty="0" err="1">
                <a:solidFill>
                  <a:srgbClr val="000000"/>
                </a:solidFill>
                <a:latin typeface="Symbol" charset="2"/>
                <a:cs typeface="Symbol" charset="2"/>
              </a:rPr>
              <a:t>g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en-US" altLang="ja-JP" sz="3200" i="1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US" altLang="ja-JP" sz="3200" baseline="-25000" dirty="0">
                <a:solidFill>
                  <a:srgbClr val="000000"/>
                </a:solidFill>
                <a:latin typeface="Arial"/>
                <a:cs typeface="Arial"/>
              </a:rPr>
              <a:t>AGN</a:t>
            </a:r>
            <a:r>
              <a:rPr lang="en-US" altLang="ja-JP" sz="3200" dirty="0">
                <a:solidFill>
                  <a:srgbClr val="000000"/>
                </a:solidFill>
                <a:latin typeface="Arial"/>
                <a:cs typeface="Arial"/>
              </a:rPr>
              <a:t> &lt; 0.001 in several </a:t>
            </a:r>
            <a:r>
              <a:rPr lang="en-US" altLang="ja-JP" sz="3200" dirty="0" smtClean="0">
                <a:solidFill>
                  <a:srgbClr val="000000"/>
                </a:solidFill>
                <a:latin typeface="Arial"/>
                <a:cs typeface="Arial"/>
              </a:rPr>
              <a:t>examples.</a:t>
            </a:r>
            <a:endParaRPr lang="en-US" altLang="ja-JP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/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8838350" y="18345150"/>
            <a:ext cx="38108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ja-JP" sz="2400" b="1" dirty="0" smtClean="0">
                <a:latin typeface="Arial"/>
                <a:cs typeface="Arial"/>
              </a:rPr>
              <a:t>Figure</a:t>
            </a:r>
            <a:r>
              <a:rPr kumimoji="1" lang="en-US" altLang="ja-JP" sz="2400" b="1" dirty="0">
                <a:latin typeface="Arial"/>
                <a:cs typeface="Arial"/>
              </a:rPr>
              <a:t> 1</a:t>
            </a:r>
            <a:r>
              <a:rPr kumimoji="1" lang="en-US" altLang="ja-JP" sz="2400" b="1" dirty="0" smtClean="0">
                <a:latin typeface="Arial"/>
                <a:cs typeface="Arial"/>
              </a:rPr>
              <a:t>. </a:t>
            </a:r>
            <a:r>
              <a:rPr kumimoji="1" lang="en-US" altLang="ja-JP" sz="2400" dirty="0" smtClean="0">
                <a:latin typeface="Arial"/>
                <a:cs typeface="Arial"/>
              </a:rPr>
              <a:t> Schematic diagram of optical to X-ray emission ingredients in radio-quiet AGN powered by accretion onto  supermassive back holes. Taken from [1].</a:t>
            </a:r>
            <a:endParaRPr kumimoji="1" lang="ja-JP" altLang="en-US" sz="2400" dirty="0">
              <a:latin typeface="Arial"/>
              <a:cs typeface="Arial"/>
            </a:endParaRPr>
          </a:p>
        </p:txBody>
      </p:sp>
      <p:pic>
        <p:nvPicPr>
          <p:cNvPr id="22" name="図 21" descr="ku-logo.g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9701" y="3089772"/>
            <a:ext cx="2115589" cy="2095631"/>
          </a:xfrm>
          <a:prstGeom prst="rect">
            <a:avLst/>
          </a:prstGeom>
        </p:spPr>
      </p:pic>
      <p:pic>
        <p:nvPicPr>
          <p:cNvPr id="23" name="図 22" descr="isas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1868" y="3204234"/>
            <a:ext cx="1884585" cy="1884585"/>
          </a:xfrm>
          <a:prstGeom prst="rect">
            <a:avLst/>
          </a:prstGeom>
        </p:spPr>
      </p:pic>
      <p:pic>
        <p:nvPicPr>
          <p:cNvPr id="27" name="図 26" descr="slac_g1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1456" y="638875"/>
            <a:ext cx="4138031" cy="231542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3000863" y="10720262"/>
            <a:ext cx="6190822" cy="7133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 anchorCtr="0"/>
          <a:lstStyle/>
          <a:p>
            <a:pPr algn="just"/>
            <a:r>
              <a:rPr lang="en-US" sz="2400" b="1" dirty="0" smtClean="0">
                <a:solidFill>
                  <a:schemeClr val="tx1"/>
                </a:solidFill>
                <a:latin typeface="Arial"/>
                <a:cs typeface="Arial"/>
              </a:rPr>
              <a:t>Figure 2. 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Distribution of  ‘hard X-ray radio loudness’ parameter for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Seyfert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galaxies (both radio-quiet and radio-loud, yellow), and comparison sample of beamed AGN (known as radio-loud, blue)</a:t>
            </a:r>
            <a:r>
              <a:rPr lang="en-US" sz="2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 sz="2400" i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2" name="図 1" descr="RadioLoudness.pd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0178" y="10476980"/>
            <a:ext cx="5867400" cy="5689600"/>
          </a:xfrm>
          <a:prstGeom prst="rect">
            <a:avLst/>
          </a:prstGeom>
        </p:spPr>
      </p:pic>
      <p:cxnSp>
        <p:nvCxnSpPr>
          <p:cNvPr id="11" name="直線矢印コネクタ 10"/>
          <p:cNvCxnSpPr/>
          <p:nvPr/>
        </p:nvCxnSpPr>
        <p:spPr>
          <a:xfrm flipH="1">
            <a:off x="24898344" y="10870796"/>
            <a:ext cx="1643266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5279329" y="10491671"/>
            <a:ext cx="1211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rgbClr val="FF0000"/>
                </a:solidFill>
                <a:latin typeface="Arial"/>
                <a:cs typeface="Arial"/>
              </a:rPr>
              <a:t>selected</a:t>
            </a:r>
            <a:endParaRPr kumimoji="1" lang="ja-JP" altLang="en-US" sz="2000" i="1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</TotalTime>
  <Words>1307</Words>
  <Application>Microsoft Macintosh PowerPoint</Application>
  <PresentationFormat>ユーザー設定</PresentationFormat>
  <Paragraphs>83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Theme</vt:lpstr>
      <vt:lpstr>Search for γ-ray Emission from Radio-Quiet Seyfert AGN</vt:lpstr>
    </vt:vector>
  </TitlesOfParts>
  <Company>SLAC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Charles</dc:creator>
  <cp:lastModifiedBy>HAYASHIDA Masaaki</cp:lastModifiedBy>
  <cp:revision>157</cp:revision>
  <cp:lastPrinted>2011-05-05T23:03:56Z</cp:lastPrinted>
  <dcterms:created xsi:type="dcterms:W3CDTF">2011-04-20T12:08:52Z</dcterms:created>
  <dcterms:modified xsi:type="dcterms:W3CDTF">2011-05-05T23:23:25Z</dcterms:modified>
</cp:coreProperties>
</file>