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9" r:id="rId5"/>
    <p:sldId id="264" r:id="rId6"/>
    <p:sldId id="288" r:id="rId7"/>
    <p:sldId id="281" r:id="rId8"/>
    <p:sldId id="268" r:id="rId9"/>
    <p:sldId id="271" r:id="rId10"/>
    <p:sldId id="270" r:id="rId11"/>
    <p:sldId id="287" r:id="rId12"/>
    <p:sldId id="282" r:id="rId13"/>
    <p:sldId id="272" r:id="rId14"/>
    <p:sldId id="273" r:id="rId15"/>
    <p:sldId id="285" r:id="rId16"/>
    <p:sldId id="279" r:id="rId17"/>
    <p:sldId id="289" r:id="rId18"/>
    <p:sldId id="275" r:id="rId19"/>
    <p:sldId id="293" r:id="rId20"/>
    <p:sldId id="292" r:id="rId21"/>
    <p:sldId id="28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79" d="100"/>
          <a:sy n="79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C01D-9BEB-4F93-83C3-52E57F42351D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577C-6A03-4A92-A96E-B81DF802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018DB-D872-46E5-BF1E-E86C788FAA49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A5CD-B1EE-4EE7-A729-59BF57BD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9564-F65A-4EC5-8271-8FE2EC3EF515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806A-8E72-4744-A35C-4E9187E2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5C67-A34F-4FD8-972F-868EAAAB6EE9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0BDA-68DD-4041-BB15-592B29A42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E5D7-411F-40B3-9135-25B0C898874E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F7E7-2612-48A3-8BFE-D9E82B3A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5DCD-D39A-4E51-AD00-A2E62E9C054D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0848-CF45-41A1-A1B5-D1C416BC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9E33-30A5-42D5-8F90-8BDBFDE1196A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12AD-9D59-4182-978E-1146D65AC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3A65-D421-49C2-AAFB-9A824BCAA82F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00EB-1E8A-4998-AB1E-5D42C72AA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3DB2-2A81-4329-A72F-D9EEC88E827D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B239-F1C0-41A7-BE1D-7EC68E726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0A9B-A3B6-4ED4-B0B6-947AEF183770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9C63F-05B4-44CB-AE02-1773E0900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B5B3-B289-4A20-AD10-F2CA6BCEE21F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8254-F97A-45B8-826A-AA13E67E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21475-B8B3-4F6C-A28F-135B4CBE5103}" type="datetimeFigureOut">
              <a:rPr lang="en-US"/>
              <a:pPr>
                <a:defRPr/>
              </a:pPr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70E0D9-3F22-4F65-B354-A3F4A3A5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434657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Interaction between cosmic rays </a:t>
            </a:r>
            <a:br>
              <a:rPr lang="en-US" sz="3600" b="1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</a:rPr>
              <a:t>and background plasmas</a:t>
            </a:r>
            <a:br>
              <a:rPr lang="en-US" sz="3600" b="1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</a:rPr>
              <a:t>on multiple scales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 </a:t>
            </a:r>
            <a:br>
              <a:rPr lang="en-US" smtClean="0"/>
            </a:br>
            <a:r>
              <a:rPr lang="en-US" sz="2800" smtClean="0"/>
              <a:t>Tony Bell</a:t>
            </a:r>
            <a:br>
              <a:rPr lang="en-US" sz="2800" smtClean="0"/>
            </a:br>
            <a:r>
              <a:rPr lang="en-US" sz="2800" smtClean="0"/>
              <a:t>University of Oxford</a:t>
            </a:r>
            <a:br>
              <a:rPr lang="en-US" sz="2800" smtClean="0"/>
            </a:br>
            <a:r>
              <a:rPr lang="en-US" sz="2800" smtClean="0"/>
              <a:t>Rutherford Appleton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accent2"/>
                </a:solidFill>
              </a:rPr>
              <a:t>Filamentation &amp; self-focussing</a:t>
            </a:r>
          </a:p>
        </p:txBody>
      </p:sp>
      <p:sp>
        <p:nvSpPr>
          <p:cNvPr id="2078" name="Rectangle 3"/>
          <p:cNvSpPr>
            <a:spLocks noChangeArrowheads="1"/>
          </p:cNvSpPr>
          <p:nvPr/>
        </p:nvSpPr>
        <p:spPr bwMode="auto">
          <a:xfrm>
            <a:off x="381000" y="1828800"/>
            <a:ext cx="8001000" cy="8382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2079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170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A50021"/>
                </a:solidFill>
                <a:latin typeface="Calibri" pitchFamily="34" charset="0"/>
              </a:rPr>
              <a:t>proton beam  j</a:t>
            </a:r>
          </a:p>
          <a:p>
            <a:r>
              <a:rPr lang="en-GB" sz="2000">
                <a:solidFill>
                  <a:srgbClr val="A50021"/>
                </a:solidFill>
                <a:latin typeface="Calibri" pitchFamily="34" charset="0"/>
              </a:rPr>
              <a:t>velocity v</a:t>
            </a:r>
            <a:r>
              <a:rPr lang="en-GB" sz="2000" baseline="-25000">
                <a:solidFill>
                  <a:srgbClr val="A50021"/>
                </a:solidFill>
                <a:latin typeface="Calibri" pitchFamily="34" charset="0"/>
              </a:rPr>
              <a:t>beam</a:t>
            </a:r>
          </a:p>
        </p:txBody>
      </p:sp>
      <p:sp>
        <p:nvSpPr>
          <p:cNvPr id="2080" name="Line 5"/>
          <p:cNvSpPr>
            <a:spLocks noChangeShapeType="1"/>
          </p:cNvSpPr>
          <p:nvPr/>
        </p:nvSpPr>
        <p:spPr bwMode="auto">
          <a:xfrm>
            <a:off x="1981200" y="2286000"/>
            <a:ext cx="6096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6"/>
          <p:cNvSpPr>
            <a:spLocks/>
          </p:cNvSpPr>
          <p:nvPr/>
        </p:nvSpPr>
        <p:spPr bwMode="auto">
          <a:xfrm flipH="1">
            <a:off x="3979863" y="2286000"/>
            <a:ext cx="3505200" cy="330200"/>
          </a:xfrm>
          <a:custGeom>
            <a:avLst/>
            <a:gdLst>
              <a:gd name="T0" fmla="*/ 0 w 3696"/>
              <a:gd name="T1" fmla="*/ 2147483647 h 304"/>
              <a:gd name="T2" fmla="*/ 2147483647 w 3696"/>
              <a:gd name="T3" fmla="*/ 2147483647 h 304"/>
              <a:gd name="T4" fmla="*/ 2147483647 w 3696"/>
              <a:gd name="T5" fmla="*/ 2147483647 h 304"/>
              <a:gd name="T6" fmla="*/ 2147483647 w 3696"/>
              <a:gd name="T7" fmla="*/ 2147483647 h 304"/>
              <a:gd name="T8" fmla="*/ 2147483647 w 3696"/>
              <a:gd name="T9" fmla="*/ 2147483647 h 304"/>
              <a:gd name="T10" fmla="*/ 2147483647 w 3696"/>
              <a:gd name="T11" fmla="*/ 2147483647 h 304"/>
              <a:gd name="T12" fmla="*/ 2147483647 w 3696"/>
              <a:gd name="T13" fmla="*/ 2147483647 h 304"/>
              <a:gd name="T14" fmla="*/ 2147483647 w 3696"/>
              <a:gd name="T15" fmla="*/ 2147483647 h 304"/>
              <a:gd name="T16" fmla="*/ 2147483647 w 3696"/>
              <a:gd name="T17" fmla="*/ 2147483647 h 304"/>
              <a:gd name="T18" fmla="*/ 2147483647 w 3696"/>
              <a:gd name="T19" fmla="*/ 2147483647 h 304"/>
              <a:gd name="T20" fmla="*/ 2147483647 w 3696"/>
              <a:gd name="T21" fmla="*/ 2147483647 h 304"/>
              <a:gd name="T22" fmla="*/ 2147483647 w 3696"/>
              <a:gd name="T23" fmla="*/ 2147483647 h 304"/>
              <a:gd name="T24" fmla="*/ 2147483647 w 3696"/>
              <a:gd name="T25" fmla="*/ 2147483647 h 304"/>
              <a:gd name="T26" fmla="*/ 2147483647 w 3696"/>
              <a:gd name="T27" fmla="*/ 2147483647 h 304"/>
              <a:gd name="T28" fmla="*/ 2147483647 w 3696"/>
              <a:gd name="T29" fmla="*/ 2147483647 h 304"/>
              <a:gd name="T30" fmla="*/ 2147483647 w 3696"/>
              <a:gd name="T31" fmla="*/ 2147483647 h 304"/>
              <a:gd name="T32" fmla="*/ 2147483647 w 3696"/>
              <a:gd name="T33" fmla="*/ 2147483647 h 304"/>
              <a:gd name="T34" fmla="*/ 2147483647 w 3696"/>
              <a:gd name="T35" fmla="*/ 2147483647 h 3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696"/>
              <a:gd name="T55" fmla="*/ 0 h 304"/>
              <a:gd name="T56" fmla="*/ 3696 w 3696"/>
              <a:gd name="T57" fmla="*/ 304 h 3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696" h="304">
                <a:moveTo>
                  <a:pt x="0" y="208"/>
                </a:moveTo>
                <a:cubicBezTo>
                  <a:pt x="64" y="128"/>
                  <a:pt x="128" y="48"/>
                  <a:pt x="192" y="64"/>
                </a:cubicBezTo>
                <a:cubicBezTo>
                  <a:pt x="256" y="80"/>
                  <a:pt x="320" y="304"/>
                  <a:pt x="384" y="304"/>
                </a:cubicBezTo>
                <a:cubicBezTo>
                  <a:pt x="448" y="304"/>
                  <a:pt x="512" y="72"/>
                  <a:pt x="576" y="64"/>
                </a:cubicBezTo>
                <a:cubicBezTo>
                  <a:pt x="640" y="56"/>
                  <a:pt x="696" y="256"/>
                  <a:pt x="768" y="256"/>
                </a:cubicBezTo>
                <a:cubicBezTo>
                  <a:pt x="840" y="256"/>
                  <a:pt x="928" y="56"/>
                  <a:pt x="1008" y="64"/>
                </a:cubicBezTo>
                <a:cubicBezTo>
                  <a:pt x="1088" y="72"/>
                  <a:pt x="1168" y="304"/>
                  <a:pt x="1248" y="304"/>
                </a:cubicBezTo>
                <a:cubicBezTo>
                  <a:pt x="1328" y="304"/>
                  <a:pt x="1416" y="80"/>
                  <a:pt x="1488" y="64"/>
                </a:cubicBezTo>
                <a:cubicBezTo>
                  <a:pt x="1560" y="48"/>
                  <a:pt x="1640" y="184"/>
                  <a:pt x="1680" y="208"/>
                </a:cubicBezTo>
                <a:cubicBezTo>
                  <a:pt x="1720" y="232"/>
                  <a:pt x="1688" y="232"/>
                  <a:pt x="1728" y="208"/>
                </a:cubicBezTo>
                <a:cubicBezTo>
                  <a:pt x="1768" y="184"/>
                  <a:pt x="1856" y="64"/>
                  <a:pt x="1920" y="64"/>
                </a:cubicBezTo>
                <a:cubicBezTo>
                  <a:pt x="1984" y="64"/>
                  <a:pt x="2040" y="216"/>
                  <a:pt x="2112" y="208"/>
                </a:cubicBezTo>
                <a:cubicBezTo>
                  <a:pt x="2184" y="200"/>
                  <a:pt x="2272" y="16"/>
                  <a:pt x="2352" y="16"/>
                </a:cubicBezTo>
                <a:cubicBezTo>
                  <a:pt x="2432" y="16"/>
                  <a:pt x="2512" y="208"/>
                  <a:pt x="2592" y="208"/>
                </a:cubicBezTo>
                <a:cubicBezTo>
                  <a:pt x="2672" y="208"/>
                  <a:pt x="2736" y="32"/>
                  <a:pt x="2832" y="16"/>
                </a:cubicBezTo>
                <a:cubicBezTo>
                  <a:pt x="2928" y="0"/>
                  <a:pt x="3048" y="112"/>
                  <a:pt x="3168" y="112"/>
                </a:cubicBezTo>
                <a:cubicBezTo>
                  <a:pt x="3288" y="112"/>
                  <a:pt x="3464" y="24"/>
                  <a:pt x="3552" y="16"/>
                </a:cubicBezTo>
                <a:cubicBezTo>
                  <a:pt x="3640" y="8"/>
                  <a:pt x="3672" y="56"/>
                  <a:pt x="3696" y="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82" name="Freeform 7"/>
          <p:cNvSpPr>
            <a:spLocks/>
          </p:cNvSpPr>
          <p:nvPr/>
        </p:nvSpPr>
        <p:spPr bwMode="auto">
          <a:xfrm flipH="1">
            <a:off x="2771775" y="2030413"/>
            <a:ext cx="3505200" cy="330200"/>
          </a:xfrm>
          <a:custGeom>
            <a:avLst/>
            <a:gdLst>
              <a:gd name="T0" fmla="*/ 0 w 3696"/>
              <a:gd name="T1" fmla="*/ 2147483647 h 304"/>
              <a:gd name="T2" fmla="*/ 2147483647 w 3696"/>
              <a:gd name="T3" fmla="*/ 2147483647 h 304"/>
              <a:gd name="T4" fmla="*/ 2147483647 w 3696"/>
              <a:gd name="T5" fmla="*/ 2147483647 h 304"/>
              <a:gd name="T6" fmla="*/ 2147483647 w 3696"/>
              <a:gd name="T7" fmla="*/ 2147483647 h 304"/>
              <a:gd name="T8" fmla="*/ 2147483647 w 3696"/>
              <a:gd name="T9" fmla="*/ 2147483647 h 304"/>
              <a:gd name="T10" fmla="*/ 2147483647 w 3696"/>
              <a:gd name="T11" fmla="*/ 2147483647 h 304"/>
              <a:gd name="T12" fmla="*/ 2147483647 w 3696"/>
              <a:gd name="T13" fmla="*/ 2147483647 h 304"/>
              <a:gd name="T14" fmla="*/ 2147483647 w 3696"/>
              <a:gd name="T15" fmla="*/ 2147483647 h 304"/>
              <a:gd name="T16" fmla="*/ 2147483647 w 3696"/>
              <a:gd name="T17" fmla="*/ 2147483647 h 304"/>
              <a:gd name="T18" fmla="*/ 2147483647 w 3696"/>
              <a:gd name="T19" fmla="*/ 2147483647 h 304"/>
              <a:gd name="T20" fmla="*/ 2147483647 w 3696"/>
              <a:gd name="T21" fmla="*/ 2147483647 h 304"/>
              <a:gd name="T22" fmla="*/ 2147483647 w 3696"/>
              <a:gd name="T23" fmla="*/ 2147483647 h 304"/>
              <a:gd name="T24" fmla="*/ 2147483647 w 3696"/>
              <a:gd name="T25" fmla="*/ 2147483647 h 304"/>
              <a:gd name="T26" fmla="*/ 2147483647 w 3696"/>
              <a:gd name="T27" fmla="*/ 2147483647 h 304"/>
              <a:gd name="T28" fmla="*/ 2147483647 w 3696"/>
              <a:gd name="T29" fmla="*/ 2147483647 h 304"/>
              <a:gd name="T30" fmla="*/ 2147483647 w 3696"/>
              <a:gd name="T31" fmla="*/ 2147483647 h 304"/>
              <a:gd name="T32" fmla="*/ 2147483647 w 3696"/>
              <a:gd name="T33" fmla="*/ 2147483647 h 304"/>
              <a:gd name="T34" fmla="*/ 2147483647 w 3696"/>
              <a:gd name="T35" fmla="*/ 2147483647 h 3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696"/>
              <a:gd name="T55" fmla="*/ 0 h 304"/>
              <a:gd name="T56" fmla="*/ 3696 w 3696"/>
              <a:gd name="T57" fmla="*/ 304 h 3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696" h="304">
                <a:moveTo>
                  <a:pt x="0" y="208"/>
                </a:moveTo>
                <a:cubicBezTo>
                  <a:pt x="64" y="128"/>
                  <a:pt x="128" y="48"/>
                  <a:pt x="192" y="64"/>
                </a:cubicBezTo>
                <a:cubicBezTo>
                  <a:pt x="256" y="80"/>
                  <a:pt x="320" y="304"/>
                  <a:pt x="384" y="304"/>
                </a:cubicBezTo>
                <a:cubicBezTo>
                  <a:pt x="448" y="304"/>
                  <a:pt x="512" y="72"/>
                  <a:pt x="576" y="64"/>
                </a:cubicBezTo>
                <a:cubicBezTo>
                  <a:pt x="640" y="56"/>
                  <a:pt x="696" y="256"/>
                  <a:pt x="768" y="256"/>
                </a:cubicBezTo>
                <a:cubicBezTo>
                  <a:pt x="840" y="256"/>
                  <a:pt x="928" y="56"/>
                  <a:pt x="1008" y="64"/>
                </a:cubicBezTo>
                <a:cubicBezTo>
                  <a:pt x="1088" y="72"/>
                  <a:pt x="1168" y="304"/>
                  <a:pt x="1248" y="304"/>
                </a:cubicBezTo>
                <a:cubicBezTo>
                  <a:pt x="1328" y="304"/>
                  <a:pt x="1416" y="80"/>
                  <a:pt x="1488" y="64"/>
                </a:cubicBezTo>
                <a:cubicBezTo>
                  <a:pt x="1560" y="48"/>
                  <a:pt x="1640" y="184"/>
                  <a:pt x="1680" y="208"/>
                </a:cubicBezTo>
                <a:cubicBezTo>
                  <a:pt x="1720" y="232"/>
                  <a:pt x="1688" y="232"/>
                  <a:pt x="1728" y="208"/>
                </a:cubicBezTo>
                <a:cubicBezTo>
                  <a:pt x="1768" y="184"/>
                  <a:pt x="1856" y="64"/>
                  <a:pt x="1920" y="64"/>
                </a:cubicBezTo>
                <a:cubicBezTo>
                  <a:pt x="1984" y="64"/>
                  <a:pt x="2040" y="216"/>
                  <a:pt x="2112" y="208"/>
                </a:cubicBezTo>
                <a:cubicBezTo>
                  <a:pt x="2184" y="200"/>
                  <a:pt x="2272" y="16"/>
                  <a:pt x="2352" y="16"/>
                </a:cubicBezTo>
                <a:cubicBezTo>
                  <a:pt x="2432" y="16"/>
                  <a:pt x="2512" y="208"/>
                  <a:pt x="2592" y="208"/>
                </a:cubicBezTo>
                <a:cubicBezTo>
                  <a:pt x="2672" y="208"/>
                  <a:pt x="2736" y="32"/>
                  <a:pt x="2832" y="16"/>
                </a:cubicBezTo>
                <a:cubicBezTo>
                  <a:pt x="2928" y="0"/>
                  <a:pt x="3048" y="112"/>
                  <a:pt x="3168" y="112"/>
                </a:cubicBezTo>
                <a:cubicBezTo>
                  <a:pt x="3288" y="112"/>
                  <a:pt x="3464" y="24"/>
                  <a:pt x="3552" y="16"/>
                </a:cubicBezTo>
                <a:cubicBezTo>
                  <a:pt x="3640" y="8"/>
                  <a:pt x="3672" y="56"/>
                  <a:pt x="3696" y="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83" name="Freeform 8"/>
          <p:cNvSpPr>
            <a:spLocks/>
          </p:cNvSpPr>
          <p:nvPr/>
        </p:nvSpPr>
        <p:spPr bwMode="auto">
          <a:xfrm flipH="1">
            <a:off x="3965575" y="1841500"/>
            <a:ext cx="3505200" cy="330200"/>
          </a:xfrm>
          <a:custGeom>
            <a:avLst/>
            <a:gdLst>
              <a:gd name="T0" fmla="*/ 0 w 3696"/>
              <a:gd name="T1" fmla="*/ 2147483647 h 304"/>
              <a:gd name="T2" fmla="*/ 2147483647 w 3696"/>
              <a:gd name="T3" fmla="*/ 2147483647 h 304"/>
              <a:gd name="T4" fmla="*/ 2147483647 w 3696"/>
              <a:gd name="T5" fmla="*/ 2147483647 h 304"/>
              <a:gd name="T6" fmla="*/ 2147483647 w 3696"/>
              <a:gd name="T7" fmla="*/ 2147483647 h 304"/>
              <a:gd name="T8" fmla="*/ 2147483647 w 3696"/>
              <a:gd name="T9" fmla="*/ 2147483647 h 304"/>
              <a:gd name="T10" fmla="*/ 2147483647 w 3696"/>
              <a:gd name="T11" fmla="*/ 2147483647 h 304"/>
              <a:gd name="T12" fmla="*/ 2147483647 w 3696"/>
              <a:gd name="T13" fmla="*/ 2147483647 h 304"/>
              <a:gd name="T14" fmla="*/ 2147483647 w 3696"/>
              <a:gd name="T15" fmla="*/ 2147483647 h 304"/>
              <a:gd name="T16" fmla="*/ 2147483647 w 3696"/>
              <a:gd name="T17" fmla="*/ 2147483647 h 304"/>
              <a:gd name="T18" fmla="*/ 2147483647 w 3696"/>
              <a:gd name="T19" fmla="*/ 2147483647 h 304"/>
              <a:gd name="T20" fmla="*/ 2147483647 w 3696"/>
              <a:gd name="T21" fmla="*/ 2147483647 h 304"/>
              <a:gd name="T22" fmla="*/ 2147483647 w 3696"/>
              <a:gd name="T23" fmla="*/ 2147483647 h 304"/>
              <a:gd name="T24" fmla="*/ 2147483647 w 3696"/>
              <a:gd name="T25" fmla="*/ 2147483647 h 304"/>
              <a:gd name="T26" fmla="*/ 2147483647 w 3696"/>
              <a:gd name="T27" fmla="*/ 2147483647 h 304"/>
              <a:gd name="T28" fmla="*/ 2147483647 w 3696"/>
              <a:gd name="T29" fmla="*/ 2147483647 h 304"/>
              <a:gd name="T30" fmla="*/ 2147483647 w 3696"/>
              <a:gd name="T31" fmla="*/ 2147483647 h 304"/>
              <a:gd name="T32" fmla="*/ 2147483647 w 3696"/>
              <a:gd name="T33" fmla="*/ 2147483647 h 304"/>
              <a:gd name="T34" fmla="*/ 2147483647 w 3696"/>
              <a:gd name="T35" fmla="*/ 2147483647 h 3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696"/>
              <a:gd name="T55" fmla="*/ 0 h 304"/>
              <a:gd name="T56" fmla="*/ 3696 w 3696"/>
              <a:gd name="T57" fmla="*/ 304 h 3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696" h="304">
                <a:moveTo>
                  <a:pt x="0" y="208"/>
                </a:moveTo>
                <a:cubicBezTo>
                  <a:pt x="64" y="128"/>
                  <a:pt x="128" y="48"/>
                  <a:pt x="192" y="64"/>
                </a:cubicBezTo>
                <a:cubicBezTo>
                  <a:pt x="256" y="80"/>
                  <a:pt x="320" y="304"/>
                  <a:pt x="384" y="304"/>
                </a:cubicBezTo>
                <a:cubicBezTo>
                  <a:pt x="448" y="304"/>
                  <a:pt x="512" y="72"/>
                  <a:pt x="576" y="64"/>
                </a:cubicBezTo>
                <a:cubicBezTo>
                  <a:pt x="640" y="56"/>
                  <a:pt x="696" y="256"/>
                  <a:pt x="768" y="256"/>
                </a:cubicBezTo>
                <a:cubicBezTo>
                  <a:pt x="840" y="256"/>
                  <a:pt x="928" y="56"/>
                  <a:pt x="1008" y="64"/>
                </a:cubicBezTo>
                <a:cubicBezTo>
                  <a:pt x="1088" y="72"/>
                  <a:pt x="1168" y="304"/>
                  <a:pt x="1248" y="304"/>
                </a:cubicBezTo>
                <a:cubicBezTo>
                  <a:pt x="1328" y="304"/>
                  <a:pt x="1416" y="80"/>
                  <a:pt x="1488" y="64"/>
                </a:cubicBezTo>
                <a:cubicBezTo>
                  <a:pt x="1560" y="48"/>
                  <a:pt x="1640" y="184"/>
                  <a:pt x="1680" y="208"/>
                </a:cubicBezTo>
                <a:cubicBezTo>
                  <a:pt x="1720" y="232"/>
                  <a:pt x="1688" y="232"/>
                  <a:pt x="1728" y="208"/>
                </a:cubicBezTo>
                <a:cubicBezTo>
                  <a:pt x="1768" y="184"/>
                  <a:pt x="1856" y="64"/>
                  <a:pt x="1920" y="64"/>
                </a:cubicBezTo>
                <a:cubicBezTo>
                  <a:pt x="1984" y="64"/>
                  <a:pt x="2040" y="216"/>
                  <a:pt x="2112" y="208"/>
                </a:cubicBezTo>
                <a:cubicBezTo>
                  <a:pt x="2184" y="200"/>
                  <a:pt x="2272" y="16"/>
                  <a:pt x="2352" y="16"/>
                </a:cubicBezTo>
                <a:cubicBezTo>
                  <a:pt x="2432" y="16"/>
                  <a:pt x="2512" y="208"/>
                  <a:pt x="2592" y="208"/>
                </a:cubicBezTo>
                <a:cubicBezTo>
                  <a:pt x="2672" y="208"/>
                  <a:pt x="2736" y="32"/>
                  <a:pt x="2832" y="16"/>
                </a:cubicBezTo>
                <a:cubicBezTo>
                  <a:pt x="2928" y="0"/>
                  <a:pt x="3048" y="112"/>
                  <a:pt x="3168" y="112"/>
                </a:cubicBezTo>
                <a:cubicBezTo>
                  <a:pt x="3288" y="112"/>
                  <a:pt x="3464" y="24"/>
                  <a:pt x="3552" y="16"/>
                </a:cubicBezTo>
                <a:cubicBezTo>
                  <a:pt x="3640" y="8"/>
                  <a:pt x="3672" y="56"/>
                  <a:pt x="3696" y="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84" name="Line 9"/>
          <p:cNvSpPr>
            <a:spLocks noChangeShapeType="1"/>
          </p:cNvSpPr>
          <p:nvPr/>
        </p:nvSpPr>
        <p:spPr bwMode="auto">
          <a:xfrm flipH="1">
            <a:off x="6858000" y="2286000"/>
            <a:ext cx="533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5" name="Text Box 10"/>
          <p:cNvSpPr txBox="1">
            <a:spLocks noChangeArrowheads="1"/>
          </p:cNvSpPr>
          <p:nvPr/>
        </p:nvSpPr>
        <p:spPr bwMode="auto">
          <a:xfrm>
            <a:off x="7239000" y="1981200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Calibri" pitchFamily="34" charset="0"/>
              </a:rPr>
              <a:t>E drives turbulence</a:t>
            </a:r>
          </a:p>
          <a:p>
            <a:r>
              <a:rPr lang="en-GB">
                <a:solidFill>
                  <a:schemeClr val="accent2"/>
                </a:solidFill>
                <a:latin typeface="Calibri" pitchFamily="34" charset="0"/>
              </a:rPr>
              <a:t>    slows beam</a:t>
            </a:r>
          </a:p>
        </p:txBody>
      </p:sp>
      <p:sp>
        <p:nvSpPr>
          <p:cNvPr id="2086" name="Freeform 11"/>
          <p:cNvSpPr>
            <a:spLocks/>
          </p:cNvSpPr>
          <p:nvPr/>
        </p:nvSpPr>
        <p:spPr bwMode="auto">
          <a:xfrm>
            <a:off x="3581400" y="1600200"/>
            <a:ext cx="762000" cy="1371600"/>
          </a:xfrm>
          <a:custGeom>
            <a:avLst/>
            <a:gdLst>
              <a:gd name="T0" fmla="*/ 2147483647 w 728"/>
              <a:gd name="T1" fmla="*/ 2147483647 h 1568"/>
              <a:gd name="T2" fmla="*/ 2147483647 w 728"/>
              <a:gd name="T3" fmla="*/ 2147483647 h 1568"/>
              <a:gd name="T4" fmla="*/ 2147483647 w 728"/>
              <a:gd name="T5" fmla="*/ 2147483647 h 1568"/>
              <a:gd name="T6" fmla="*/ 2147483647 w 728"/>
              <a:gd name="T7" fmla="*/ 2147483647 h 1568"/>
              <a:gd name="T8" fmla="*/ 2147483647 w 728"/>
              <a:gd name="T9" fmla="*/ 2147483647 h 1568"/>
              <a:gd name="T10" fmla="*/ 2147483647 w 728"/>
              <a:gd name="T11" fmla="*/ 2147483647 h 1568"/>
              <a:gd name="T12" fmla="*/ 2147483647 w 728"/>
              <a:gd name="T13" fmla="*/ 2147483647 h 1568"/>
              <a:gd name="T14" fmla="*/ 2147483647 w 728"/>
              <a:gd name="T15" fmla="*/ 2147483647 h 1568"/>
              <a:gd name="T16" fmla="*/ 2147483647 w 728"/>
              <a:gd name="T17" fmla="*/ 2147483647 h 1568"/>
              <a:gd name="T18" fmla="*/ 2147483647 w 728"/>
              <a:gd name="T19" fmla="*/ 2147483647 h 1568"/>
              <a:gd name="T20" fmla="*/ 2147483647 w 728"/>
              <a:gd name="T21" fmla="*/ 2147483647 h 1568"/>
              <a:gd name="T22" fmla="*/ 2147483647 w 728"/>
              <a:gd name="T23" fmla="*/ 2147483647 h 1568"/>
              <a:gd name="T24" fmla="*/ 2147483647 w 728"/>
              <a:gd name="T25" fmla="*/ 2147483647 h 1568"/>
              <a:gd name="T26" fmla="*/ 2147483647 w 728"/>
              <a:gd name="T27" fmla="*/ 2147483647 h 15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8"/>
              <a:gd name="T43" fmla="*/ 0 h 1568"/>
              <a:gd name="T44" fmla="*/ 728 w 728"/>
              <a:gd name="T45" fmla="*/ 1568 h 15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8" h="1568">
                <a:moveTo>
                  <a:pt x="680" y="208"/>
                </a:moveTo>
                <a:cubicBezTo>
                  <a:pt x="660" y="152"/>
                  <a:pt x="640" y="96"/>
                  <a:pt x="584" y="64"/>
                </a:cubicBezTo>
                <a:cubicBezTo>
                  <a:pt x="528" y="32"/>
                  <a:pt x="408" y="0"/>
                  <a:pt x="344" y="16"/>
                </a:cubicBezTo>
                <a:cubicBezTo>
                  <a:pt x="280" y="32"/>
                  <a:pt x="248" y="96"/>
                  <a:pt x="200" y="160"/>
                </a:cubicBezTo>
                <a:cubicBezTo>
                  <a:pt x="152" y="224"/>
                  <a:pt x="88" y="312"/>
                  <a:pt x="56" y="400"/>
                </a:cubicBezTo>
                <a:cubicBezTo>
                  <a:pt x="24" y="488"/>
                  <a:pt x="16" y="600"/>
                  <a:pt x="8" y="688"/>
                </a:cubicBezTo>
                <a:cubicBezTo>
                  <a:pt x="0" y="776"/>
                  <a:pt x="0" y="848"/>
                  <a:pt x="8" y="928"/>
                </a:cubicBezTo>
                <a:cubicBezTo>
                  <a:pt x="16" y="1008"/>
                  <a:pt x="32" y="1088"/>
                  <a:pt x="56" y="1168"/>
                </a:cubicBezTo>
                <a:cubicBezTo>
                  <a:pt x="80" y="1248"/>
                  <a:pt x="104" y="1344"/>
                  <a:pt x="152" y="1408"/>
                </a:cubicBezTo>
                <a:cubicBezTo>
                  <a:pt x="200" y="1472"/>
                  <a:pt x="272" y="1536"/>
                  <a:pt x="344" y="1552"/>
                </a:cubicBezTo>
                <a:cubicBezTo>
                  <a:pt x="416" y="1568"/>
                  <a:pt x="528" y="1536"/>
                  <a:pt x="584" y="1504"/>
                </a:cubicBezTo>
                <a:cubicBezTo>
                  <a:pt x="640" y="1472"/>
                  <a:pt x="656" y="1392"/>
                  <a:pt x="680" y="1360"/>
                </a:cubicBezTo>
                <a:cubicBezTo>
                  <a:pt x="704" y="1328"/>
                  <a:pt x="728" y="1328"/>
                  <a:pt x="728" y="1312"/>
                </a:cubicBezTo>
                <a:cubicBezTo>
                  <a:pt x="728" y="1296"/>
                  <a:pt x="704" y="1280"/>
                  <a:pt x="680" y="1264"/>
                </a:cubicBezTo>
              </a:path>
            </a:pathLst>
          </a:cu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87" name="Freeform 12"/>
          <p:cNvSpPr>
            <a:spLocks/>
          </p:cNvSpPr>
          <p:nvPr/>
        </p:nvSpPr>
        <p:spPr bwMode="auto">
          <a:xfrm>
            <a:off x="4572000" y="1600200"/>
            <a:ext cx="762000" cy="1371600"/>
          </a:xfrm>
          <a:custGeom>
            <a:avLst/>
            <a:gdLst>
              <a:gd name="T0" fmla="*/ 2147483647 w 728"/>
              <a:gd name="T1" fmla="*/ 2147483647 h 1568"/>
              <a:gd name="T2" fmla="*/ 2147483647 w 728"/>
              <a:gd name="T3" fmla="*/ 2147483647 h 1568"/>
              <a:gd name="T4" fmla="*/ 2147483647 w 728"/>
              <a:gd name="T5" fmla="*/ 2147483647 h 1568"/>
              <a:gd name="T6" fmla="*/ 2147483647 w 728"/>
              <a:gd name="T7" fmla="*/ 2147483647 h 1568"/>
              <a:gd name="T8" fmla="*/ 2147483647 w 728"/>
              <a:gd name="T9" fmla="*/ 2147483647 h 1568"/>
              <a:gd name="T10" fmla="*/ 2147483647 w 728"/>
              <a:gd name="T11" fmla="*/ 2147483647 h 1568"/>
              <a:gd name="T12" fmla="*/ 2147483647 w 728"/>
              <a:gd name="T13" fmla="*/ 2147483647 h 1568"/>
              <a:gd name="T14" fmla="*/ 2147483647 w 728"/>
              <a:gd name="T15" fmla="*/ 2147483647 h 1568"/>
              <a:gd name="T16" fmla="*/ 2147483647 w 728"/>
              <a:gd name="T17" fmla="*/ 2147483647 h 1568"/>
              <a:gd name="T18" fmla="*/ 2147483647 w 728"/>
              <a:gd name="T19" fmla="*/ 2147483647 h 1568"/>
              <a:gd name="T20" fmla="*/ 2147483647 w 728"/>
              <a:gd name="T21" fmla="*/ 2147483647 h 1568"/>
              <a:gd name="T22" fmla="*/ 2147483647 w 728"/>
              <a:gd name="T23" fmla="*/ 2147483647 h 1568"/>
              <a:gd name="T24" fmla="*/ 2147483647 w 728"/>
              <a:gd name="T25" fmla="*/ 2147483647 h 1568"/>
              <a:gd name="T26" fmla="*/ 2147483647 w 728"/>
              <a:gd name="T27" fmla="*/ 2147483647 h 15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8"/>
              <a:gd name="T43" fmla="*/ 0 h 1568"/>
              <a:gd name="T44" fmla="*/ 728 w 728"/>
              <a:gd name="T45" fmla="*/ 1568 h 15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8" h="1568">
                <a:moveTo>
                  <a:pt x="680" y="208"/>
                </a:moveTo>
                <a:cubicBezTo>
                  <a:pt x="660" y="152"/>
                  <a:pt x="640" y="96"/>
                  <a:pt x="584" y="64"/>
                </a:cubicBezTo>
                <a:cubicBezTo>
                  <a:pt x="528" y="32"/>
                  <a:pt x="408" y="0"/>
                  <a:pt x="344" y="16"/>
                </a:cubicBezTo>
                <a:cubicBezTo>
                  <a:pt x="280" y="32"/>
                  <a:pt x="248" y="96"/>
                  <a:pt x="200" y="160"/>
                </a:cubicBezTo>
                <a:cubicBezTo>
                  <a:pt x="152" y="224"/>
                  <a:pt x="88" y="312"/>
                  <a:pt x="56" y="400"/>
                </a:cubicBezTo>
                <a:cubicBezTo>
                  <a:pt x="24" y="488"/>
                  <a:pt x="16" y="600"/>
                  <a:pt x="8" y="688"/>
                </a:cubicBezTo>
                <a:cubicBezTo>
                  <a:pt x="0" y="776"/>
                  <a:pt x="0" y="848"/>
                  <a:pt x="8" y="928"/>
                </a:cubicBezTo>
                <a:cubicBezTo>
                  <a:pt x="16" y="1008"/>
                  <a:pt x="32" y="1088"/>
                  <a:pt x="56" y="1168"/>
                </a:cubicBezTo>
                <a:cubicBezTo>
                  <a:pt x="80" y="1248"/>
                  <a:pt x="104" y="1344"/>
                  <a:pt x="152" y="1408"/>
                </a:cubicBezTo>
                <a:cubicBezTo>
                  <a:pt x="200" y="1472"/>
                  <a:pt x="272" y="1536"/>
                  <a:pt x="344" y="1552"/>
                </a:cubicBezTo>
                <a:cubicBezTo>
                  <a:pt x="416" y="1568"/>
                  <a:pt x="528" y="1536"/>
                  <a:pt x="584" y="1504"/>
                </a:cubicBezTo>
                <a:cubicBezTo>
                  <a:pt x="640" y="1472"/>
                  <a:pt x="656" y="1392"/>
                  <a:pt x="680" y="1360"/>
                </a:cubicBezTo>
                <a:cubicBezTo>
                  <a:pt x="704" y="1328"/>
                  <a:pt x="728" y="1328"/>
                  <a:pt x="728" y="1312"/>
                </a:cubicBezTo>
                <a:cubicBezTo>
                  <a:pt x="728" y="1296"/>
                  <a:pt x="704" y="1280"/>
                  <a:pt x="680" y="1264"/>
                </a:cubicBezTo>
              </a:path>
            </a:pathLst>
          </a:cu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88" name="Freeform 13"/>
          <p:cNvSpPr>
            <a:spLocks/>
          </p:cNvSpPr>
          <p:nvPr/>
        </p:nvSpPr>
        <p:spPr bwMode="auto">
          <a:xfrm>
            <a:off x="5562600" y="1600200"/>
            <a:ext cx="762000" cy="1371600"/>
          </a:xfrm>
          <a:custGeom>
            <a:avLst/>
            <a:gdLst>
              <a:gd name="T0" fmla="*/ 2147483647 w 728"/>
              <a:gd name="T1" fmla="*/ 2147483647 h 1568"/>
              <a:gd name="T2" fmla="*/ 2147483647 w 728"/>
              <a:gd name="T3" fmla="*/ 2147483647 h 1568"/>
              <a:gd name="T4" fmla="*/ 2147483647 w 728"/>
              <a:gd name="T5" fmla="*/ 2147483647 h 1568"/>
              <a:gd name="T6" fmla="*/ 2147483647 w 728"/>
              <a:gd name="T7" fmla="*/ 2147483647 h 1568"/>
              <a:gd name="T8" fmla="*/ 2147483647 w 728"/>
              <a:gd name="T9" fmla="*/ 2147483647 h 1568"/>
              <a:gd name="T10" fmla="*/ 2147483647 w 728"/>
              <a:gd name="T11" fmla="*/ 2147483647 h 1568"/>
              <a:gd name="T12" fmla="*/ 2147483647 w 728"/>
              <a:gd name="T13" fmla="*/ 2147483647 h 1568"/>
              <a:gd name="T14" fmla="*/ 2147483647 w 728"/>
              <a:gd name="T15" fmla="*/ 2147483647 h 1568"/>
              <a:gd name="T16" fmla="*/ 2147483647 w 728"/>
              <a:gd name="T17" fmla="*/ 2147483647 h 1568"/>
              <a:gd name="T18" fmla="*/ 2147483647 w 728"/>
              <a:gd name="T19" fmla="*/ 2147483647 h 1568"/>
              <a:gd name="T20" fmla="*/ 2147483647 w 728"/>
              <a:gd name="T21" fmla="*/ 2147483647 h 1568"/>
              <a:gd name="T22" fmla="*/ 2147483647 w 728"/>
              <a:gd name="T23" fmla="*/ 2147483647 h 1568"/>
              <a:gd name="T24" fmla="*/ 2147483647 w 728"/>
              <a:gd name="T25" fmla="*/ 2147483647 h 1568"/>
              <a:gd name="T26" fmla="*/ 2147483647 w 728"/>
              <a:gd name="T27" fmla="*/ 2147483647 h 15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8"/>
              <a:gd name="T43" fmla="*/ 0 h 1568"/>
              <a:gd name="T44" fmla="*/ 728 w 728"/>
              <a:gd name="T45" fmla="*/ 1568 h 15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8" h="1568">
                <a:moveTo>
                  <a:pt x="680" y="208"/>
                </a:moveTo>
                <a:cubicBezTo>
                  <a:pt x="660" y="152"/>
                  <a:pt x="640" y="96"/>
                  <a:pt x="584" y="64"/>
                </a:cubicBezTo>
                <a:cubicBezTo>
                  <a:pt x="528" y="32"/>
                  <a:pt x="408" y="0"/>
                  <a:pt x="344" y="16"/>
                </a:cubicBezTo>
                <a:cubicBezTo>
                  <a:pt x="280" y="32"/>
                  <a:pt x="248" y="96"/>
                  <a:pt x="200" y="160"/>
                </a:cubicBezTo>
                <a:cubicBezTo>
                  <a:pt x="152" y="224"/>
                  <a:pt x="88" y="312"/>
                  <a:pt x="56" y="400"/>
                </a:cubicBezTo>
                <a:cubicBezTo>
                  <a:pt x="24" y="488"/>
                  <a:pt x="16" y="600"/>
                  <a:pt x="8" y="688"/>
                </a:cubicBezTo>
                <a:cubicBezTo>
                  <a:pt x="0" y="776"/>
                  <a:pt x="0" y="848"/>
                  <a:pt x="8" y="928"/>
                </a:cubicBezTo>
                <a:cubicBezTo>
                  <a:pt x="16" y="1008"/>
                  <a:pt x="32" y="1088"/>
                  <a:pt x="56" y="1168"/>
                </a:cubicBezTo>
                <a:cubicBezTo>
                  <a:pt x="80" y="1248"/>
                  <a:pt x="104" y="1344"/>
                  <a:pt x="152" y="1408"/>
                </a:cubicBezTo>
                <a:cubicBezTo>
                  <a:pt x="200" y="1472"/>
                  <a:pt x="272" y="1536"/>
                  <a:pt x="344" y="1552"/>
                </a:cubicBezTo>
                <a:cubicBezTo>
                  <a:pt x="416" y="1568"/>
                  <a:pt x="528" y="1536"/>
                  <a:pt x="584" y="1504"/>
                </a:cubicBezTo>
                <a:cubicBezTo>
                  <a:pt x="640" y="1472"/>
                  <a:pt x="656" y="1392"/>
                  <a:pt x="680" y="1360"/>
                </a:cubicBezTo>
                <a:cubicBezTo>
                  <a:pt x="704" y="1328"/>
                  <a:pt x="728" y="1328"/>
                  <a:pt x="728" y="1312"/>
                </a:cubicBezTo>
                <a:cubicBezTo>
                  <a:pt x="728" y="1296"/>
                  <a:pt x="704" y="1280"/>
                  <a:pt x="680" y="1264"/>
                </a:cubicBezTo>
              </a:path>
            </a:pathLst>
          </a:cu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89" name="Freeform 14"/>
          <p:cNvSpPr>
            <a:spLocks/>
          </p:cNvSpPr>
          <p:nvPr/>
        </p:nvSpPr>
        <p:spPr bwMode="auto">
          <a:xfrm>
            <a:off x="6553200" y="1600200"/>
            <a:ext cx="762000" cy="1371600"/>
          </a:xfrm>
          <a:custGeom>
            <a:avLst/>
            <a:gdLst>
              <a:gd name="T0" fmla="*/ 2147483647 w 728"/>
              <a:gd name="T1" fmla="*/ 2147483647 h 1568"/>
              <a:gd name="T2" fmla="*/ 2147483647 w 728"/>
              <a:gd name="T3" fmla="*/ 2147483647 h 1568"/>
              <a:gd name="T4" fmla="*/ 2147483647 w 728"/>
              <a:gd name="T5" fmla="*/ 2147483647 h 1568"/>
              <a:gd name="T6" fmla="*/ 2147483647 w 728"/>
              <a:gd name="T7" fmla="*/ 2147483647 h 1568"/>
              <a:gd name="T8" fmla="*/ 2147483647 w 728"/>
              <a:gd name="T9" fmla="*/ 2147483647 h 1568"/>
              <a:gd name="T10" fmla="*/ 2147483647 w 728"/>
              <a:gd name="T11" fmla="*/ 2147483647 h 1568"/>
              <a:gd name="T12" fmla="*/ 2147483647 w 728"/>
              <a:gd name="T13" fmla="*/ 2147483647 h 1568"/>
              <a:gd name="T14" fmla="*/ 2147483647 w 728"/>
              <a:gd name="T15" fmla="*/ 2147483647 h 1568"/>
              <a:gd name="T16" fmla="*/ 2147483647 w 728"/>
              <a:gd name="T17" fmla="*/ 2147483647 h 1568"/>
              <a:gd name="T18" fmla="*/ 2147483647 w 728"/>
              <a:gd name="T19" fmla="*/ 2147483647 h 1568"/>
              <a:gd name="T20" fmla="*/ 2147483647 w 728"/>
              <a:gd name="T21" fmla="*/ 2147483647 h 1568"/>
              <a:gd name="T22" fmla="*/ 2147483647 w 728"/>
              <a:gd name="T23" fmla="*/ 2147483647 h 1568"/>
              <a:gd name="T24" fmla="*/ 2147483647 w 728"/>
              <a:gd name="T25" fmla="*/ 2147483647 h 1568"/>
              <a:gd name="T26" fmla="*/ 2147483647 w 728"/>
              <a:gd name="T27" fmla="*/ 2147483647 h 15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8"/>
              <a:gd name="T43" fmla="*/ 0 h 1568"/>
              <a:gd name="T44" fmla="*/ 728 w 728"/>
              <a:gd name="T45" fmla="*/ 1568 h 15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8" h="1568">
                <a:moveTo>
                  <a:pt x="680" y="208"/>
                </a:moveTo>
                <a:cubicBezTo>
                  <a:pt x="660" y="152"/>
                  <a:pt x="640" y="96"/>
                  <a:pt x="584" y="64"/>
                </a:cubicBezTo>
                <a:cubicBezTo>
                  <a:pt x="528" y="32"/>
                  <a:pt x="408" y="0"/>
                  <a:pt x="344" y="16"/>
                </a:cubicBezTo>
                <a:cubicBezTo>
                  <a:pt x="280" y="32"/>
                  <a:pt x="248" y="96"/>
                  <a:pt x="200" y="160"/>
                </a:cubicBezTo>
                <a:cubicBezTo>
                  <a:pt x="152" y="224"/>
                  <a:pt x="88" y="312"/>
                  <a:pt x="56" y="400"/>
                </a:cubicBezTo>
                <a:cubicBezTo>
                  <a:pt x="24" y="488"/>
                  <a:pt x="16" y="600"/>
                  <a:pt x="8" y="688"/>
                </a:cubicBezTo>
                <a:cubicBezTo>
                  <a:pt x="0" y="776"/>
                  <a:pt x="0" y="848"/>
                  <a:pt x="8" y="928"/>
                </a:cubicBezTo>
                <a:cubicBezTo>
                  <a:pt x="16" y="1008"/>
                  <a:pt x="32" y="1088"/>
                  <a:pt x="56" y="1168"/>
                </a:cubicBezTo>
                <a:cubicBezTo>
                  <a:pt x="80" y="1248"/>
                  <a:pt x="104" y="1344"/>
                  <a:pt x="152" y="1408"/>
                </a:cubicBezTo>
                <a:cubicBezTo>
                  <a:pt x="200" y="1472"/>
                  <a:pt x="272" y="1536"/>
                  <a:pt x="344" y="1552"/>
                </a:cubicBezTo>
                <a:cubicBezTo>
                  <a:pt x="416" y="1568"/>
                  <a:pt x="528" y="1536"/>
                  <a:pt x="584" y="1504"/>
                </a:cubicBezTo>
                <a:cubicBezTo>
                  <a:pt x="640" y="1472"/>
                  <a:pt x="656" y="1392"/>
                  <a:pt x="680" y="1360"/>
                </a:cubicBezTo>
                <a:cubicBezTo>
                  <a:pt x="704" y="1328"/>
                  <a:pt x="728" y="1328"/>
                  <a:pt x="728" y="1312"/>
                </a:cubicBezTo>
                <a:cubicBezTo>
                  <a:pt x="728" y="1296"/>
                  <a:pt x="704" y="1280"/>
                  <a:pt x="680" y="1264"/>
                </a:cubicBezTo>
              </a:path>
            </a:pathLst>
          </a:cu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90" name="Text Box 15"/>
          <p:cNvSpPr txBox="1">
            <a:spLocks noChangeArrowheads="1"/>
          </p:cNvSpPr>
          <p:nvPr/>
        </p:nvSpPr>
        <p:spPr bwMode="auto">
          <a:xfrm>
            <a:off x="4098925" y="11080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99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091" name="Line 16"/>
          <p:cNvSpPr>
            <a:spLocks noChangeShapeType="1"/>
          </p:cNvSpPr>
          <p:nvPr/>
        </p:nvSpPr>
        <p:spPr bwMode="auto">
          <a:xfrm>
            <a:off x="304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2" name="Text Box 17"/>
          <p:cNvSpPr txBox="1">
            <a:spLocks noChangeArrowheads="1"/>
          </p:cNvSpPr>
          <p:nvPr/>
        </p:nvSpPr>
        <p:spPr bwMode="auto">
          <a:xfrm>
            <a:off x="0" y="18288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R</a:t>
            </a:r>
          </a:p>
        </p:txBody>
      </p:sp>
      <p:sp>
        <p:nvSpPr>
          <p:cNvPr id="2093" name="Text Box 19"/>
          <p:cNvSpPr txBox="1">
            <a:spLocks noChangeArrowheads="1"/>
          </p:cNvSpPr>
          <p:nvPr/>
        </p:nvSpPr>
        <p:spPr bwMode="auto">
          <a:xfrm>
            <a:off x="2484438" y="5486400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Magnetic field growth</a:t>
            </a:r>
          </a:p>
        </p:txBody>
      </p:sp>
      <p:sp>
        <p:nvSpPr>
          <p:cNvPr id="2094" name="Rectangle 20"/>
          <p:cNvSpPr>
            <a:spLocks noChangeArrowheads="1"/>
          </p:cNvSpPr>
          <p:nvPr/>
        </p:nvSpPr>
        <p:spPr bwMode="auto">
          <a:xfrm>
            <a:off x="4167188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95" name="Rectangle 22"/>
          <p:cNvSpPr>
            <a:spLocks noChangeArrowheads="1"/>
          </p:cNvSpPr>
          <p:nvPr/>
        </p:nvSpPr>
        <p:spPr bwMode="auto">
          <a:xfrm>
            <a:off x="391953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105400" y="5257800"/>
          <a:ext cx="1962150" cy="825500"/>
        </p:xfrm>
        <a:graphic>
          <a:graphicData uri="http://schemas.openxmlformats.org/presentationml/2006/ole">
            <p:oleObj spid="_x0000_s2050" name="Equation" r:id="rId3" imgW="990360" imgH="419040" progId="Equation.3">
              <p:embed/>
            </p:oleObj>
          </a:graphicData>
        </a:graphic>
      </p:graphicFrame>
      <p:sp>
        <p:nvSpPr>
          <p:cNvPr id="2096" name="Rectangle 24"/>
          <p:cNvSpPr>
            <a:spLocks noChangeArrowheads="1"/>
          </p:cNvSpPr>
          <p:nvPr/>
        </p:nvSpPr>
        <p:spPr bwMode="auto">
          <a:xfrm>
            <a:off x="426243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97" name="Rectangle 35"/>
          <p:cNvSpPr>
            <a:spLocks noChangeArrowheads="1"/>
          </p:cNvSpPr>
          <p:nvPr/>
        </p:nvSpPr>
        <p:spPr bwMode="auto">
          <a:xfrm>
            <a:off x="7543800" y="121920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Calibri" pitchFamily="34" charset="0"/>
              </a:rPr>
              <a:t>E=0</a:t>
            </a:r>
          </a:p>
        </p:txBody>
      </p:sp>
      <p:sp>
        <p:nvSpPr>
          <p:cNvPr id="2098" name="Rectangle 36"/>
          <p:cNvSpPr>
            <a:spLocks noChangeArrowheads="1"/>
          </p:cNvSpPr>
          <p:nvPr/>
        </p:nvSpPr>
        <p:spPr bwMode="auto">
          <a:xfrm>
            <a:off x="7543800" y="281940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Calibri" pitchFamily="34" charset="0"/>
              </a:rPr>
              <a:t>E=0</a:t>
            </a:r>
          </a:p>
        </p:txBody>
      </p:sp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3429000" y="4343400"/>
          <a:ext cx="1509713" cy="776288"/>
        </p:xfrm>
        <a:graphic>
          <a:graphicData uri="http://schemas.openxmlformats.org/presentationml/2006/ole">
            <p:oleObj spid="_x0000_s2075" name="Equation" r:id="rId4" imgW="761760" imgH="393480" progId="Equation.3">
              <p:embed/>
            </p:oleObj>
          </a:graphicData>
        </a:graphic>
      </p:graphicFrame>
      <p:graphicFrame>
        <p:nvGraphicFramePr>
          <p:cNvPr id="2076" name="Object 28"/>
          <p:cNvGraphicFramePr>
            <a:graphicFrameLocks noChangeAspect="1"/>
          </p:cNvGraphicFramePr>
          <p:nvPr/>
        </p:nvGraphicFramePr>
        <p:xfrm>
          <a:off x="3505200" y="3276600"/>
          <a:ext cx="1057275" cy="776288"/>
        </p:xfrm>
        <a:graphic>
          <a:graphicData uri="http://schemas.openxmlformats.org/presentationml/2006/ole">
            <p:oleObj spid="_x0000_s2076" name="Equation" r:id="rId5" imgW="533160" imgH="393480" progId="Equation.3">
              <p:embed/>
            </p:oleObj>
          </a:graphicData>
        </a:graphic>
      </p:graphicFrame>
      <p:sp>
        <p:nvSpPr>
          <p:cNvPr id="2099" name="Text Box 19"/>
          <p:cNvSpPr txBox="1">
            <a:spLocks noChangeArrowheads="1"/>
          </p:cNvSpPr>
          <p:nvPr/>
        </p:nvSpPr>
        <p:spPr bwMode="auto">
          <a:xfrm>
            <a:off x="1047750" y="4495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Energy conservation</a:t>
            </a:r>
          </a:p>
        </p:txBody>
      </p:sp>
      <p:sp>
        <p:nvSpPr>
          <p:cNvPr id="2100" name="Text Box 19"/>
          <p:cNvSpPr txBox="1">
            <a:spLocks noChangeArrowheads="1"/>
          </p:cNvSpPr>
          <p:nvPr/>
        </p:nvSpPr>
        <p:spPr bwMode="auto">
          <a:xfrm>
            <a:off x="1295400" y="3429000"/>
            <a:ext cx="204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Maxwell equation</a:t>
            </a:r>
          </a:p>
        </p:txBody>
      </p:sp>
      <p:sp>
        <p:nvSpPr>
          <p:cNvPr id="2101" name="Text Box 32"/>
          <p:cNvSpPr txBox="1">
            <a:spLocks noChangeArrowheads="1"/>
          </p:cNvSpPr>
          <p:nvPr/>
        </p:nvSpPr>
        <p:spPr bwMode="auto">
          <a:xfrm>
            <a:off x="3641725" y="6208713"/>
            <a:ext cx="306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Always focuses CR onto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72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r>
              <a:rPr lang="en-GB" sz="2800" smtClean="0">
                <a:solidFill>
                  <a:schemeClr val="accent2"/>
                </a:solidFill>
              </a:rPr>
              <a:t>Saturation power carried by filament/beam</a:t>
            </a:r>
          </a:p>
        </p:txBody>
      </p:sp>
      <p:sp>
        <p:nvSpPr>
          <p:cNvPr id="78873" name="Rectangle 4"/>
          <p:cNvSpPr>
            <a:spLocks noChangeArrowheads="1"/>
          </p:cNvSpPr>
          <p:nvPr/>
        </p:nvSpPr>
        <p:spPr bwMode="auto">
          <a:xfrm>
            <a:off x="39576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3733800" y="2058988"/>
          <a:ext cx="1628775" cy="781050"/>
        </p:xfrm>
        <a:graphic>
          <a:graphicData uri="http://schemas.openxmlformats.org/presentationml/2006/ole">
            <p:oleObj spid="_x0000_s78853" name="Equation" r:id="rId3" imgW="901440" imgH="431640" progId="Equation.3">
              <p:embed/>
            </p:oleObj>
          </a:graphicData>
        </a:graphic>
      </p:graphicFrame>
      <p:sp>
        <p:nvSpPr>
          <p:cNvPr id="78874" name="Text Box 6"/>
          <p:cNvSpPr txBox="1">
            <a:spLocks noChangeArrowheads="1"/>
          </p:cNvSpPr>
          <p:nvPr/>
        </p:nvSpPr>
        <p:spPr bwMode="auto">
          <a:xfrm>
            <a:off x="457200" y="3489325"/>
            <a:ext cx="179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Power in beam </a:t>
            </a:r>
          </a:p>
        </p:txBody>
      </p:sp>
      <p:grpSp>
        <p:nvGrpSpPr>
          <p:cNvPr id="78875" name="Group 8"/>
          <p:cNvGrpSpPr>
            <a:grpSpLocks/>
          </p:cNvGrpSpPr>
          <p:nvPr/>
        </p:nvGrpSpPr>
        <p:grpSpPr bwMode="auto">
          <a:xfrm>
            <a:off x="2347913" y="3465513"/>
            <a:ext cx="2674937" cy="550862"/>
            <a:chOff x="1968" y="2016"/>
            <a:chExt cx="1648" cy="328"/>
          </a:xfrm>
        </p:grpSpPr>
        <p:graphicFrame>
          <p:nvGraphicFramePr>
            <p:cNvPr id="78857" name="Object 9"/>
            <p:cNvGraphicFramePr>
              <a:graphicFrameLocks noChangeAspect="1"/>
            </p:cNvGraphicFramePr>
            <p:nvPr/>
          </p:nvGraphicFramePr>
          <p:xfrm>
            <a:off x="1968" y="2016"/>
            <a:ext cx="1386" cy="328"/>
          </p:xfrm>
          <a:graphic>
            <a:graphicData uri="http://schemas.openxmlformats.org/presentationml/2006/ole">
              <p:oleObj spid="_x0000_s78857" name="Equation" r:id="rId4" imgW="1015920" imgH="241200" progId="Equation.3">
                <p:embed/>
              </p:oleObj>
            </a:graphicData>
          </a:graphic>
        </p:graphicFrame>
        <p:sp>
          <p:nvSpPr>
            <p:cNvPr id="78889" name="Text Box 10"/>
            <p:cNvSpPr txBox="1">
              <a:spLocks noChangeArrowheads="1"/>
            </p:cNvSpPr>
            <p:nvPr/>
          </p:nvSpPr>
          <p:spPr bwMode="auto">
            <a:xfrm>
              <a:off x="3503" y="2152"/>
              <a:ext cx="1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2000" baseline="30000">
                <a:latin typeface="Calibri" pitchFamily="34" charset="0"/>
              </a:endParaRPr>
            </a:p>
          </p:txBody>
        </p:sp>
      </p:grpSp>
      <p:sp>
        <p:nvSpPr>
          <p:cNvPr id="78876" name="Line 12"/>
          <p:cNvSpPr>
            <a:spLocks noChangeShapeType="1"/>
          </p:cNvSpPr>
          <p:nvPr/>
        </p:nvSpPr>
        <p:spPr bwMode="auto">
          <a:xfrm>
            <a:off x="19812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8877" name="Group 13"/>
          <p:cNvGrpSpPr>
            <a:grpSpLocks/>
          </p:cNvGrpSpPr>
          <p:nvPr/>
        </p:nvGrpSpPr>
        <p:grpSpPr bwMode="auto">
          <a:xfrm>
            <a:off x="533400" y="4495800"/>
            <a:ext cx="7239000" cy="990600"/>
            <a:chOff x="624" y="2592"/>
            <a:chExt cx="4560" cy="615"/>
          </a:xfrm>
        </p:grpSpPr>
        <p:graphicFrame>
          <p:nvGraphicFramePr>
            <p:cNvPr id="78862" name="Object 14"/>
            <p:cNvGraphicFramePr>
              <a:graphicFrameLocks noChangeAspect="1"/>
            </p:cNvGraphicFramePr>
            <p:nvPr/>
          </p:nvGraphicFramePr>
          <p:xfrm>
            <a:off x="624" y="2640"/>
            <a:ext cx="208" cy="240"/>
          </p:xfrm>
          <a:graphic>
            <a:graphicData uri="http://schemas.openxmlformats.org/presentationml/2006/ole">
              <p:oleObj spid="_x0000_s78862" r:id="rId5" imgW="126835" imgH="139518" progId="Equation.3">
                <p:embed/>
              </p:oleObj>
            </a:graphicData>
          </a:graphic>
        </p:graphicFrame>
        <p:grpSp>
          <p:nvGrpSpPr>
            <p:cNvPr id="78883" name="Group 15"/>
            <p:cNvGrpSpPr>
              <a:grpSpLocks/>
            </p:cNvGrpSpPr>
            <p:nvPr/>
          </p:nvGrpSpPr>
          <p:grpSpPr bwMode="auto">
            <a:xfrm>
              <a:off x="768" y="2592"/>
              <a:ext cx="4416" cy="615"/>
              <a:chOff x="768" y="2592"/>
              <a:chExt cx="4416" cy="615"/>
            </a:xfrm>
          </p:grpSpPr>
          <p:sp>
            <p:nvSpPr>
              <p:cNvPr id="78884" name="Text Box 16"/>
              <p:cNvSpPr txBox="1">
                <a:spLocks noChangeArrowheads="1"/>
              </p:cNvSpPr>
              <p:nvPr/>
            </p:nvSpPr>
            <p:spPr bwMode="auto">
              <a:xfrm>
                <a:off x="768" y="2599"/>
                <a:ext cx="741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latin typeface="Calibri" pitchFamily="34" charset="0"/>
                  </a:rPr>
                  <a:t>=10</a:t>
                </a:r>
                <a:r>
                  <a:rPr lang="en-GB" sz="2400" baseline="30000">
                    <a:latin typeface="Calibri" pitchFamily="34" charset="0"/>
                  </a:rPr>
                  <a:t>15</a:t>
                </a:r>
                <a:r>
                  <a:rPr lang="en-GB" sz="2400">
                    <a:latin typeface="Calibri" pitchFamily="34" charset="0"/>
                  </a:rPr>
                  <a:t>eV</a:t>
                </a:r>
              </a:p>
            </p:txBody>
          </p:sp>
          <p:graphicFrame>
            <p:nvGraphicFramePr>
              <p:cNvPr id="78865" name="Object 17"/>
              <p:cNvGraphicFramePr>
                <a:graphicFrameLocks noChangeAspect="1"/>
              </p:cNvGraphicFramePr>
              <p:nvPr/>
            </p:nvGraphicFramePr>
            <p:xfrm>
              <a:off x="1824" y="2592"/>
              <a:ext cx="676" cy="327"/>
            </p:xfrm>
            <a:graphic>
              <a:graphicData uri="http://schemas.openxmlformats.org/presentationml/2006/ole">
                <p:oleObj spid="_x0000_s78865" name="Equation" r:id="rId6" imgW="495000" imgH="241200" progId="Equation.3">
                  <p:embed/>
                </p:oleObj>
              </a:graphicData>
            </a:graphic>
          </p:graphicFrame>
          <p:sp>
            <p:nvSpPr>
              <p:cNvPr id="78885" name="Text Box 18"/>
              <p:cNvSpPr txBox="1">
                <a:spLocks noChangeArrowheads="1"/>
              </p:cNvSpPr>
              <p:nvPr/>
            </p:nvSpPr>
            <p:spPr bwMode="auto">
              <a:xfrm>
                <a:off x="2496" y="2592"/>
                <a:ext cx="2688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400">
                    <a:latin typeface="Calibri" pitchFamily="34" charset="0"/>
                  </a:rPr>
                  <a:t>1.7x10</a:t>
                </a:r>
                <a:r>
                  <a:rPr lang="en-GB" sz="2400" baseline="30000">
                    <a:latin typeface="Calibri" pitchFamily="34" charset="0"/>
                  </a:rPr>
                  <a:t>28 </a:t>
                </a:r>
                <a:r>
                  <a:rPr lang="en-GB" sz="2400">
                    <a:latin typeface="Calibri" pitchFamily="34" charset="0"/>
                  </a:rPr>
                  <a:t>W  = 3x10</a:t>
                </a:r>
                <a:r>
                  <a:rPr lang="en-GB" sz="2400" baseline="30000">
                    <a:latin typeface="Calibri" pitchFamily="34" charset="0"/>
                  </a:rPr>
                  <a:t>-12</a:t>
                </a:r>
                <a:r>
                  <a:rPr lang="en-GB" sz="2400">
                    <a:latin typeface="Calibri" pitchFamily="34" charset="0"/>
                  </a:rPr>
                  <a:t> M</a:t>
                </a:r>
                <a:r>
                  <a:rPr lang="en-GB" sz="2400" baseline="-25000">
                    <a:latin typeface="Calibri" pitchFamily="34" charset="0"/>
                  </a:rPr>
                  <a:t>o</a:t>
                </a:r>
                <a:r>
                  <a:rPr lang="en-GB" sz="2400">
                    <a:latin typeface="Calibri" pitchFamily="34" charset="0"/>
                  </a:rPr>
                  <a:t>c</a:t>
                </a:r>
                <a:r>
                  <a:rPr lang="en-GB" sz="2400" baseline="30000">
                    <a:latin typeface="Calibri" pitchFamily="34" charset="0"/>
                  </a:rPr>
                  <a:t>2</a:t>
                </a:r>
                <a:r>
                  <a:rPr lang="en-GB" sz="2400">
                    <a:latin typeface="Calibri" pitchFamily="34" charset="0"/>
                  </a:rPr>
                  <a:t>yr</a:t>
                </a:r>
                <a:r>
                  <a:rPr lang="en-GB" sz="2400" baseline="30000">
                    <a:latin typeface="Calibri" pitchFamily="34" charset="0"/>
                  </a:rPr>
                  <a:t>-1</a:t>
                </a:r>
              </a:p>
              <a:p>
                <a:r>
                  <a:rPr lang="en-GB" sz="2400" baseline="30000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78886" name="Rectangle 19"/>
              <p:cNvSpPr>
                <a:spLocks noChangeArrowheads="1"/>
              </p:cNvSpPr>
              <p:nvPr/>
            </p:nvSpPr>
            <p:spPr bwMode="auto">
              <a:xfrm>
                <a:off x="788" y="2903"/>
                <a:ext cx="741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latin typeface="Calibri" pitchFamily="34" charset="0"/>
                  </a:rPr>
                  <a:t>=10</a:t>
                </a:r>
                <a:r>
                  <a:rPr lang="en-GB" sz="2400" baseline="30000">
                    <a:latin typeface="Calibri" pitchFamily="34" charset="0"/>
                  </a:rPr>
                  <a:t>21</a:t>
                </a:r>
                <a:r>
                  <a:rPr lang="en-GB" sz="2400">
                    <a:latin typeface="Calibri" pitchFamily="34" charset="0"/>
                  </a:rPr>
                  <a:t>eV</a:t>
                </a:r>
              </a:p>
            </p:txBody>
          </p:sp>
          <p:sp>
            <p:nvSpPr>
              <p:cNvPr id="78887" name="Line 20"/>
              <p:cNvSpPr>
                <a:spLocks noChangeShapeType="1"/>
              </p:cNvSpPr>
              <p:nvPr/>
            </p:nvSpPr>
            <p:spPr bwMode="auto">
              <a:xfrm>
                <a:off x="1556" y="30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8869" name="Object 21"/>
              <p:cNvGraphicFramePr>
                <a:graphicFrameLocks noChangeAspect="1"/>
              </p:cNvGraphicFramePr>
              <p:nvPr/>
            </p:nvGraphicFramePr>
            <p:xfrm>
              <a:off x="1824" y="2880"/>
              <a:ext cx="676" cy="327"/>
            </p:xfrm>
            <a:graphic>
              <a:graphicData uri="http://schemas.openxmlformats.org/presentationml/2006/ole">
                <p:oleObj spid="_x0000_s78869" name="Equation" r:id="rId7" imgW="495000" imgH="241200" progId="Equation.3">
                  <p:embed/>
                </p:oleObj>
              </a:graphicData>
            </a:graphic>
          </p:graphicFrame>
          <p:sp>
            <p:nvSpPr>
              <p:cNvPr id="78888" name="Rectangle 22"/>
              <p:cNvSpPr>
                <a:spLocks noChangeArrowheads="1"/>
              </p:cNvSpPr>
              <p:nvPr/>
            </p:nvSpPr>
            <p:spPr bwMode="auto">
              <a:xfrm>
                <a:off x="2496" y="2887"/>
                <a:ext cx="1966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latin typeface="Calibri" pitchFamily="34" charset="0"/>
                  </a:rPr>
                  <a:t>1.7x10</a:t>
                </a:r>
                <a:r>
                  <a:rPr lang="en-GB" sz="2400" baseline="30000">
                    <a:latin typeface="Calibri" pitchFamily="34" charset="0"/>
                  </a:rPr>
                  <a:t>40 </a:t>
                </a:r>
                <a:r>
                  <a:rPr lang="en-GB" sz="2400">
                    <a:latin typeface="Calibri" pitchFamily="34" charset="0"/>
                  </a:rPr>
                  <a:t>W  = 3 M</a:t>
                </a:r>
                <a:r>
                  <a:rPr lang="en-GB" sz="2400" baseline="-25000">
                    <a:latin typeface="Calibri" pitchFamily="34" charset="0"/>
                  </a:rPr>
                  <a:t>o</a:t>
                </a:r>
                <a:r>
                  <a:rPr lang="en-GB" sz="2400">
                    <a:latin typeface="Calibri" pitchFamily="34" charset="0"/>
                  </a:rPr>
                  <a:t>c</a:t>
                </a:r>
                <a:r>
                  <a:rPr lang="en-GB" sz="2400" baseline="30000">
                    <a:latin typeface="Calibri" pitchFamily="34" charset="0"/>
                  </a:rPr>
                  <a:t>2</a:t>
                </a:r>
                <a:r>
                  <a:rPr lang="en-GB" sz="2400">
                    <a:latin typeface="Calibri" pitchFamily="34" charset="0"/>
                  </a:rPr>
                  <a:t>yr</a:t>
                </a:r>
                <a:r>
                  <a:rPr lang="en-GB" sz="2400" baseline="30000">
                    <a:latin typeface="Calibri" pitchFamily="34" charset="0"/>
                  </a:rPr>
                  <a:t>-1</a:t>
                </a:r>
              </a:p>
            </p:txBody>
          </p:sp>
        </p:grpSp>
        <p:graphicFrame>
          <p:nvGraphicFramePr>
            <p:cNvPr id="78871" name="Object 23"/>
            <p:cNvGraphicFramePr>
              <a:graphicFrameLocks noChangeAspect="1"/>
            </p:cNvGraphicFramePr>
            <p:nvPr/>
          </p:nvGraphicFramePr>
          <p:xfrm>
            <a:off x="624" y="2930"/>
            <a:ext cx="208" cy="240"/>
          </p:xfrm>
          <a:graphic>
            <a:graphicData uri="http://schemas.openxmlformats.org/presentationml/2006/ole">
              <p:oleObj spid="_x0000_s78871" r:id="rId8" imgW="126835" imgH="139518" progId="Equation.3">
                <p:embed/>
              </p:oleObj>
            </a:graphicData>
          </a:graphic>
        </p:graphicFrame>
      </p:grpSp>
      <p:sp>
        <p:nvSpPr>
          <p:cNvPr id="78878" name="Text Box 24"/>
          <p:cNvSpPr txBox="1">
            <a:spLocks noChangeArrowheads="1"/>
          </p:cNvSpPr>
          <p:nvPr/>
        </p:nvSpPr>
        <p:spPr bwMode="auto">
          <a:xfrm>
            <a:off x="457200" y="974725"/>
            <a:ext cx="3819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GB" sz="2000">
                <a:latin typeface="Calibri" pitchFamily="34" charset="0"/>
              </a:rPr>
              <a:t>Apply saturation conditions</a:t>
            </a:r>
          </a:p>
          <a:p>
            <a:pPr marL="342900" indent="-342900">
              <a:buFontTx/>
              <a:buAutoNum type="arabicParenR"/>
            </a:pPr>
            <a:r>
              <a:rPr lang="en-GB" sz="2000">
                <a:latin typeface="Calibri" pitchFamily="34" charset="0"/>
              </a:rPr>
              <a:t>Beam radius = CR Larmor radius</a:t>
            </a:r>
          </a:p>
          <a:p>
            <a:pPr marL="342900" indent="-342900">
              <a:buFontTx/>
              <a:buAutoNum type="arabicParenR"/>
            </a:pPr>
            <a:r>
              <a:rPr lang="en-GB" sz="2000">
                <a:latin typeface="Calibri" pitchFamily="34" charset="0"/>
              </a:rPr>
              <a:t>Magnetic tension = </a:t>
            </a:r>
            <a:r>
              <a:rPr lang="en-GB" sz="2000" i="1">
                <a:latin typeface="Calibri" pitchFamily="34" charset="0"/>
              </a:rPr>
              <a:t>j</a:t>
            </a:r>
            <a:r>
              <a:rPr lang="en-GB" sz="2000">
                <a:latin typeface="Calibri" pitchFamily="34" charset="0"/>
              </a:rPr>
              <a:t>x</a:t>
            </a:r>
            <a:r>
              <a:rPr lang="en-GB" sz="2000" i="1">
                <a:latin typeface="Calibri" pitchFamily="34" charset="0"/>
              </a:rPr>
              <a:t>B</a:t>
            </a:r>
          </a:p>
          <a:p>
            <a:pPr marL="342900" indent="-342900">
              <a:buFontTx/>
              <a:buAutoNum type="arabicParenR"/>
            </a:pPr>
            <a:endParaRPr lang="en-GB" sz="2000" i="1">
              <a:latin typeface="Calibri" pitchFamily="34" charset="0"/>
            </a:endParaRPr>
          </a:p>
          <a:p>
            <a:pPr marL="342900" indent="-342900"/>
            <a:r>
              <a:rPr lang="en-GB" sz="2000">
                <a:latin typeface="Calibri" pitchFamily="34" charset="0"/>
              </a:rPr>
              <a:t>    Beam carries Alfven current</a:t>
            </a:r>
          </a:p>
        </p:txBody>
      </p:sp>
      <p:sp>
        <p:nvSpPr>
          <p:cNvPr id="78879" name="Line 25"/>
          <p:cNvSpPr>
            <a:spLocks noChangeShapeType="1"/>
          </p:cNvSpPr>
          <p:nvPr/>
        </p:nvSpPr>
        <p:spPr bwMode="auto">
          <a:xfrm flipH="1">
            <a:off x="5181600" y="1752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0" name="Text Box 26"/>
          <p:cNvSpPr txBox="1">
            <a:spLocks noChangeArrowheads="1"/>
          </p:cNvSpPr>
          <p:nvPr/>
        </p:nvSpPr>
        <p:spPr bwMode="auto">
          <a:xfrm>
            <a:off x="5405438" y="1355725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CR energy</a:t>
            </a:r>
          </a:p>
        </p:txBody>
      </p:sp>
      <p:pic>
        <p:nvPicPr>
          <p:cNvPr id="7888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568325"/>
            <a:ext cx="25146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2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22098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Box 3"/>
          <p:cNvSpPr txBox="1">
            <a:spLocks noChangeArrowheads="1"/>
          </p:cNvSpPr>
          <p:nvPr/>
        </p:nvSpPr>
        <p:spPr bwMode="auto">
          <a:xfrm>
            <a:off x="1524000" y="1828800"/>
            <a:ext cx="66452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C00000"/>
                </a:solidFill>
                <a:latin typeface="Calibri" pitchFamily="34" charset="0"/>
              </a:rPr>
              <a:t>Structures on scale of shock radius</a:t>
            </a:r>
          </a:p>
          <a:p>
            <a:pPr algn="ctr"/>
            <a:endParaRPr lang="en-GB" sz="280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GB" sz="2800">
                <a:solidFill>
                  <a:srgbClr val="C00000"/>
                </a:solidFill>
                <a:latin typeface="Calibri" pitchFamily="34" charset="0"/>
              </a:rPr>
              <a:t>scalelength &gt; CR Larmor radius</a:t>
            </a:r>
          </a:p>
          <a:p>
            <a:pPr algn="ctr"/>
            <a:endParaRPr lang="en-GB" sz="280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GB" sz="2800">
                <a:solidFill>
                  <a:srgbClr val="C00000"/>
                </a:solidFill>
                <a:latin typeface="Calibri" pitchFamily="34" charset="0"/>
              </a:rPr>
              <a:t>CR behaviour: diffusive rather than ballistic</a:t>
            </a:r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5400" y="0"/>
            <a:ext cx="119634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609600" y="330200"/>
            <a:ext cx="744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C00000"/>
                </a:solidFill>
                <a:latin typeface="Calibri" pitchFamily="34" charset="0"/>
              </a:rPr>
              <a:t>SN in dense wind with Parker spiral magnetic field</a:t>
            </a:r>
          </a:p>
        </p:txBody>
      </p:sp>
      <p:sp>
        <p:nvSpPr>
          <p:cNvPr id="88067" name="Oval 4"/>
          <p:cNvSpPr>
            <a:spLocks noChangeArrowheads="1"/>
          </p:cNvSpPr>
          <p:nvPr/>
        </p:nvSpPr>
        <p:spPr bwMode="auto">
          <a:xfrm>
            <a:off x="6096000" y="1066800"/>
            <a:ext cx="914400" cy="1371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8068" name="Oval 5"/>
          <p:cNvSpPr>
            <a:spLocks noChangeArrowheads="1"/>
          </p:cNvSpPr>
          <p:nvPr/>
        </p:nvSpPr>
        <p:spPr bwMode="auto">
          <a:xfrm>
            <a:off x="5943600" y="3657600"/>
            <a:ext cx="914400" cy="1371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8069" name="Oval 6"/>
          <p:cNvSpPr>
            <a:spLocks noChangeArrowheads="1"/>
          </p:cNvSpPr>
          <p:nvPr/>
        </p:nvSpPr>
        <p:spPr bwMode="auto">
          <a:xfrm>
            <a:off x="2286000" y="1066800"/>
            <a:ext cx="914400" cy="1371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8070" name="Oval 7"/>
          <p:cNvSpPr>
            <a:spLocks noChangeArrowheads="1"/>
          </p:cNvSpPr>
          <p:nvPr/>
        </p:nvSpPr>
        <p:spPr bwMode="auto">
          <a:xfrm>
            <a:off x="2819400" y="3657600"/>
            <a:ext cx="609600" cy="1371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8071" name="Oval 8"/>
          <p:cNvSpPr>
            <a:spLocks noChangeArrowheads="1"/>
          </p:cNvSpPr>
          <p:nvPr/>
        </p:nvSpPr>
        <p:spPr bwMode="auto">
          <a:xfrm>
            <a:off x="3398838" y="4462463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8072" name="Oval 9"/>
          <p:cNvSpPr>
            <a:spLocks noChangeArrowheads="1"/>
          </p:cNvSpPr>
          <p:nvPr/>
        </p:nvSpPr>
        <p:spPr bwMode="auto">
          <a:xfrm>
            <a:off x="4267200" y="4724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8073" name="Oval 10"/>
          <p:cNvSpPr>
            <a:spLocks noChangeArrowheads="1"/>
          </p:cNvSpPr>
          <p:nvPr/>
        </p:nvSpPr>
        <p:spPr bwMode="auto">
          <a:xfrm>
            <a:off x="54102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8074" name="Oval 11"/>
          <p:cNvSpPr>
            <a:spLocks noChangeArrowheads="1"/>
          </p:cNvSpPr>
          <p:nvPr/>
        </p:nvSpPr>
        <p:spPr bwMode="auto">
          <a:xfrm>
            <a:off x="3228975" y="976313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8075" name="Oval 12"/>
          <p:cNvSpPr>
            <a:spLocks noChangeArrowheads="1"/>
          </p:cNvSpPr>
          <p:nvPr/>
        </p:nvSpPr>
        <p:spPr bwMode="auto">
          <a:xfrm>
            <a:off x="5562600" y="914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4"/>
          <p:cNvGrpSpPr>
            <a:grpSpLocks/>
          </p:cNvGrpSpPr>
          <p:nvPr/>
        </p:nvGrpSpPr>
        <p:grpSpPr bwMode="auto">
          <a:xfrm>
            <a:off x="-1295400" y="0"/>
            <a:ext cx="11963400" cy="6858000"/>
            <a:chOff x="-1248" y="1968"/>
            <a:chExt cx="4896" cy="2812"/>
          </a:xfrm>
        </p:grpSpPr>
        <p:pic>
          <p:nvPicPr>
            <p:cNvPr id="891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48" y="1968"/>
              <a:ext cx="4896" cy="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26" name="Oval 6"/>
            <p:cNvSpPr>
              <a:spLocks noChangeArrowheads="1"/>
            </p:cNvSpPr>
            <p:nvPr/>
          </p:nvSpPr>
          <p:spPr bwMode="auto">
            <a:xfrm>
              <a:off x="816" y="2832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89090" name="Text Box 7"/>
          <p:cNvSpPr txBox="1">
            <a:spLocks noChangeArrowheads="1"/>
          </p:cNvSpPr>
          <p:nvPr/>
        </p:nvSpPr>
        <p:spPr bwMode="auto">
          <a:xfrm>
            <a:off x="609600" y="330200"/>
            <a:ext cx="744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C00000"/>
                </a:solidFill>
                <a:latin typeface="Calibri" pitchFamily="34" charset="0"/>
              </a:rPr>
              <a:t>SN in dense wind with Parker spiral magnetic field</a:t>
            </a:r>
          </a:p>
        </p:txBody>
      </p:sp>
      <p:sp>
        <p:nvSpPr>
          <p:cNvPr id="89091" name="Text Box 8"/>
          <p:cNvSpPr txBox="1">
            <a:spLocks noChangeArrowheads="1"/>
          </p:cNvSpPr>
          <p:nvPr/>
        </p:nvSpPr>
        <p:spPr bwMode="auto">
          <a:xfrm>
            <a:off x="914400" y="28194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Perpendicular shock</a:t>
            </a:r>
          </a:p>
        </p:txBody>
      </p:sp>
      <p:grpSp>
        <p:nvGrpSpPr>
          <p:cNvPr id="89092" name="Group 9"/>
          <p:cNvGrpSpPr>
            <a:grpSpLocks/>
          </p:cNvGrpSpPr>
          <p:nvPr/>
        </p:nvGrpSpPr>
        <p:grpSpPr bwMode="auto">
          <a:xfrm>
            <a:off x="1828800" y="5638800"/>
            <a:ext cx="4572000" cy="974725"/>
            <a:chOff x="888" y="432"/>
            <a:chExt cx="3768" cy="912"/>
          </a:xfrm>
        </p:grpSpPr>
        <p:grpSp>
          <p:nvGrpSpPr>
            <p:cNvPr id="89110" name="Group 10"/>
            <p:cNvGrpSpPr>
              <a:grpSpLocks/>
            </p:cNvGrpSpPr>
            <p:nvPr/>
          </p:nvGrpSpPr>
          <p:grpSpPr bwMode="auto">
            <a:xfrm>
              <a:off x="888" y="480"/>
              <a:ext cx="960" cy="864"/>
              <a:chOff x="864" y="480"/>
              <a:chExt cx="960" cy="864"/>
            </a:xfrm>
          </p:grpSpPr>
          <p:sp>
            <p:nvSpPr>
              <p:cNvPr id="89123" name="AutoShape 11"/>
              <p:cNvSpPr>
                <a:spLocks noChangeArrowheads="1"/>
              </p:cNvSpPr>
              <p:nvPr/>
            </p:nvSpPr>
            <p:spPr bwMode="auto">
              <a:xfrm>
                <a:off x="864" y="480"/>
                <a:ext cx="960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95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18" y="12424"/>
                    </a:moveTo>
                    <a:cubicBezTo>
                      <a:pt x="433" y="11887"/>
                      <a:pt x="391" y="11344"/>
                      <a:pt x="391" y="10800"/>
                    </a:cubicBezTo>
                    <a:cubicBezTo>
                      <a:pt x="391" y="5051"/>
                      <a:pt x="5051" y="391"/>
                      <a:pt x="10800" y="391"/>
                    </a:cubicBezTo>
                    <a:cubicBezTo>
                      <a:pt x="16548" y="391"/>
                      <a:pt x="21209" y="5051"/>
                      <a:pt x="21209" y="10800"/>
                    </a:cubicBezTo>
                    <a:cubicBezTo>
                      <a:pt x="21209" y="11344"/>
                      <a:pt x="21166" y="11887"/>
                      <a:pt x="21081" y="12424"/>
                    </a:cubicBezTo>
                    <a:lnTo>
                      <a:pt x="21467" y="12485"/>
                    </a:lnTo>
                    <a:cubicBezTo>
                      <a:pt x="21555" y="11928"/>
                      <a:pt x="21600" y="113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364"/>
                      <a:pt x="44" y="11928"/>
                      <a:pt x="132" y="12485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124" name="AutoShape 12"/>
              <p:cNvSpPr>
                <a:spLocks noChangeArrowheads="1"/>
              </p:cNvSpPr>
              <p:nvPr/>
            </p:nvSpPr>
            <p:spPr bwMode="auto">
              <a:xfrm flipV="1">
                <a:off x="1573" y="852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1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3" y="12724"/>
                    </a:moveTo>
                    <a:cubicBezTo>
                      <a:pt x="1687" y="12092"/>
                      <a:pt x="1619" y="11447"/>
                      <a:pt x="1619" y="10800"/>
                    </a:cubicBezTo>
                    <a:cubicBezTo>
                      <a:pt x="1619" y="5729"/>
                      <a:pt x="5729" y="1619"/>
                      <a:pt x="10800" y="1619"/>
                    </a:cubicBezTo>
                    <a:cubicBezTo>
                      <a:pt x="15870" y="1619"/>
                      <a:pt x="19981" y="5729"/>
                      <a:pt x="19981" y="10800"/>
                    </a:cubicBezTo>
                    <a:cubicBezTo>
                      <a:pt x="19981" y="11447"/>
                      <a:pt x="19912" y="12092"/>
                      <a:pt x="19776" y="12724"/>
                    </a:cubicBezTo>
                    <a:lnTo>
                      <a:pt x="21359" y="13064"/>
                    </a:lnTo>
                    <a:cubicBezTo>
                      <a:pt x="21519" y="12320"/>
                      <a:pt x="21600" y="1156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561"/>
                      <a:pt x="80" y="12320"/>
                      <a:pt x="240" y="13064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89111" name="Group 13"/>
            <p:cNvGrpSpPr>
              <a:grpSpLocks/>
            </p:cNvGrpSpPr>
            <p:nvPr/>
          </p:nvGrpSpPr>
          <p:grpSpPr bwMode="auto">
            <a:xfrm>
              <a:off x="1584" y="480"/>
              <a:ext cx="960" cy="864"/>
              <a:chOff x="864" y="480"/>
              <a:chExt cx="960" cy="864"/>
            </a:xfrm>
          </p:grpSpPr>
          <p:sp>
            <p:nvSpPr>
              <p:cNvPr id="89121" name="AutoShape 14"/>
              <p:cNvSpPr>
                <a:spLocks noChangeArrowheads="1"/>
              </p:cNvSpPr>
              <p:nvPr/>
            </p:nvSpPr>
            <p:spPr bwMode="auto">
              <a:xfrm>
                <a:off x="864" y="480"/>
                <a:ext cx="960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95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18" y="12424"/>
                    </a:moveTo>
                    <a:cubicBezTo>
                      <a:pt x="433" y="11887"/>
                      <a:pt x="391" y="11344"/>
                      <a:pt x="391" y="10800"/>
                    </a:cubicBezTo>
                    <a:cubicBezTo>
                      <a:pt x="391" y="5051"/>
                      <a:pt x="5051" y="391"/>
                      <a:pt x="10800" y="391"/>
                    </a:cubicBezTo>
                    <a:cubicBezTo>
                      <a:pt x="16548" y="391"/>
                      <a:pt x="21209" y="5051"/>
                      <a:pt x="21209" y="10800"/>
                    </a:cubicBezTo>
                    <a:cubicBezTo>
                      <a:pt x="21209" y="11344"/>
                      <a:pt x="21166" y="11887"/>
                      <a:pt x="21081" y="12424"/>
                    </a:cubicBezTo>
                    <a:lnTo>
                      <a:pt x="21467" y="12485"/>
                    </a:lnTo>
                    <a:cubicBezTo>
                      <a:pt x="21555" y="11928"/>
                      <a:pt x="21600" y="113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364"/>
                      <a:pt x="44" y="11928"/>
                      <a:pt x="132" y="12485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122" name="AutoShape 15"/>
              <p:cNvSpPr>
                <a:spLocks noChangeArrowheads="1"/>
              </p:cNvSpPr>
              <p:nvPr/>
            </p:nvSpPr>
            <p:spPr bwMode="auto">
              <a:xfrm flipV="1">
                <a:off x="1573" y="852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1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3" y="12724"/>
                    </a:moveTo>
                    <a:cubicBezTo>
                      <a:pt x="1687" y="12092"/>
                      <a:pt x="1619" y="11447"/>
                      <a:pt x="1619" y="10800"/>
                    </a:cubicBezTo>
                    <a:cubicBezTo>
                      <a:pt x="1619" y="5729"/>
                      <a:pt x="5729" y="1619"/>
                      <a:pt x="10800" y="1619"/>
                    </a:cubicBezTo>
                    <a:cubicBezTo>
                      <a:pt x="15870" y="1619"/>
                      <a:pt x="19981" y="5729"/>
                      <a:pt x="19981" y="10800"/>
                    </a:cubicBezTo>
                    <a:cubicBezTo>
                      <a:pt x="19981" y="11447"/>
                      <a:pt x="19912" y="12092"/>
                      <a:pt x="19776" y="12724"/>
                    </a:cubicBezTo>
                    <a:lnTo>
                      <a:pt x="21359" y="13064"/>
                    </a:lnTo>
                    <a:cubicBezTo>
                      <a:pt x="21519" y="12320"/>
                      <a:pt x="21600" y="1156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561"/>
                      <a:pt x="80" y="12320"/>
                      <a:pt x="240" y="13064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89112" name="Group 16"/>
            <p:cNvGrpSpPr>
              <a:grpSpLocks/>
            </p:cNvGrpSpPr>
            <p:nvPr/>
          </p:nvGrpSpPr>
          <p:grpSpPr bwMode="auto">
            <a:xfrm>
              <a:off x="2989" y="455"/>
              <a:ext cx="960" cy="864"/>
              <a:chOff x="864" y="480"/>
              <a:chExt cx="960" cy="864"/>
            </a:xfrm>
          </p:grpSpPr>
          <p:sp>
            <p:nvSpPr>
              <p:cNvPr id="89119" name="AutoShape 17"/>
              <p:cNvSpPr>
                <a:spLocks noChangeArrowheads="1"/>
              </p:cNvSpPr>
              <p:nvPr/>
            </p:nvSpPr>
            <p:spPr bwMode="auto">
              <a:xfrm>
                <a:off x="864" y="480"/>
                <a:ext cx="960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95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18" y="12424"/>
                    </a:moveTo>
                    <a:cubicBezTo>
                      <a:pt x="433" y="11887"/>
                      <a:pt x="391" y="11344"/>
                      <a:pt x="391" y="10800"/>
                    </a:cubicBezTo>
                    <a:cubicBezTo>
                      <a:pt x="391" y="5051"/>
                      <a:pt x="5051" y="391"/>
                      <a:pt x="10800" y="391"/>
                    </a:cubicBezTo>
                    <a:cubicBezTo>
                      <a:pt x="16548" y="391"/>
                      <a:pt x="21209" y="5051"/>
                      <a:pt x="21209" y="10800"/>
                    </a:cubicBezTo>
                    <a:cubicBezTo>
                      <a:pt x="21209" y="11344"/>
                      <a:pt x="21166" y="11887"/>
                      <a:pt x="21081" y="12424"/>
                    </a:cubicBezTo>
                    <a:lnTo>
                      <a:pt x="21467" y="12485"/>
                    </a:lnTo>
                    <a:cubicBezTo>
                      <a:pt x="21555" y="11928"/>
                      <a:pt x="21600" y="113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364"/>
                      <a:pt x="44" y="11928"/>
                      <a:pt x="132" y="12485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120" name="AutoShape 18"/>
              <p:cNvSpPr>
                <a:spLocks noChangeArrowheads="1"/>
              </p:cNvSpPr>
              <p:nvPr/>
            </p:nvSpPr>
            <p:spPr bwMode="auto">
              <a:xfrm flipV="1">
                <a:off x="1573" y="852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1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3" y="12724"/>
                    </a:moveTo>
                    <a:cubicBezTo>
                      <a:pt x="1687" y="12092"/>
                      <a:pt x="1619" y="11447"/>
                      <a:pt x="1619" y="10800"/>
                    </a:cubicBezTo>
                    <a:cubicBezTo>
                      <a:pt x="1619" y="5729"/>
                      <a:pt x="5729" y="1619"/>
                      <a:pt x="10800" y="1619"/>
                    </a:cubicBezTo>
                    <a:cubicBezTo>
                      <a:pt x="15870" y="1619"/>
                      <a:pt x="19981" y="5729"/>
                      <a:pt x="19981" y="10800"/>
                    </a:cubicBezTo>
                    <a:cubicBezTo>
                      <a:pt x="19981" y="11447"/>
                      <a:pt x="19912" y="12092"/>
                      <a:pt x="19776" y="12724"/>
                    </a:cubicBezTo>
                    <a:lnTo>
                      <a:pt x="21359" y="13064"/>
                    </a:lnTo>
                    <a:cubicBezTo>
                      <a:pt x="21519" y="12320"/>
                      <a:pt x="21600" y="1156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561"/>
                      <a:pt x="80" y="12320"/>
                      <a:pt x="240" y="13064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89113" name="Group 19"/>
            <p:cNvGrpSpPr>
              <a:grpSpLocks/>
            </p:cNvGrpSpPr>
            <p:nvPr/>
          </p:nvGrpSpPr>
          <p:grpSpPr bwMode="auto">
            <a:xfrm>
              <a:off x="2281" y="480"/>
              <a:ext cx="960" cy="864"/>
              <a:chOff x="864" y="480"/>
              <a:chExt cx="960" cy="864"/>
            </a:xfrm>
          </p:grpSpPr>
          <p:sp>
            <p:nvSpPr>
              <p:cNvPr id="89117" name="AutoShape 20"/>
              <p:cNvSpPr>
                <a:spLocks noChangeArrowheads="1"/>
              </p:cNvSpPr>
              <p:nvPr/>
            </p:nvSpPr>
            <p:spPr bwMode="auto">
              <a:xfrm>
                <a:off x="864" y="480"/>
                <a:ext cx="960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95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18" y="12424"/>
                    </a:moveTo>
                    <a:cubicBezTo>
                      <a:pt x="433" y="11887"/>
                      <a:pt x="391" y="11344"/>
                      <a:pt x="391" y="10800"/>
                    </a:cubicBezTo>
                    <a:cubicBezTo>
                      <a:pt x="391" y="5051"/>
                      <a:pt x="5051" y="391"/>
                      <a:pt x="10800" y="391"/>
                    </a:cubicBezTo>
                    <a:cubicBezTo>
                      <a:pt x="16548" y="391"/>
                      <a:pt x="21209" y="5051"/>
                      <a:pt x="21209" y="10800"/>
                    </a:cubicBezTo>
                    <a:cubicBezTo>
                      <a:pt x="21209" y="11344"/>
                      <a:pt x="21166" y="11887"/>
                      <a:pt x="21081" y="12424"/>
                    </a:cubicBezTo>
                    <a:lnTo>
                      <a:pt x="21467" y="12485"/>
                    </a:lnTo>
                    <a:cubicBezTo>
                      <a:pt x="21555" y="11928"/>
                      <a:pt x="21600" y="113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364"/>
                      <a:pt x="44" y="11928"/>
                      <a:pt x="132" y="12485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118" name="AutoShape 21"/>
              <p:cNvSpPr>
                <a:spLocks noChangeArrowheads="1"/>
              </p:cNvSpPr>
              <p:nvPr/>
            </p:nvSpPr>
            <p:spPr bwMode="auto">
              <a:xfrm flipV="1">
                <a:off x="1573" y="852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1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3" y="12724"/>
                    </a:moveTo>
                    <a:cubicBezTo>
                      <a:pt x="1687" y="12092"/>
                      <a:pt x="1619" y="11447"/>
                      <a:pt x="1619" y="10800"/>
                    </a:cubicBezTo>
                    <a:cubicBezTo>
                      <a:pt x="1619" y="5729"/>
                      <a:pt x="5729" y="1619"/>
                      <a:pt x="10800" y="1619"/>
                    </a:cubicBezTo>
                    <a:cubicBezTo>
                      <a:pt x="15870" y="1619"/>
                      <a:pt x="19981" y="5729"/>
                      <a:pt x="19981" y="10800"/>
                    </a:cubicBezTo>
                    <a:cubicBezTo>
                      <a:pt x="19981" y="11447"/>
                      <a:pt x="19912" y="12092"/>
                      <a:pt x="19776" y="12724"/>
                    </a:cubicBezTo>
                    <a:lnTo>
                      <a:pt x="21359" y="13064"/>
                    </a:lnTo>
                    <a:cubicBezTo>
                      <a:pt x="21519" y="12320"/>
                      <a:pt x="21600" y="1156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561"/>
                      <a:pt x="80" y="12320"/>
                      <a:pt x="240" y="13064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89114" name="Group 22"/>
            <p:cNvGrpSpPr>
              <a:grpSpLocks/>
            </p:cNvGrpSpPr>
            <p:nvPr/>
          </p:nvGrpSpPr>
          <p:grpSpPr bwMode="auto">
            <a:xfrm>
              <a:off x="3696" y="432"/>
              <a:ext cx="960" cy="864"/>
              <a:chOff x="864" y="480"/>
              <a:chExt cx="960" cy="864"/>
            </a:xfrm>
          </p:grpSpPr>
          <p:sp>
            <p:nvSpPr>
              <p:cNvPr id="89115" name="AutoShape 23"/>
              <p:cNvSpPr>
                <a:spLocks noChangeArrowheads="1"/>
              </p:cNvSpPr>
              <p:nvPr/>
            </p:nvSpPr>
            <p:spPr bwMode="auto">
              <a:xfrm>
                <a:off x="864" y="480"/>
                <a:ext cx="960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95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18" y="12424"/>
                    </a:moveTo>
                    <a:cubicBezTo>
                      <a:pt x="433" y="11887"/>
                      <a:pt x="391" y="11344"/>
                      <a:pt x="391" y="10800"/>
                    </a:cubicBezTo>
                    <a:cubicBezTo>
                      <a:pt x="391" y="5051"/>
                      <a:pt x="5051" y="391"/>
                      <a:pt x="10800" y="391"/>
                    </a:cubicBezTo>
                    <a:cubicBezTo>
                      <a:pt x="16548" y="391"/>
                      <a:pt x="21209" y="5051"/>
                      <a:pt x="21209" y="10800"/>
                    </a:cubicBezTo>
                    <a:cubicBezTo>
                      <a:pt x="21209" y="11344"/>
                      <a:pt x="21166" y="11887"/>
                      <a:pt x="21081" y="12424"/>
                    </a:cubicBezTo>
                    <a:lnTo>
                      <a:pt x="21467" y="12485"/>
                    </a:lnTo>
                    <a:cubicBezTo>
                      <a:pt x="21555" y="11928"/>
                      <a:pt x="21600" y="113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364"/>
                      <a:pt x="44" y="11928"/>
                      <a:pt x="132" y="12485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116" name="AutoShape 24"/>
              <p:cNvSpPr>
                <a:spLocks noChangeArrowheads="1"/>
              </p:cNvSpPr>
              <p:nvPr/>
            </p:nvSpPr>
            <p:spPr bwMode="auto">
              <a:xfrm flipV="1">
                <a:off x="1573" y="852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1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3" y="12724"/>
                    </a:moveTo>
                    <a:cubicBezTo>
                      <a:pt x="1687" y="12092"/>
                      <a:pt x="1619" y="11447"/>
                      <a:pt x="1619" y="10800"/>
                    </a:cubicBezTo>
                    <a:cubicBezTo>
                      <a:pt x="1619" y="5729"/>
                      <a:pt x="5729" y="1619"/>
                      <a:pt x="10800" y="1619"/>
                    </a:cubicBezTo>
                    <a:cubicBezTo>
                      <a:pt x="15870" y="1619"/>
                      <a:pt x="19981" y="5729"/>
                      <a:pt x="19981" y="10800"/>
                    </a:cubicBezTo>
                    <a:cubicBezTo>
                      <a:pt x="19981" y="11447"/>
                      <a:pt x="19912" y="12092"/>
                      <a:pt x="19776" y="12724"/>
                    </a:cubicBezTo>
                    <a:lnTo>
                      <a:pt x="21359" y="13064"/>
                    </a:lnTo>
                    <a:cubicBezTo>
                      <a:pt x="21519" y="12320"/>
                      <a:pt x="21600" y="1156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561"/>
                      <a:pt x="80" y="12320"/>
                      <a:pt x="240" y="13064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</p:grpSp>
      <p:sp>
        <p:nvSpPr>
          <p:cNvPr id="89093" name="Line 25"/>
          <p:cNvSpPr>
            <a:spLocks noChangeShapeType="1"/>
          </p:cNvSpPr>
          <p:nvPr/>
        </p:nvSpPr>
        <p:spPr bwMode="auto">
          <a:xfrm flipV="1">
            <a:off x="685800" y="6172200"/>
            <a:ext cx="7086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Text Box 26"/>
          <p:cNvSpPr txBox="1">
            <a:spLocks noChangeArrowheads="1"/>
          </p:cNvSpPr>
          <p:nvPr/>
        </p:nvSpPr>
        <p:spPr bwMode="auto">
          <a:xfrm>
            <a:off x="381000" y="5178425"/>
            <a:ext cx="332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CR drift at perpendicular shock</a:t>
            </a:r>
            <a:endParaRPr lang="en-GB">
              <a:latin typeface="Calibri" pitchFamily="34" charset="0"/>
            </a:endParaRPr>
          </a:p>
        </p:txBody>
      </p:sp>
      <p:sp>
        <p:nvSpPr>
          <p:cNvPr id="89095" name="Text Box 27"/>
          <p:cNvSpPr txBox="1">
            <a:spLocks noChangeArrowheads="1"/>
          </p:cNvSpPr>
          <p:nvPr/>
        </p:nvSpPr>
        <p:spPr bwMode="auto">
          <a:xfrm>
            <a:off x="7010400" y="5715000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shock</a:t>
            </a:r>
            <a:endParaRPr lang="en-GB" sz="2000" b="1">
              <a:latin typeface="Calibri" pitchFamily="34" charset="0"/>
            </a:endParaRPr>
          </a:p>
        </p:txBody>
      </p:sp>
      <p:sp>
        <p:nvSpPr>
          <p:cNvPr id="89096" name="Line 28"/>
          <p:cNvSpPr>
            <a:spLocks noChangeShapeType="1"/>
          </p:cNvSpPr>
          <p:nvPr/>
        </p:nvSpPr>
        <p:spPr bwMode="auto">
          <a:xfrm>
            <a:off x="3733800" y="6553200"/>
            <a:ext cx="609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Line 30"/>
          <p:cNvSpPr>
            <a:spLocks noChangeShapeType="1"/>
          </p:cNvSpPr>
          <p:nvPr/>
        </p:nvSpPr>
        <p:spPr bwMode="auto">
          <a:xfrm flipV="1">
            <a:off x="3657600" y="2057400"/>
            <a:ext cx="371475" cy="3810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8" name="Line 31"/>
          <p:cNvSpPr>
            <a:spLocks noChangeShapeType="1"/>
          </p:cNvSpPr>
          <p:nvPr/>
        </p:nvSpPr>
        <p:spPr bwMode="auto">
          <a:xfrm>
            <a:off x="3590925" y="3581400"/>
            <a:ext cx="371475" cy="3810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Line 32"/>
          <p:cNvSpPr>
            <a:spLocks noChangeShapeType="1"/>
          </p:cNvSpPr>
          <p:nvPr/>
        </p:nvSpPr>
        <p:spPr bwMode="auto">
          <a:xfrm flipH="1" flipV="1">
            <a:off x="5334000" y="2057400"/>
            <a:ext cx="371475" cy="3810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Line 33"/>
          <p:cNvSpPr>
            <a:spLocks noChangeShapeType="1"/>
          </p:cNvSpPr>
          <p:nvPr/>
        </p:nvSpPr>
        <p:spPr bwMode="auto">
          <a:xfrm flipH="1">
            <a:off x="5410200" y="3657600"/>
            <a:ext cx="371475" cy="3810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Oval 34"/>
          <p:cNvSpPr>
            <a:spLocks noChangeArrowheads="1"/>
          </p:cNvSpPr>
          <p:nvPr/>
        </p:nvSpPr>
        <p:spPr bwMode="auto">
          <a:xfrm>
            <a:off x="6096000" y="1066800"/>
            <a:ext cx="914400" cy="1371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9102" name="Oval 35"/>
          <p:cNvSpPr>
            <a:spLocks noChangeArrowheads="1"/>
          </p:cNvSpPr>
          <p:nvPr/>
        </p:nvSpPr>
        <p:spPr bwMode="auto">
          <a:xfrm>
            <a:off x="5943600" y="3657600"/>
            <a:ext cx="914400" cy="1371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9103" name="Oval 36"/>
          <p:cNvSpPr>
            <a:spLocks noChangeArrowheads="1"/>
          </p:cNvSpPr>
          <p:nvPr/>
        </p:nvSpPr>
        <p:spPr bwMode="auto">
          <a:xfrm>
            <a:off x="2286000" y="1066800"/>
            <a:ext cx="914400" cy="1371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9104" name="Oval 37"/>
          <p:cNvSpPr>
            <a:spLocks noChangeArrowheads="1"/>
          </p:cNvSpPr>
          <p:nvPr/>
        </p:nvSpPr>
        <p:spPr bwMode="auto">
          <a:xfrm>
            <a:off x="2819400" y="3657600"/>
            <a:ext cx="609600" cy="1371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9105" name="Oval 38"/>
          <p:cNvSpPr>
            <a:spLocks noChangeArrowheads="1"/>
          </p:cNvSpPr>
          <p:nvPr/>
        </p:nvSpPr>
        <p:spPr bwMode="auto">
          <a:xfrm>
            <a:off x="3398838" y="4462463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9106" name="Oval 39"/>
          <p:cNvSpPr>
            <a:spLocks noChangeArrowheads="1"/>
          </p:cNvSpPr>
          <p:nvPr/>
        </p:nvSpPr>
        <p:spPr bwMode="auto">
          <a:xfrm>
            <a:off x="4267200" y="4724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9107" name="Oval 40"/>
          <p:cNvSpPr>
            <a:spLocks noChangeArrowheads="1"/>
          </p:cNvSpPr>
          <p:nvPr/>
        </p:nvSpPr>
        <p:spPr bwMode="auto">
          <a:xfrm>
            <a:off x="54102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9108" name="Oval 41"/>
          <p:cNvSpPr>
            <a:spLocks noChangeArrowheads="1"/>
          </p:cNvSpPr>
          <p:nvPr/>
        </p:nvSpPr>
        <p:spPr bwMode="auto">
          <a:xfrm>
            <a:off x="3228975" y="976313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9109" name="Oval 42"/>
          <p:cNvSpPr>
            <a:spLocks noChangeArrowheads="1"/>
          </p:cNvSpPr>
          <p:nvPr/>
        </p:nvSpPr>
        <p:spPr bwMode="auto">
          <a:xfrm>
            <a:off x="5562600" y="914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71600" y="381000"/>
            <a:ext cx="599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  <a:cs typeface="+mn-cs"/>
              </a:rPr>
              <a:t>CR distribution </a:t>
            </a:r>
            <a:r>
              <a:rPr lang="en-US" sz="2800" i="1" dirty="0">
                <a:solidFill>
                  <a:srgbClr val="C00000"/>
                </a:solidFill>
                <a:latin typeface="+mj-lt"/>
                <a:cs typeface="+mn-cs"/>
              </a:rPr>
              <a:t>f</a:t>
            </a:r>
            <a:r>
              <a:rPr lang="en-US" sz="2800" baseline="-25000" dirty="0">
                <a:solidFill>
                  <a:srgbClr val="C00000"/>
                </a:solidFill>
                <a:latin typeface="+mj-lt"/>
                <a:cs typeface="+mn-cs"/>
              </a:rPr>
              <a:t>0 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+mn-cs"/>
              </a:rPr>
              <a:t>in a circumstellar wind</a:t>
            </a:r>
            <a:endParaRPr lang="en-GB" sz="2800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743200" y="3200400"/>
          <a:ext cx="3733800" cy="1131888"/>
        </p:xfrm>
        <a:graphic>
          <a:graphicData uri="http://schemas.openxmlformats.org/presentationml/2006/ole">
            <p:oleObj spid="_x0000_s72706" name="Equation" r:id="rId3" imgW="1574800" imgH="482600" progId="Equation.3">
              <p:embed/>
            </p:oleObj>
          </a:graphicData>
        </a:graphic>
      </p:graphicFrame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895600" y="2667000"/>
            <a:ext cx="3549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Self-similar solution in (</a:t>
            </a:r>
            <a:r>
              <a:rPr lang="en-US" sz="2400" i="1">
                <a:solidFill>
                  <a:srgbClr val="C00000"/>
                </a:solidFill>
                <a:latin typeface="Calibri" pitchFamily="34" charset="0"/>
              </a:rPr>
              <a:t>r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2400" i="1">
                <a:solidFill>
                  <a:srgbClr val="C00000"/>
                </a:solidFill>
                <a:latin typeface="Symbol" pitchFamily="18" charset="2"/>
              </a:rPr>
              <a:t>q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en-GB" sz="2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352800" y="5715000"/>
            <a:ext cx="407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pitchFamily="34" charset="0"/>
              </a:rPr>
              <a:t>Radius normalised to shock radius </a:t>
            </a:r>
            <a:r>
              <a:rPr lang="en-US" sz="2000" i="1">
                <a:solidFill>
                  <a:srgbClr val="000066"/>
                </a:solidFill>
                <a:latin typeface="Calibri" pitchFamily="34" charset="0"/>
              </a:rPr>
              <a:t>u</a:t>
            </a:r>
            <a:r>
              <a:rPr lang="en-US" sz="2000" baseline="-25000">
                <a:solidFill>
                  <a:srgbClr val="000066"/>
                </a:solidFill>
                <a:latin typeface="Calibri" pitchFamily="34" charset="0"/>
              </a:rPr>
              <a:t>s</a:t>
            </a:r>
            <a:r>
              <a:rPr lang="en-US" sz="2000" i="1">
                <a:solidFill>
                  <a:srgbClr val="000066"/>
                </a:solidFill>
                <a:latin typeface="Calibri" pitchFamily="34" charset="0"/>
              </a:rPr>
              <a:t>t</a:t>
            </a:r>
            <a:endParaRPr lang="en-GB" sz="2000" i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2715" name="AutoShape 11"/>
          <p:cNvSpPr>
            <a:spLocks/>
          </p:cNvSpPr>
          <p:nvPr/>
        </p:nvSpPr>
        <p:spPr bwMode="auto">
          <a:xfrm rot="5400000">
            <a:off x="5448300" y="40767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V="1">
            <a:off x="5334000" y="4572000"/>
            <a:ext cx="152400" cy="10668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V="1">
            <a:off x="2819400" y="4495800"/>
            <a:ext cx="60960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8" name="AutoShape 14"/>
          <p:cNvSpPr>
            <a:spLocks/>
          </p:cNvSpPr>
          <p:nvPr/>
        </p:nvSpPr>
        <p:spPr bwMode="auto">
          <a:xfrm rot="5400000">
            <a:off x="3543300" y="4152900"/>
            <a:ext cx="228600" cy="4572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762000" y="5181600"/>
            <a:ext cx="2511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pitchFamily="34" charset="0"/>
              </a:rPr>
              <a:t>Allows for density ~ </a:t>
            </a:r>
            <a:r>
              <a:rPr lang="en-US" sz="2000" i="1">
                <a:solidFill>
                  <a:srgbClr val="000066"/>
                </a:solidFill>
                <a:latin typeface="Calibri" pitchFamily="34" charset="0"/>
              </a:rPr>
              <a:t>r</a:t>
            </a:r>
            <a:r>
              <a:rPr lang="en-US" sz="2000" baseline="30000">
                <a:solidFill>
                  <a:srgbClr val="000066"/>
                </a:solidFill>
                <a:latin typeface="Calibri" pitchFamily="34" charset="0"/>
              </a:rPr>
              <a:t>-2</a:t>
            </a:r>
            <a:endParaRPr lang="en-GB" sz="2000" baseline="3000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2720" name="AutoShape 16"/>
          <p:cNvSpPr>
            <a:spLocks/>
          </p:cNvSpPr>
          <p:nvPr/>
        </p:nvSpPr>
        <p:spPr bwMode="auto">
          <a:xfrm rot="5400000">
            <a:off x="6019800" y="3962400"/>
            <a:ext cx="228600" cy="381000"/>
          </a:xfrm>
          <a:prstGeom prst="rightBrace">
            <a:avLst>
              <a:gd name="adj1" fmla="val 13889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 flipH="1" flipV="1">
            <a:off x="6172200" y="4191000"/>
            <a:ext cx="990600" cy="6858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629400" y="4876800"/>
            <a:ext cx="99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pitchFamily="34" charset="0"/>
              </a:rPr>
              <a:t>latitude</a:t>
            </a:r>
            <a:endParaRPr lang="en-GB" sz="200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2723" name="Rectangle 20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2724" name="Rectangle 22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2725" name="Rectangle 24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762000" y="1219200"/>
          <a:ext cx="7543800" cy="900113"/>
        </p:xfrm>
        <a:graphic>
          <a:graphicData uri="http://schemas.openxmlformats.org/presentationml/2006/ole">
            <p:oleObj spid="_x0000_s72707" name="Equation" r:id="rId4" imgW="3517900" imgH="419100" progId="Equation.3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6858000" y="2209800"/>
          <a:ext cx="1295400" cy="490538"/>
        </p:xfrm>
        <a:graphic>
          <a:graphicData uri="http://schemas.openxmlformats.org/presentationml/2006/ole">
            <p:oleObj spid="_x0000_s72709" name="Equation" r:id="rId5" imgW="469800" imgH="177480" progId="Equation.3">
              <p:embed/>
            </p:oleObj>
          </a:graphicData>
        </a:graphic>
      </p:graphicFrame>
      <p:sp>
        <p:nvSpPr>
          <p:cNvPr id="72726" name="Line 17"/>
          <p:cNvSpPr>
            <a:spLocks noChangeShapeType="1"/>
          </p:cNvSpPr>
          <p:nvPr/>
        </p:nvSpPr>
        <p:spPr bwMode="auto">
          <a:xfrm flipH="1" flipV="1">
            <a:off x="6858000" y="1828800"/>
            <a:ext cx="152400" cy="381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1936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76400"/>
            <a:ext cx="1936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76400"/>
            <a:ext cx="1936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7772400" y="762000"/>
            <a:ext cx="762000" cy="548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400">
              <a:latin typeface="Times New Roman" pitchFamily="18" charset="0"/>
            </a:endParaRPr>
          </a:p>
        </p:txBody>
      </p:sp>
      <p:sp>
        <p:nvSpPr>
          <p:cNvPr id="91141" name="Text Box 8"/>
          <p:cNvSpPr txBox="1">
            <a:spLocks noChangeArrowheads="1"/>
          </p:cNvSpPr>
          <p:nvPr/>
        </p:nvSpPr>
        <p:spPr bwMode="auto">
          <a:xfrm>
            <a:off x="838200" y="2133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GB" baseline="-2500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GB">
                <a:solidFill>
                  <a:schemeClr val="bg1"/>
                </a:solidFill>
                <a:latin typeface="Verdana" pitchFamily="34" charset="0"/>
              </a:rPr>
              <a:t>=1</a:t>
            </a:r>
          </a:p>
        </p:txBody>
      </p:sp>
      <p:sp>
        <p:nvSpPr>
          <p:cNvPr id="91142" name="Rectangle 9"/>
          <p:cNvSpPr>
            <a:spLocks noChangeArrowheads="1"/>
          </p:cNvSpPr>
          <p:nvPr/>
        </p:nvSpPr>
        <p:spPr bwMode="auto">
          <a:xfrm>
            <a:off x="3352800" y="2133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GB" baseline="-2500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GB">
                <a:solidFill>
                  <a:schemeClr val="bg1"/>
                </a:solidFill>
                <a:latin typeface="Verdana" pitchFamily="34" charset="0"/>
              </a:rPr>
              <a:t>=3</a:t>
            </a:r>
          </a:p>
        </p:txBody>
      </p:sp>
      <p:sp>
        <p:nvSpPr>
          <p:cNvPr id="91143" name="Rectangle 10"/>
          <p:cNvSpPr>
            <a:spLocks noChangeArrowheads="1"/>
          </p:cNvSpPr>
          <p:nvPr/>
        </p:nvSpPr>
        <p:spPr bwMode="auto">
          <a:xfrm>
            <a:off x="5748338" y="2133600"/>
            <a:ext cx="1185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GB" baseline="-2500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GB">
                <a:solidFill>
                  <a:schemeClr val="bg1"/>
                </a:solidFill>
                <a:latin typeface="Verdana" pitchFamily="34" charset="0"/>
              </a:rPr>
              <a:t>=10</a:t>
            </a:r>
          </a:p>
        </p:txBody>
      </p:sp>
      <p:sp>
        <p:nvSpPr>
          <p:cNvPr id="91144" name="Rectangle 11"/>
          <p:cNvSpPr>
            <a:spLocks noChangeArrowheads="1"/>
          </p:cNvSpPr>
          <p:nvPr/>
        </p:nvSpPr>
        <p:spPr bwMode="auto">
          <a:xfrm>
            <a:off x="2362200" y="1981200"/>
            <a:ext cx="504825" cy="343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91145" name="Rectangle 12"/>
          <p:cNvSpPr>
            <a:spLocks noChangeArrowheads="1"/>
          </p:cNvSpPr>
          <p:nvPr/>
        </p:nvSpPr>
        <p:spPr bwMode="auto">
          <a:xfrm>
            <a:off x="7010400" y="2057400"/>
            <a:ext cx="300038" cy="343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1146" name="Rectangle 13"/>
          <p:cNvSpPr>
            <a:spLocks noChangeArrowheads="1"/>
          </p:cNvSpPr>
          <p:nvPr/>
        </p:nvSpPr>
        <p:spPr bwMode="auto">
          <a:xfrm>
            <a:off x="4800600" y="2039938"/>
            <a:ext cx="495300" cy="343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1147" name="Text Box 7"/>
          <p:cNvSpPr txBox="1">
            <a:spLocks noChangeArrowheads="1"/>
          </p:cNvSpPr>
          <p:nvPr/>
        </p:nvSpPr>
        <p:spPr bwMode="auto">
          <a:xfrm>
            <a:off x="6934200" y="4876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10</a:t>
            </a:r>
            <a:r>
              <a:rPr lang="en-GB" baseline="30000">
                <a:latin typeface="Verdana" pitchFamily="34" charset="0"/>
              </a:rPr>
              <a:t>-2</a:t>
            </a:r>
          </a:p>
        </p:txBody>
      </p:sp>
      <p:sp>
        <p:nvSpPr>
          <p:cNvPr id="91148" name="Text Box 6"/>
          <p:cNvSpPr txBox="1">
            <a:spLocks noChangeArrowheads="1"/>
          </p:cNvSpPr>
          <p:nvPr/>
        </p:nvSpPr>
        <p:spPr bwMode="auto">
          <a:xfrm>
            <a:off x="6934200" y="2057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10</a:t>
            </a:r>
            <a:r>
              <a:rPr lang="en-GB" baseline="30000">
                <a:latin typeface="Verdana" pitchFamily="34" charset="0"/>
              </a:rPr>
              <a:t>0</a:t>
            </a:r>
          </a:p>
        </p:txBody>
      </p:sp>
      <p:sp>
        <p:nvSpPr>
          <p:cNvPr id="91149" name="Text Box 14"/>
          <p:cNvSpPr txBox="1">
            <a:spLocks noChangeArrowheads="1"/>
          </p:cNvSpPr>
          <p:nvPr/>
        </p:nvSpPr>
        <p:spPr bwMode="auto">
          <a:xfrm>
            <a:off x="1143000" y="990600"/>
            <a:ext cx="666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pitchFamily="34" charset="0"/>
              </a:rPr>
              <a:t>log CR pressure for different collisionalities </a:t>
            </a:r>
            <a:r>
              <a:rPr lang="en-US" sz="2000" i="1">
                <a:solidFill>
                  <a:srgbClr val="000066"/>
                </a:solidFill>
                <a:latin typeface="Calibri" pitchFamily="34" charset="0"/>
              </a:rPr>
              <a:t>h</a:t>
            </a:r>
            <a:r>
              <a:rPr lang="en-US" sz="2000" baseline="-25000">
                <a:solidFill>
                  <a:srgbClr val="000066"/>
                </a:solidFill>
                <a:latin typeface="Calibri" pitchFamily="34" charset="0"/>
              </a:rPr>
              <a:t>0</a:t>
            </a:r>
            <a:r>
              <a:rPr lang="en-US" sz="2000">
                <a:solidFill>
                  <a:srgbClr val="000066"/>
                </a:solidFill>
                <a:latin typeface="Calibri" pitchFamily="34" charset="0"/>
              </a:rPr>
              <a:t>=(</a:t>
            </a:r>
            <a:r>
              <a:rPr lang="en-US" sz="2000" i="1">
                <a:solidFill>
                  <a:srgbClr val="000066"/>
                </a:solidFill>
                <a:latin typeface="Symbol" pitchFamily="18" charset="2"/>
              </a:rPr>
              <a:t>wt</a:t>
            </a:r>
            <a:r>
              <a:rPr lang="en-US" sz="2000">
                <a:solidFill>
                  <a:srgbClr val="000066"/>
                </a:solidFill>
                <a:latin typeface="Calibri" pitchFamily="34" charset="0"/>
              </a:rPr>
              <a:t>)</a:t>
            </a:r>
            <a:r>
              <a:rPr lang="en-US" sz="2000" baseline="-25000">
                <a:solidFill>
                  <a:srgbClr val="000066"/>
                </a:solidFill>
                <a:latin typeface="Calibri" pitchFamily="34" charset="0"/>
              </a:rPr>
              <a:t>max</a:t>
            </a:r>
            <a:endParaRPr lang="en-GB" sz="2000" baseline="-2500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1150" name="Text Box 15"/>
          <p:cNvSpPr txBox="1">
            <a:spLocks noChangeArrowheads="1"/>
          </p:cNvSpPr>
          <p:nvPr/>
        </p:nvSpPr>
        <p:spPr bwMode="auto">
          <a:xfrm>
            <a:off x="1752600" y="228600"/>
            <a:ext cx="580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Self-similar solution for CR distribution</a:t>
            </a:r>
            <a:endParaRPr lang="en-GB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1151" name="Text Box 17"/>
          <p:cNvSpPr txBox="1">
            <a:spLocks noChangeArrowheads="1"/>
          </p:cNvSpPr>
          <p:nvPr/>
        </p:nvSpPr>
        <p:spPr bwMode="auto">
          <a:xfrm rot="2464446">
            <a:off x="982663" y="42449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shock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1152" name="TextBox 18"/>
          <p:cNvSpPr txBox="1">
            <a:spLocks noChangeArrowheads="1"/>
          </p:cNvSpPr>
          <p:nvPr/>
        </p:nvSpPr>
        <p:spPr bwMode="auto">
          <a:xfrm>
            <a:off x="2057400" y="5486400"/>
            <a:ext cx="5205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Spiral field deflects diffusive CR flux towards axis</a:t>
            </a:r>
          </a:p>
          <a:p>
            <a:endParaRPr lang="en-GB" sz="2000">
              <a:latin typeface="Calibri" pitchFamily="34" charset="0"/>
            </a:endParaRPr>
          </a:p>
          <a:p>
            <a:r>
              <a:rPr lang="en-GB" sz="2000">
                <a:latin typeface="Calibri" pitchFamily="34" charset="0"/>
              </a:rPr>
              <a:t>Small </a:t>
            </a:r>
            <a:r>
              <a:rPr lang="en-GB" sz="2000" b="1" i="1">
                <a:latin typeface="Calibri" pitchFamily="34" charset="0"/>
              </a:rPr>
              <a:t>B</a:t>
            </a:r>
            <a:r>
              <a:rPr lang="en-GB" sz="2000">
                <a:latin typeface="Calibri" pitchFamily="34" charset="0"/>
              </a:rPr>
              <a:t> on axis allows escape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667000"/>
            <a:ext cx="274478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2667000"/>
            <a:ext cx="274478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2590800"/>
            <a:ext cx="274478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8863013" y="-12700"/>
            <a:ext cx="6858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639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GB" sz="2800" baseline="30000">
                <a:solidFill>
                  <a:schemeClr val="accent2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8229600" y="3429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>
              <a:latin typeface="Times New Roman" pitchFamily="18" charset="0"/>
            </a:endParaRPr>
          </a:p>
        </p:txBody>
      </p:sp>
      <p:sp>
        <p:nvSpPr>
          <p:cNvPr id="92167" name="Rectangle 8"/>
          <p:cNvSpPr>
            <a:spLocks noChangeArrowheads="1"/>
          </p:cNvSpPr>
          <p:nvPr/>
        </p:nvSpPr>
        <p:spPr bwMode="auto">
          <a:xfrm>
            <a:off x="990600" y="4495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2168" name="Text Box 9"/>
          <p:cNvSpPr txBox="1">
            <a:spLocks noChangeArrowheads="1"/>
          </p:cNvSpPr>
          <p:nvPr/>
        </p:nvSpPr>
        <p:spPr bwMode="auto">
          <a:xfrm>
            <a:off x="2286000" y="4495800"/>
            <a:ext cx="52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Symbol" pitchFamily="18" charset="2"/>
              </a:rPr>
              <a:t>p/2</a:t>
            </a:r>
          </a:p>
        </p:txBody>
      </p:sp>
      <p:sp>
        <p:nvSpPr>
          <p:cNvPr id="92169" name="Rectangle 10"/>
          <p:cNvSpPr>
            <a:spLocks noChangeArrowheads="1"/>
          </p:cNvSpPr>
          <p:nvPr/>
        </p:nvSpPr>
        <p:spPr bwMode="auto">
          <a:xfrm>
            <a:off x="5105400" y="4495800"/>
            <a:ext cx="52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Symbol" pitchFamily="18" charset="2"/>
              </a:rPr>
              <a:t>p/2</a:t>
            </a:r>
          </a:p>
        </p:txBody>
      </p:sp>
      <p:sp>
        <p:nvSpPr>
          <p:cNvPr id="92170" name="Rectangle 11"/>
          <p:cNvSpPr>
            <a:spLocks noChangeArrowheads="1"/>
          </p:cNvSpPr>
          <p:nvPr/>
        </p:nvSpPr>
        <p:spPr bwMode="auto">
          <a:xfrm>
            <a:off x="7848600" y="4419600"/>
            <a:ext cx="52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Symbol" pitchFamily="18" charset="2"/>
              </a:rPr>
              <a:t>p/2</a:t>
            </a:r>
          </a:p>
        </p:txBody>
      </p:sp>
      <p:sp>
        <p:nvSpPr>
          <p:cNvPr id="92171" name="Text Box 12"/>
          <p:cNvSpPr txBox="1">
            <a:spLocks noChangeArrowheads="1"/>
          </p:cNvSpPr>
          <p:nvPr/>
        </p:nvSpPr>
        <p:spPr bwMode="auto">
          <a:xfrm>
            <a:off x="1676400" y="45227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>
                <a:solidFill>
                  <a:schemeClr val="accent2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92172" name="Rectangle 13"/>
          <p:cNvSpPr>
            <a:spLocks noChangeArrowheads="1"/>
          </p:cNvSpPr>
          <p:nvPr/>
        </p:nvSpPr>
        <p:spPr bwMode="auto">
          <a:xfrm>
            <a:off x="4495800" y="45227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>
                <a:solidFill>
                  <a:schemeClr val="accent2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92173" name="Rectangle 14"/>
          <p:cNvSpPr>
            <a:spLocks noChangeArrowheads="1"/>
          </p:cNvSpPr>
          <p:nvPr/>
        </p:nvSpPr>
        <p:spPr bwMode="auto">
          <a:xfrm>
            <a:off x="7239000" y="44465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>
                <a:solidFill>
                  <a:schemeClr val="accent2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92174" name="Text Box 15"/>
          <p:cNvSpPr txBox="1">
            <a:spLocks noChangeArrowheads="1"/>
          </p:cNvSpPr>
          <p:nvPr/>
        </p:nvSpPr>
        <p:spPr bwMode="auto">
          <a:xfrm>
            <a:off x="571500" y="26670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GB" sz="2800" baseline="3000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2175" name="Text Box 16"/>
          <p:cNvSpPr txBox="1">
            <a:spLocks noChangeArrowheads="1"/>
          </p:cNvSpPr>
          <p:nvPr/>
        </p:nvSpPr>
        <p:spPr bwMode="auto">
          <a:xfrm>
            <a:off x="1562100" y="4038600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Verdana" pitchFamily="34" charset="0"/>
              </a:rPr>
              <a:t>h</a:t>
            </a:r>
            <a:r>
              <a:rPr lang="en-GB" sz="2000" baseline="-25000">
                <a:latin typeface="Verdana" pitchFamily="34" charset="0"/>
              </a:rPr>
              <a:t>0</a:t>
            </a:r>
            <a:r>
              <a:rPr lang="en-GB" sz="2000">
                <a:latin typeface="Times New Roman" pitchFamily="18" charset="0"/>
              </a:rPr>
              <a:t>=1</a:t>
            </a:r>
          </a:p>
        </p:txBody>
      </p:sp>
      <p:sp>
        <p:nvSpPr>
          <p:cNvPr id="92176" name="Rectangle 17"/>
          <p:cNvSpPr>
            <a:spLocks noChangeArrowheads="1"/>
          </p:cNvSpPr>
          <p:nvPr/>
        </p:nvSpPr>
        <p:spPr bwMode="auto">
          <a:xfrm>
            <a:off x="4381500" y="403860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Verdana" pitchFamily="34" charset="0"/>
              </a:rPr>
              <a:t>h</a:t>
            </a:r>
            <a:r>
              <a:rPr lang="en-GB" sz="2000" baseline="-25000">
                <a:latin typeface="Verdana" pitchFamily="34" charset="0"/>
              </a:rPr>
              <a:t>0</a:t>
            </a:r>
            <a:r>
              <a:rPr lang="en-GB" sz="2000">
                <a:latin typeface="Verdana" pitchFamily="34" charset="0"/>
              </a:rPr>
              <a:t>=3</a:t>
            </a:r>
          </a:p>
        </p:txBody>
      </p:sp>
      <p:sp>
        <p:nvSpPr>
          <p:cNvPr id="92177" name="Rectangle 18"/>
          <p:cNvSpPr>
            <a:spLocks noChangeArrowheads="1"/>
          </p:cNvSpPr>
          <p:nvPr/>
        </p:nvSpPr>
        <p:spPr bwMode="auto">
          <a:xfrm>
            <a:off x="7010400" y="39624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Verdana" pitchFamily="34" charset="0"/>
              </a:rPr>
              <a:t>h</a:t>
            </a:r>
            <a:r>
              <a:rPr lang="en-GB" sz="2000" baseline="-25000">
                <a:latin typeface="Verdana" pitchFamily="34" charset="0"/>
              </a:rPr>
              <a:t>0</a:t>
            </a:r>
            <a:r>
              <a:rPr lang="en-GB" sz="2000">
                <a:latin typeface="Verdana" pitchFamily="34" charset="0"/>
              </a:rPr>
              <a:t>=10</a:t>
            </a:r>
          </a:p>
        </p:txBody>
      </p:sp>
      <p:sp>
        <p:nvSpPr>
          <p:cNvPr id="92178" name="Rectangle 19"/>
          <p:cNvSpPr>
            <a:spLocks noChangeArrowheads="1"/>
          </p:cNvSpPr>
          <p:nvPr/>
        </p:nvSpPr>
        <p:spPr bwMode="auto">
          <a:xfrm>
            <a:off x="3810000" y="4495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2179" name="Rectangle 20"/>
          <p:cNvSpPr>
            <a:spLocks noChangeArrowheads="1"/>
          </p:cNvSpPr>
          <p:nvPr/>
        </p:nvSpPr>
        <p:spPr bwMode="auto">
          <a:xfrm>
            <a:off x="6553200" y="4419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2180" name="Rectangle 21"/>
          <p:cNvSpPr>
            <a:spLocks noChangeArrowheads="1"/>
          </p:cNvSpPr>
          <p:nvPr/>
        </p:nvSpPr>
        <p:spPr bwMode="auto">
          <a:xfrm>
            <a:off x="5943600" y="2971800"/>
            <a:ext cx="5334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81" name="Text Box 22"/>
          <p:cNvSpPr txBox="1">
            <a:spLocks noChangeArrowheads="1"/>
          </p:cNvSpPr>
          <p:nvPr/>
        </p:nvSpPr>
        <p:spPr bwMode="auto">
          <a:xfrm>
            <a:off x="8420100" y="24384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</a:rPr>
              <a:t>10</a:t>
            </a:r>
            <a:r>
              <a:rPr lang="en-GB" sz="28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92182" name="Text Box 23"/>
          <p:cNvSpPr txBox="1">
            <a:spLocks noChangeArrowheads="1"/>
          </p:cNvSpPr>
          <p:nvPr/>
        </p:nvSpPr>
        <p:spPr bwMode="auto">
          <a:xfrm>
            <a:off x="8370888" y="4476750"/>
            <a:ext cx="639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</a:rPr>
              <a:t>10</a:t>
            </a:r>
            <a:r>
              <a:rPr lang="en-GB" sz="2800" baseline="30000">
                <a:latin typeface="Times New Roman" pitchFamily="18" charset="0"/>
              </a:rPr>
              <a:t>-2</a:t>
            </a:r>
          </a:p>
        </p:txBody>
      </p:sp>
      <p:sp>
        <p:nvSpPr>
          <p:cNvPr id="92183" name="Rectangle 24"/>
          <p:cNvSpPr>
            <a:spLocks noChangeArrowheads="1"/>
          </p:cNvSpPr>
          <p:nvPr/>
        </p:nvSpPr>
        <p:spPr bwMode="auto">
          <a:xfrm>
            <a:off x="2743200" y="2590800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</a:rPr>
              <a:t>10</a:t>
            </a:r>
            <a:r>
              <a:rPr lang="en-GB" sz="2800" baseline="30000">
                <a:latin typeface="Times New Roman" pitchFamily="18" charset="0"/>
              </a:rPr>
              <a:t>0.2</a:t>
            </a:r>
          </a:p>
        </p:txBody>
      </p:sp>
      <p:sp>
        <p:nvSpPr>
          <p:cNvPr id="92184" name="Rectangle 25"/>
          <p:cNvSpPr>
            <a:spLocks noChangeArrowheads="1"/>
          </p:cNvSpPr>
          <p:nvPr/>
        </p:nvSpPr>
        <p:spPr bwMode="auto">
          <a:xfrm>
            <a:off x="5562600" y="2590800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</a:rPr>
              <a:t>10</a:t>
            </a:r>
            <a:r>
              <a:rPr lang="en-GB" sz="2800" baseline="30000">
                <a:latin typeface="Times New Roman" pitchFamily="18" charset="0"/>
              </a:rPr>
              <a:t>0.8</a:t>
            </a:r>
          </a:p>
        </p:txBody>
      </p:sp>
      <p:sp>
        <p:nvSpPr>
          <p:cNvPr id="92185" name="Rectangle 26"/>
          <p:cNvSpPr>
            <a:spLocks noChangeArrowheads="1"/>
          </p:cNvSpPr>
          <p:nvPr/>
        </p:nvSpPr>
        <p:spPr bwMode="auto">
          <a:xfrm>
            <a:off x="5562600" y="4572000"/>
            <a:ext cx="639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</a:rPr>
              <a:t>10</a:t>
            </a:r>
            <a:r>
              <a:rPr lang="en-GB" sz="2800" baseline="30000">
                <a:latin typeface="Times New Roman" pitchFamily="18" charset="0"/>
              </a:rPr>
              <a:t>-2</a:t>
            </a:r>
          </a:p>
        </p:txBody>
      </p:sp>
      <p:sp>
        <p:nvSpPr>
          <p:cNvPr id="92186" name="Rectangle 27"/>
          <p:cNvSpPr>
            <a:spLocks noChangeArrowheads="1"/>
          </p:cNvSpPr>
          <p:nvPr/>
        </p:nvSpPr>
        <p:spPr bwMode="auto">
          <a:xfrm>
            <a:off x="2743200" y="4572000"/>
            <a:ext cx="639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</a:rPr>
              <a:t>10</a:t>
            </a:r>
            <a:r>
              <a:rPr lang="en-GB" sz="2800" baseline="30000">
                <a:latin typeface="Times New Roman" pitchFamily="18" charset="0"/>
              </a:rPr>
              <a:t>-2</a:t>
            </a:r>
          </a:p>
        </p:txBody>
      </p:sp>
      <p:grpSp>
        <p:nvGrpSpPr>
          <p:cNvPr id="92187" name="Group 28"/>
          <p:cNvGrpSpPr>
            <a:grpSpLocks/>
          </p:cNvGrpSpPr>
          <p:nvPr/>
        </p:nvGrpSpPr>
        <p:grpSpPr bwMode="auto">
          <a:xfrm>
            <a:off x="323850" y="3200400"/>
            <a:ext cx="819150" cy="822325"/>
            <a:chOff x="60" y="2064"/>
            <a:chExt cx="516" cy="518"/>
          </a:xfrm>
        </p:grpSpPr>
        <p:sp>
          <p:nvSpPr>
            <p:cNvPr id="92200" name="Text Box 29"/>
            <p:cNvSpPr txBox="1">
              <a:spLocks noChangeArrowheads="1"/>
            </p:cNvSpPr>
            <p:nvPr/>
          </p:nvSpPr>
          <p:spPr bwMode="auto">
            <a:xfrm>
              <a:off x="60" y="2064"/>
              <a:ext cx="51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Verdana" pitchFamily="34" charset="0"/>
                </a:rPr>
                <a:t>p</a:t>
              </a:r>
              <a:endParaRPr lang="en-GB" sz="2400" i="1">
                <a:solidFill>
                  <a:schemeClr val="accent2"/>
                </a:solidFill>
                <a:latin typeface="Verdana" pitchFamily="34" charset="0"/>
              </a:endParaRPr>
            </a:p>
            <a:p>
              <a:r>
                <a:rPr lang="en-GB" sz="2400" i="1">
                  <a:solidFill>
                    <a:schemeClr val="accent2"/>
                  </a:solidFill>
                  <a:latin typeface="Verdana" pitchFamily="34" charset="0"/>
                </a:rPr>
                <a:t>p</a:t>
              </a:r>
              <a:r>
                <a:rPr lang="en-GB" sz="2400" baseline="-25000">
                  <a:solidFill>
                    <a:schemeClr val="accent2"/>
                  </a:solidFill>
                  <a:latin typeface="Verdana" pitchFamily="34" charset="0"/>
                </a:rPr>
                <a:t>max</a:t>
              </a:r>
              <a:endParaRPr lang="en-GB" sz="240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92201" name="Line 30"/>
            <p:cNvSpPr>
              <a:spLocks noChangeShapeType="1"/>
            </p:cNvSpPr>
            <p:nvPr/>
          </p:nvSpPr>
          <p:spPr bwMode="auto">
            <a:xfrm flipV="1">
              <a:off x="72" y="2352"/>
              <a:ext cx="312" cy="1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8" name="Rectangle 31"/>
          <p:cNvSpPr>
            <a:spLocks noChangeArrowheads="1"/>
          </p:cNvSpPr>
          <p:nvPr/>
        </p:nvSpPr>
        <p:spPr bwMode="auto">
          <a:xfrm>
            <a:off x="3124200" y="2895600"/>
            <a:ext cx="533400" cy="165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89" name="Rectangle 32"/>
          <p:cNvSpPr>
            <a:spLocks noChangeArrowheads="1"/>
          </p:cNvSpPr>
          <p:nvPr/>
        </p:nvSpPr>
        <p:spPr bwMode="auto">
          <a:xfrm>
            <a:off x="8763000" y="2876550"/>
            <a:ext cx="533400" cy="156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90" name="Text Box 33"/>
          <p:cNvSpPr txBox="1">
            <a:spLocks noChangeArrowheads="1"/>
          </p:cNvSpPr>
          <p:nvPr/>
        </p:nvSpPr>
        <p:spPr bwMode="auto">
          <a:xfrm>
            <a:off x="593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92191" name="Rectangle 34"/>
          <p:cNvSpPr>
            <a:spLocks noChangeArrowheads="1"/>
          </p:cNvSpPr>
          <p:nvPr/>
        </p:nvSpPr>
        <p:spPr bwMode="auto">
          <a:xfrm>
            <a:off x="1828800" y="304800"/>
            <a:ext cx="5999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CR spectrum (</a:t>
            </a:r>
            <a:r>
              <a:rPr lang="en-US" sz="2800" i="1">
                <a:solidFill>
                  <a:srgbClr val="A50021"/>
                </a:solidFill>
              </a:rPr>
              <a:t>p</a:t>
            </a:r>
            <a:r>
              <a:rPr lang="en-US" sz="2800" baseline="30000">
                <a:solidFill>
                  <a:srgbClr val="A50021"/>
                </a:solidFill>
              </a:rPr>
              <a:t>-4</a:t>
            </a:r>
            <a:r>
              <a:rPr lang="en-US" sz="2800" i="1">
                <a:solidFill>
                  <a:srgbClr val="A50021"/>
                </a:solidFill>
              </a:rPr>
              <a:t>f</a:t>
            </a:r>
            <a:r>
              <a:rPr lang="en-US" sz="2800">
                <a:solidFill>
                  <a:srgbClr val="A50021"/>
                </a:solidFill>
              </a:rPr>
              <a:t>) at the shock</a:t>
            </a:r>
          </a:p>
          <a:p>
            <a:pPr algn="ctr"/>
            <a:r>
              <a:rPr lang="en-US" sz="2800">
                <a:solidFill>
                  <a:srgbClr val="A50021"/>
                </a:solidFill>
              </a:rPr>
              <a:t>for different collisionalities </a:t>
            </a:r>
            <a:r>
              <a:rPr lang="en-US" sz="2800" i="1">
                <a:solidFill>
                  <a:srgbClr val="A50021"/>
                </a:solidFill>
              </a:rPr>
              <a:t>h</a:t>
            </a:r>
            <a:r>
              <a:rPr lang="en-US" sz="2800" baseline="-25000">
                <a:solidFill>
                  <a:srgbClr val="A50021"/>
                </a:solidFill>
              </a:rPr>
              <a:t>0</a:t>
            </a:r>
            <a:r>
              <a:rPr lang="en-US" sz="2800">
                <a:solidFill>
                  <a:srgbClr val="A50021"/>
                </a:solidFill>
              </a:rPr>
              <a:t>=(</a:t>
            </a:r>
            <a:r>
              <a:rPr lang="en-US" sz="2800" i="1">
                <a:solidFill>
                  <a:srgbClr val="A50021"/>
                </a:solidFill>
                <a:latin typeface="Symbol" pitchFamily="18" charset="2"/>
              </a:rPr>
              <a:t>wt</a:t>
            </a:r>
            <a:r>
              <a:rPr lang="en-US" sz="2800">
                <a:solidFill>
                  <a:srgbClr val="A50021"/>
                </a:solidFill>
              </a:rPr>
              <a:t>)</a:t>
            </a:r>
            <a:r>
              <a:rPr lang="en-US" sz="2800" baseline="-25000">
                <a:solidFill>
                  <a:srgbClr val="A50021"/>
                </a:solidFill>
              </a:rPr>
              <a:t>max</a:t>
            </a:r>
            <a:endParaRPr lang="en-GB" sz="2800" baseline="-25000">
              <a:solidFill>
                <a:srgbClr val="A50021"/>
              </a:solidFill>
            </a:endParaRPr>
          </a:p>
        </p:txBody>
      </p:sp>
      <p:sp>
        <p:nvSpPr>
          <p:cNvPr id="92192" name="Line 35"/>
          <p:cNvSpPr>
            <a:spLocks noChangeShapeType="1"/>
          </p:cNvSpPr>
          <p:nvPr/>
        </p:nvSpPr>
        <p:spPr bwMode="auto">
          <a:xfrm flipV="1">
            <a:off x="6553200" y="4819650"/>
            <a:ext cx="152400" cy="5905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93" name="Text Box 36"/>
          <p:cNvSpPr txBox="1">
            <a:spLocks noChangeArrowheads="1"/>
          </p:cNvSpPr>
          <p:nvPr/>
        </p:nvSpPr>
        <p:spPr bwMode="auto">
          <a:xfrm>
            <a:off x="6172200" y="54102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pole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92194" name="Line 37"/>
          <p:cNvSpPr>
            <a:spLocks noChangeShapeType="1"/>
          </p:cNvSpPr>
          <p:nvPr/>
        </p:nvSpPr>
        <p:spPr bwMode="auto">
          <a:xfrm flipH="1" flipV="1">
            <a:off x="8248650" y="4781550"/>
            <a:ext cx="228600" cy="6667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95" name="Text Box 38"/>
          <p:cNvSpPr txBox="1">
            <a:spLocks noChangeArrowheads="1"/>
          </p:cNvSpPr>
          <p:nvPr/>
        </p:nvSpPr>
        <p:spPr bwMode="auto">
          <a:xfrm>
            <a:off x="8032750" y="539115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equator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92196" name="Text Box 39"/>
          <p:cNvSpPr txBox="1">
            <a:spLocks noChangeArrowheads="1"/>
          </p:cNvSpPr>
          <p:nvPr/>
        </p:nvSpPr>
        <p:spPr bwMode="auto">
          <a:xfrm rot="-5400000">
            <a:off x="-677068" y="3496468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CR momentum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92197" name="Text Box 40"/>
          <p:cNvSpPr txBox="1">
            <a:spLocks noChangeArrowheads="1"/>
          </p:cNvSpPr>
          <p:nvPr/>
        </p:nvSpPr>
        <p:spPr bwMode="auto">
          <a:xfrm>
            <a:off x="5867400" y="1905000"/>
            <a:ext cx="245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Dominated by highest 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energy CR at pole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92198" name="Line 41"/>
          <p:cNvSpPr>
            <a:spLocks noChangeShapeType="1"/>
          </p:cNvSpPr>
          <p:nvPr/>
        </p:nvSpPr>
        <p:spPr bwMode="auto">
          <a:xfrm flipH="1">
            <a:off x="6781800" y="2514600"/>
            <a:ext cx="152400" cy="533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99" name="Text Box 42"/>
          <p:cNvSpPr txBox="1">
            <a:spLocks noChangeArrowheads="1"/>
          </p:cNvSpPr>
          <p:nvPr/>
        </p:nvSpPr>
        <p:spPr bwMode="auto">
          <a:xfrm>
            <a:off x="1447800" y="4953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latitude</a:t>
            </a:r>
            <a:endParaRPr lang="en-GB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2133600" y="533400"/>
            <a:ext cx="4138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CR pressure in Parker spiral</a:t>
            </a:r>
            <a:endParaRPr lang="en-US" sz="24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66800" y="1447800"/>
          <a:ext cx="1981200" cy="407988"/>
        </p:xfrm>
        <a:graphic>
          <a:graphicData uri="http://schemas.openxmlformats.org/presentationml/2006/ole">
            <p:oleObj spid="_x0000_s4098" name="Equation" r:id="rId3" imgW="1117600" imgH="228600" progId="Equation.3">
              <p:embed/>
            </p:oleObj>
          </a:graphicData>
        </a:graphic>
      </p:graphicFrame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971800"/>
            <a:ext cx="246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548188" y="1844675"/>
          <a:ext cx="3681412" cy="733425"/>
        </p:xfrm>
        <a:graphic>
          <a:graphicData uri="http://schemas.openxmlformats.org/presentationml/2006/ole">
            <p:oleObj spid="_x0000_s4099" name="Equation" r:id="rId5" imgW="2082600" imgH="419040" progId="Equation.3">
              <p:embed/>
            </p:oleObj>
          </a:graphicData>
        </a:graphic>
      </p:graphicFrame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4495800" y="1508125"/>
            <a:ext cx="391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Self-similar linear hydrodynamics</a:t>
            </a:r>
            <a:endParaRPr lang="en-GB" sz="2000">
              <a:latin typeface="Calibri" pitchFamily="34" charset="0"/>
            </a:endParaRP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4648200" y="26670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Density perturbation near pole</a:t>
            </a:r>
            <a:endParaRPr lang="en-GB">
              <a:latin typeface="Calibri" pitchFamily="34" charset="0"/>
            </a:endParaRPr>
          </a:p>
        </p:txBody>
      </p:sp>
      <p:grpSp>
        <p:nvGrpSpPr>
          <p:cNvPr id="4106" name="Group 8"/>
          <p:cNvGrpSpPr>
            <a:grpSpLocks/>
          </p:cNvGrpSpPr>
          <p:nvPr/>
        </p:nvGrpSpPr>
        <p:grpSpPr bwMode="auto">
          <a:xfrm>
            <a:off x="685800" y="1905000"/>
            <a:ext cx="2514600" cy="3048000"/>
            <a:chOff x="384" y="0"/>
            <a:chExt cx="3144" cy="3780"/>
          </a:xfrm>
        </p:grpSpPr>
        <p:grpSp>
          <p:nvGrpSpPr>
            <p:cNvPr id="4111" name="Group 9"/>
            <p:cNvGrpSpPr>
              <a:grpSpLocks/>
            </p:cNvGrpSpPr>
            <p:nvPr/>
          </p:nvGrpSpPr>
          <p:grpSpPr bwMode="auto">
            <a:xfrm rot="5400000">
              <a:off x="66" y="318"/>
              <a:ext cx="3780" cy="3144"/>
              <a:chOff x="-3312" y="-3264"/>
              <a:chExt cx="9504" cy="7176"/>
            </a:xfrm>
          </p:grpSpPr>
          <p:grpSp>
            <p:nvGrpSpPr>
              <p:cNvPr id="4113" name="Group 10"/>
              <p:cNvGrpSpPr>
                <a:grpSpLocks/>
              </p:cNvGrpSpPr>
              <p:nvPr/>
            </p:nvGrpSpPr>
            <p:grpSpPr bwMode="auto">
              <a:xfrm>
                <a:off x="1392" y="-3264"/>
                <a:ext cx="4800" cy="7176"/>
                <a:chOff x="480" y="-3216"/>
                <a:chExt cx="4800" cy="7176"/>
              </a:xfrm>
            </p:grpSpPr>
            <p:pic>
              <p:nvPicPr>
                <p:cNvPr id="4118" name="Picture 1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80" y="360"/>
                  <a:ext cx="4800" cy="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19" name="Picture 1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flipV="1">
                  <a:off x="480" y="-3216"/>
                  <a:ext cx="4800" cy="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14" name="Group 13"/>
              <p:cNvGrpSpPr>
                <a:grpSpLocks/>
              </p:cNvGrpSpPr>
              <p:nvPr/>
            </p:nvGrpSpPr>
            <p:grpSpPr bwMode="auto">
              <a:xfrm flipH="1">
                <a:off x="-3312" y="-3264"/>
                <a:ext cx="4800" cy="7176"/>
                <a:chOff x="480" y="-3216"/>
                <a:chExt cx="4800" cy="7176"/>
              </a:xfrm>
            </p:grpSpPr>
            <p:pic>
              <p:nvPicPr>
                <p:cNvPr id="4116" name="Picture 14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80" y="360"/>
                  <a:ext cx="4800" cy="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17" name="Picture 15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flipV="1">
                  <a:off x="480" y="-3216"/>
                  <a:ext cx="4800" cy="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115" name="Rectangle 16"/>
              <p:cNvSpPr>
                <a:spLocks noChangeArrowheads="1"/>
              </p:cNvSpPr>
              <p:nvPr/>
            </p:nvSpPr>
            <p:spPr bwMode="auto">
              <a:xfrm>
                <a:off x="1392" y="-1200"/>
                <a:ext cx="144" cy="30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4112" name="Oval 17"/>
            <p:cNvSpPr>
              <a:spLocks noChangeArrowheads="1"/>
            </p:cNvSpPr>
            <p:nvPr/>
          </p:nvSpPr>
          <p:spPr bwMode="auto">
            <a:xfrm>
              <a:off x="1272" y="1229"/>
              <a:ext cx="1358" cy="12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4107" name="Text Box 18"/>
          <p:cNvSpPr txBox="1">
            <a:spLocks noChangeArrowheads="1"/>
          </p:cNvSpPr>
          <p:nvPr/>
        </p:nvSpPr>
        <p:spPr bwMode="auto">
          <a:xfrm>
            <a:off x="2060575" y="5410200"/>
            <a:ext cx="554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Large CR pressure                polar cavity in </a:t>
            </a:r>
            <a:r>
              <a:rPr lang="en-US" sz="2000" i="1">
                <a:latin typeface="Calibri" pitchFamily="34" charset="0"/>
              </a:rPr>
              <a:t>B </a:t>
            </a:r>
            <a:r>
              <a:rPr lang="en-US" sz="2000" i="1">
                <a:latin typeface="Symbol" pitchFamily="18" charset="2"/>
              </a:rPr>
              <a:t>r           </a:t>
            </a:r>
          </a:p>
          <a:p>
            <a:r>
              <a:rPr lang="en-US" sz="2000">
                <a:latin typeface="Calibri" pitchFamily="34" charset="0"/>
              </a:rPr>
              <a:t>	</a:t>
            </a:r>
            <a:endParaRPr lang="en-GB" sz="2000">
              <a:latin typeface="Calibri" pitchFamily="34" charset="0"/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741488" y="3200400"/>
          <a:ext cx="468312" cy="519113"/>
        </p:xfrm>
        <a:graphic>
          <a:graphicData uri="http://schemas.openxmlformats.org/presentationml/2006/ole">
            <p:oleObj spid="_x0000_s4101" name="Equation" r:id="rId7" imgW="203040" imgH="228600" progId="Equation.3">
              <p:embed/>
            </p:oleObj>
          </a:graphicData>
        </a:graphic>
      </p:graphicFrame>
      <p:sp>
        <p:nvSpPr>
          <p:cNvPr id="4108" name="Text Box 21"/>
          <p:cNvSpPr txBox="1">
            <a:spLocks noChangeArrowheads="1"/>
          </p:cNvSpPr>
          <p:nvPr/>
        </p:nvSpPr>
        <p:spPr bwMode="auto">
          <a:xfrm>
            <a:off x="1638300" y="28194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shock</a:t>
            </a:r>
            <a:endParaRPr lang="en-GB" sz="1400">
              <a:latin typeface="Calibri" pitchFamily="34" charset="0"/>
            </a:endParaRPr>
          </a:p>
        </p:txBody>
      </p:sp>
      <p:sp>
        <p:nvSpPr>
          <p:cNvPr id="4109" name="AutoShape 22"/>
          <p:cNvSpPr>
            <a:spLocks noChangeArrowheads="1"/>
          </p:cNvSpPr>
          <p:nvPr/>
        </p:nvSpPr>
        <p:spPr bwMode="auto">
          <a:xfrm>
            <a:off x="4267200" y="5562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10" name="TextBox 25"/>
          <p:cNvSpPr txBox="1">
            <a:spLocks noChangeArrowheads="1"/>
          </p:cNvSpPr>
          <p:nvPr/>
        </p:nvSpPr>
        <p:spPr bwMode="auto">
          <a:xfrm>
            <a:off x="3505200" y="6172200"/>
            <a:ext cx="2740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CR escape along axis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334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4419600" y="4953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latitude</a:t>
            </a:r>
            <a:endParaRPr lang="en-GB"/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 rot="5400000">
            <a:off x="2618582" y="18010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pole</a:t>
            </a:r>
            <a:endParaRPr lang="en-GB"/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 rot="5400000">
            <a:off x="4656932" y="1515268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equator</a:t>
            </a:r>
            <a:endParaRPr lang="en-GB"/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2286000" y="44958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radius</a:t>
            </a:r>
            <a:endParaRPr lang="en-GB"/>
          </a:p>
        </p:txBody>
      </p:sp>
      <p:sp>
        <p:nvSpPr>
          <p:cNvPr id="95238" name="Text Box 7"/>
          <p:cNvSpPr txBox="1">
            <a:spLocks noChangeArrowheads="1"/>
          </p:cNvSpPr>
          <p:nvPr/>
        </p:nvSpPr>
        <p:spPr bwMode="auto">
          <a:xfrm>
            <a:off x="2362200" y="3886200"/>
            <a:ext cx="65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shock</a:t>
            </a:r>
            <a:endParaRPr lang="en-GB" baseline="-25000"/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2438400" y="5029200"/>
            <a:ext cx="108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1.3xr</a:t>
            </a:r>
            <a:r>
              <a:rPr lang="en-US" baseline="-25000"/>
              <a:t>shock</a:t>
            </a:r>
            <a:endParaRPr lang="en-GB" baseline="-25000"/>
          </a:p>
        </p:txBody>
      </p:sp>
      <p:sp>
        <p:nvSpPr>
          <p:cNvPr id="95240" name="Text Box 9"/>
          <p:cNvSpPr txBox="1">
            <a:spLocks noChangeArrowheads="1"/>
          </p:cNvSpPr>
          <p:nvPr/>
        </p:nvSpPr>
        <p:spPr bwMode="auto">
          <a:xfrm>
            <a:off x="6096000" y="1524000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non-linear density </a:t>
            </a:r>
          </a:p>
          <a:p>
            <a:r>
              <a:rPr lang="en-US"/>
              <a:t>increase at shock</a:t>
            </a:r>
            <a:endParaRPr lang="en-GB"/>
          </a:p>
        </p:txBody>
      </p:sp>
      <p:sp>
        <p:nvSpPr>
          <p:cNvPr id="95241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shock</a:t>
            </a:r>
            <a:endParaRPr lang="en-GB"/>
          </a:p>
        </p:txBody>
      </p:sp>
      <p:sp>
        <p:nvSpPr>
          <p:cNvPr id="95242" name="Line 11"/>
          <p:cNvSpPr>
            <a:spLocks noChangeShapeType="1"/>
          </p:cNvSpPr>
          <p:nvPr/>
        </p:nvSpPr>
        <p:spPr bwMode="auto">
          <a:xfrm flipH="1">
            <a:off x="4610100" y="1905000"/>
            <a:ext cx="14859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43" name="Line 12"/>
          <p:cNvSpPr>
            <a:spLocks noChangeShapeType="1"/>
          </p:cNvSpPr>
          <p:nvPr/>
        </p:nvSpPr>
        <p:spPr bwMode="auto">
          <a:xfrm>
            <a:off x="2286000" y="22098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44" name="Text Box 13"/>
          <p:cNvSpPr txBox="1">
            <a:spLocks noChangeArrowheads="1"/>
          </p:cNvSpPr>
          <p:nvPr/>
        </p:nvSpPr>
        <p:spPr bwMode="auto">
          <a:xfrm>
            <a:off x="457200" y="1828800"/>
            <a:ext cx="182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Plasma pushed </a:t>
            </a:r>
          </a:p>
          <a:p>
            <a:r>
              <a:rPr lang="en-US"/>
              <a:t>away from axis</a:t>
            </a:r>
            <a:endParaRPr lang="en-GB"/>
          </a:p>
        </p:txBody>
      </p:sp>
      <p:sp>
        <p:nvSpPr>
          <p:cNvPr id="95245" name="Text Box 14"/>
          <p:cNvSpPr txBox="1">
            <a:spLocks noChangeArrowheads="1"/>
          </p:cNvSpPr>
          <p:nvPr/>
        </p:nvSpPr>
        <p:spPr bwMode="auto">
          <a:xfrm>
            <a:off x="304800" y="3124200"/>
            <a:ext cx="225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Cavity due to high </a:t>
            </a:r>
          </a:p>
          <a:p>
            <a:r>
              <a:rPr lang="en-US"/>
              <a:t>CR pressure on axis</a:t>
            </a:r>
            <a:endParaRPr lang="en-GB"/>
          </a:p>
        </p:txBody>
      </p:sp>
      <p:sp>
        <p:nvSpPr>
          <p:cNvPr id="95246" name="Line 15"/>
          <p:cNvSpPr>
            <a:spLocks noChangeShapeType="1"/>
          </p:cNvSpPr>
          <p:nvPr/>
        </p:nvSpPr>
        <p:spPr bwMode="auto">
          <a:xfrm>
            <a:off x="2590800" y="3581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47" name="Text Box 16"/>
          <p:cNvSpPr txBox="1">
            <a:spLocks noChangeArrowheads="1"/>
          </p:cNvSpPr>
          <p:nvPr/>
        </p:nvSpPr>
        <p:spPr bwMode="auto">
          <a:xfrm>
            <a:off x="1447800" y="406400"/>
            <a:ext cx="6602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54002A"/>
                </a:solidFill>
              </a:rPr>
              <a:t>Density structure in front of shock, </a:t>
            </a:r>
            <a:r>
              <a:rPr lang="en-US" sz="2800" i="1">
                <a:solidFill>
                  <a:srgbClr val="54002A"/>
                </a:solidFill>
              </a:rPr>
              <a:t>h</a:t>
            </a:r>
            <a:r>
              <a:rPr lang="en-US" sz="2800" baseline="-25000">
                <a:solidFill>
                  <a:srgbClr val="54002A"/>
                </a:solidFill>
              </a:rPr>
              <a:t>0</a:t>
            </a:r>
            <a:r>
              <a:rPr lang="en-US" sz="2800">
                <a:solidFill>
                  <a:srgbClr val="54002A"/>
                </a:solidFill>
              </a:rPr>
              <a:t>=10</a:t>
            </a:r>
            <a:endParaRPr lang="en-GB" sz="2800">
              <a:solidFill>
                <a:srgbClr val="54002A"/>
              </a:solidFill>
            </a:endParaRPr>
          </a:p>
        </p:txBody>
      </p:sp>
      <p:sp>
        <p:nvSpPr>
          <p:cNvPr id="95248" name="Line 17"/>
          <p:cNvSpPr>
            <a:spLocks noChangeShapeType="1"/>
          </p:cNvSpPr>
          <p:nvPr/>
        </p:nvSpPr>
        <p:spPr bwMode="auto">
          <a:xfrm flipH="1" flipV="1">
            <a:off x="5562600" y="3124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49" name="Text Box 18"/>
          <p:cNvSpPr txBox="1">
            <a:spLocks noChangeArrowheads="1"/>
          </p:cNvSpPr>
          <p:nvPr/>
        </p:nvSpPr>
        <p:spPr bwMode="auto">
          <a:xfrm>
            <a:off x="6477000" y="3333750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Unperturbed upstream</a:t>
            </a:r>
          </a:p>
          <a:p>
            <a:r>
              <a:rPr lang="en-US"/>
              <a:t>plasma, 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/>
              <a:t>1</a:t>
            </a:r>
            <a:r>
              <a:rPr lang="en-US"/>
              <a:t>=0</a:t>
            </a:r>
            <a:endParaRPr lang="en-GB"/>
          </a:p>
        </p:txBody>
      </p:sp>
      <p:sp>
        <p:nvSpPr>
          <p:cNvPr id="95250" name="Text Box 19"/>
          <p:cNvSpPr txBox="1">
            <a:spLocks noChangeArrowheads="1"/>
          </p:cNvSpPr>
          <p:nvPr/>
        </p:nvSpPr>
        <p:spPr bwMode="auto">
          <a:xfrm>
            <a:off x="5257800" y="5791200"/>
            <a:ext cx="340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10-50% CR efficiency</a:t>
            </a:r>
            <a:endParaRPr lang="en-US" sz="2400" baseline="300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	full cavity on axis</a:t>
            </a: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95251" name="AutoShape 20"/>
          <p:cNvSpPr>
            <a:spLocks noChangeArrowheads="1"/>
          </p:cNvSpPr>
          <p:nvPr/>
        </p:nvSpPr>
        <p:spPr bwMode="auto">
          <a:xfrm>
            <a:off x="5638800" y="63246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00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990000"/>
                </a:solidFill>
                <a:latin typeface="Calibri" pitchFamily="34" charset="0"/>
              </a:rPr>
              <a:t>Instabilities driven by streaming energetic particles</a:t>
            </a:r>
          </a:p>
        </p:txBody>
      </p:sp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2219325" y="1066800"/>
            <a:ext cx="5254625" cy="4864100"/>
            <a:chOff x="1104" y="432"/>
            <a:chExt cx="4012" cy="3696"/>
          </a:xfrm>
        </p:grpSpPr>
        <p:sp>
          <p:nvSpPr>
            <p:cNvPr id="14340" name="Rectangle 5"/>
            <p:cNvSpPr>
              <a:spLocks noChangeArrowheads="1"/>
            </p:cNvSpPr>
            <p:nvPr/>
          </p:nvSpPr>
          <p:spPr bwMode="auto">
            <a:xfrm>
              <a:off x="1104" y="432"/>
              <a:ext cx="3840" cy="36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pic>
          <p:nvPicPr>
            <p:cNvPr id="14341" name="Picture 6" descr="Tych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432"/>
              <a:ext cx="1824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7" descr="sn10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8" y="2400"/>
              <a:ext cx="1584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8" descr="kepler I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432"/>
              <a:ext cx="187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9" descr="Cas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2280"/>
              <a:ext cx="2160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 Box 10"/>
            <p:cNvSpPr txBox="1">
              <a:spLocks noChangeArrowheads="1"/>
            </p:cNvSpPr>
            <p:nvPr/>
          </p:nvSpPr>
          <p:spPr bwMode="auto">
            <a:xfrm>
              <a:off x="3793" y="480"/>
              <a:ext cx="132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Kepler 1604AD</a:t>
              </a:r>
              <a:endParaRPr lang="en-GB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1248" y="432"/>
              <a:ext cx="129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Tycho 1572AD</a:t>
              </a:r>
              <a:endParaRPr lang="en-GB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347" name="Text Box 12"/>
            <p:cNvSpPr txBox="1">
              <a:spLocks noChangeArrowheads="1"/>
            </p:cNvSpPr>
            <p:nvPr/>
          </p:nvSpPr>
          <p:spPr bwMode="auto">
            <a:xfrm>
              <a:off x="1344" y="3849"/>
              <a:ext cx="77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SN1006</a:t>
              </a:r>
              <a:endParaRPr lang="en-GB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348" name="Text Box 13"/>
            <p:cNvSpPr txBox="1">
              <a:spLocks noChangeArrowheads="1"/>
            </p:cNvSpPr>
            <p:nvPr/>
          </p:nvSpPr>
          <p:spPr bwMode="auto">
            <a:xfrm>
              <a:off x="3692" y="3850"/>
              <a:ext cx="1343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Cas A  1680AD</a:t>
              </a:r>
              <a:endParaRPr lang="en-GB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 flipH="1" flipV="1">
              <a:off x="2592" y="1776"/>
              <a:ext cx="192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15"/>
            <p:cNvSpPr>
              <a:spLocks noChangeShapeType="1"/>
            </p:cNvSpPr>
            <p:nvPr/>
          </p:nvSpPr>
          <p:spPr bwMode="auto">
            <a:xfrm>
              <a:off x="3168" y="2496"/>
              <a:ext cx="192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16"/>
            <p:cNvSpPr>
              <a:spLocks noChangeShapeType="1"/>
            </p:cNvSpPr>
            <p:nvPr/>
          </p:nvSpPr>
          <p:spPr bwMode="auto">
            <a:xfrm flipV="1">
              <a:off x="3168" y="1680"/>
              <a:ext cx="96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17"/>
            <p:cNvSpPr>
              <a:spLocks noChangeShapeType="1"/>
            </p:cNvSpPr>
            <p:nvPr/>
          </p:nvSpPr>
          <p:spPr bwMode="auto">
            <a:xfrm flipH="1">
              <a:off x="1728" y="2352"/>
              <a:ext cx="576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Text Box 18"/>
            <p:cNvSpPr txBox="1">
              <a:spLocks noChangeArrowheads="1"/>
            </p:cNvSpPr>
            <p:nvPr/>
          </p:nvSpPr>
          <p:spPr bwMode="auto">
            <a:xfrm>
              <a:off x="2304" y="2063"/>
              <a:ext cx="1715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Calibri" pitchFamily="34" charset="0"/>
                </a:rPr>
                <a:t>Magnetic field  due to</a:t>
              </a:r>
            </a:p>
            <a:p>
              <a:pPr algn="ctr"/>
              <a:r>
                <a:rPr lang="en-GB">
                  <a:solidFill>
                    <a:schemeClr val="bg1"/>
                  </a:solidFill>
                  <a:latin typeface="Calibri" pitchFamily="34" charset="0"/>
                </a:rPr>
                <a:t>CR/MHD interaction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4339" name="TextBox 17"/>
          <p:cNvSpPr txBox="1">
            <a:spLocks noChangeArrowheads="1"/>
          </p:cNvSpPr>
          <p:nvPr/>
        </p:nvSpPr>
        <p:spPr bwMode="auto">
          <a:xfrm>
            <a:off x="3657600" y="5943600"/>
            <a:ext cx="222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Chandra observations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7" name="Group 2"/>
          <p:cNvGrpSpPr>
            <a:grpSpLocks/>
          </p:cNvGrpSpPr>
          <p:nvPr/>
        </p:nvGrpSpPr>
        <p:grpSpPr bwMode="auto">
          <a:xfrm>
            <a:off x="-552450" y="-762000"/>
            <a:ext cx="9696450" cy="7048500"/>
            <a:chOff x="-108" y="240"/>
            <a:chExt cx="6108" cy="4440"/>
          </a:xfrm>
        </p:grpSpPr>
        <p:grpSp>
          <p:nvGrpSpPr>
            <p:cNvPr id="96278" name="Group 3"/>
            <p:cNvGrpSpPr>
              <a:grpSpLocks/>
            </p:cNvGrpSpPr>
            <p:nvPr/>
          </p:nvGrpSpPr>
          <p:grpSpPr bwMode="auto">
            <a:xfrm>
              <a:off x="-108" y="936"/>
              <a:ext cx="5964" cy="3744"/>
              <a:chOff x="480" y="642"/>
              <a:chExt cx="4464" cy="3678"/>
            </a:xfrm>
          </p:grpSpPr>
          <p:pic>
            <p:nvPicPr>
              <p:cNvPr id="96282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0" y="642"/>
                <a:ext cx="4464" cy="3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283" name="AutoShape 5"/>
              <p:cNvSpPr>
                <a:spLocks noChangeArrowheads="1"/>
              </p:cNvSpPr>
              <p:nvPr/>
            </p:nvSpPr>
            <p:spPr bwMode="auto">
              <a:xfrm rot="10384580">
                <a:off x="2592" y="1536"/>
                <a:ext cx="576" cy="336"/>
              </a:xfrm>
              <a:custGeom>
                <a:avLst/>
                <a:gdLst>
                  <a:gd name="T0" fmla="*/ 8 w 21600"/>
                  <a:gd name="T1" fmla="*/ 0 h 21600"/>
                  <a:gd name="T2" fmla="*/ 0 w 21600"/>
                  <a:gd name="T3" fmla="*/ 3 h 21600"/>
                  <a:gd name="T4" fmla="*/ 8 w 21600"/>
                  <a:gd name="T5" fmla="*/ 0 h 21600"/>
                  <a:gd name="T6" fmla="*/ 15 w 21600"/>
                  <a:gd name="T7" fmla="*/ 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1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09" y="11214"/>
                    </a:moveTo>
                    <a:cubicBezTo>
                      <a:pt x="303" y="11076"/>
                      <a:pt x="301" y="10938"/>
                      <a:pt x="301" y="10800"/>
                    </a:cubicBezTo>
                    <a:cubicBezTo>
                      <a:pt x="301" y="5001"/>
                      <a:pt x="5001" y="301"/>
                      <a:pt x="10800" y="301"/>
                    </a:cubicBezTo>
                    <a:cubicBezTo>
                      <a:pt x="16598" y="301"/>
                      <a:pt x="21299" y="5001"/>
                      <a:pt x="21299" y="10800"/>
                    </a:cubicBezTo>
                    <a:cubicBezTo>
                      <a:pt x="21299" y="10938"/>
                      <a:pt x="21296" y="11076"/>
                      <a:pt x="21290" y="11214"/>
                    </a:cubicBezTo>
                    <a:lnTo>
                      <a:pt x="21591" y="11226"/>
                    </a:lnTo>
                    <a:cubicBezTo>
                      <a:pt x="21597" y="11084"/>
                      <a:pt x="21600" y="10942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42"/>
                      <a:pt x="2" y="11084"/>
                      <a:pt x="8" y="1122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284" name="AutoShape 6"/>
              <p:cNvSpPr>
                <a:spLocks noChangeArrowheads="1"/>
              </p:cNvSpPr>
              <p:nvPr/>
            </p:nvSpPr>
            <p:spPr bwMode="auto">
              <a:xfrm rot="10384580">
                <a:off x="2712" y="1404"/>
                <a:ext cx="295" cy="191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1 h 21600"/>
                  <a:gd name="T4" fmla="*/ 2 w 21600"/>
                  <a:gd name="T5" fmla="*/ 0 h 21600"/>
                  <a:gd name="T6" fmla="*/ 4 w 21600"/>
                  <a:gd name="T7" fmla="*/ 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1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09" y="11214"/>
                    </a:moveTo>
                    <a:cubicBezTo>
                      <a:pt x="303" y="11076"/>
                      <a:pt x="301" y="10938"/>
                      <a:pt x="301" y="10800"/>
                    </a:cubicBezTo>
                    <a:cubicBezTo>
                      <a:pt x="301" y="5001"/>
                      <a:pt x="5001" y="301"/>
                      <a:pt x="10800" y="301"/>
                    </a:cubicBezTo>
                    <a:cubicBezTo>
                      <a:pt x="16598" y="301"/>
                      <a:pt x="21299" y="5001"/>
                      <a:pt x="21299" y="10800"/>
                    </a:cubicBezTo>
                    <a:cubicBezTo>
                      <a:pt x="21299" y="10938"/>
                      <a:pt x="21296" y="11076"/>
                      <a:pt x="21290" y="11214"/>
                    </a:cubicBezTo>
                    <a:lnTo>
                      <a:pt x="21591" y="11226"/>
                    </a:lnTo>
                    <a:cubicBezTo>
                      <a:pt x="21597" y="11084"/>
                      <a:pt x="21600" y="10942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42"/>
                      <a:pt x="2" y="11084"/>
                      <a:pt x="8" y="1122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285" name="AutoShape 7"/>
              <p:cNvSpPr>
                <a:spLocks noChangeArrowheads="1"/>
              </p:cNvSpPr>
              <p:nvPr/>
            </p:nvSpPr>
            <p:spPr bwMode="auto">
              <a:xfrm rot="10384580">
                <a:off x="2544" y="1872"/>
                <a:ext cx="672" cy="336"/>
              </a:xfrm>
              <a:custGeom>
                <a:avLst/>
                <a:gdLst>
                  <a:gd name="T0" fmla="*/ 10 w 21600"/>
                  <a:gd name="T1" fmla="*/ 0 h 21600"/>
                  <a:gd name="T2" fmla="*/ 0 w 21600"/>
                  <a:gd name="T3" fmla="*/ 3 h 21600"/>
                  <a:gd name="T4" fmla="*/ 10 w 21600"/>
                  <a:gd name="T5" fmla="*/ 0 h 21600"/>
                  <a:gd name="T6" fmla="*/ 21 w 21600"/>
                  <a:gd name="T7" fmla="*/ 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1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09" y="11214"/>
                    </a:moveTo>
                    <a:cubicBezTo>
                      <a:pt x="303" y="11076"/>
                      <a:pt x="301" y="10938"/>
                      <a:pt x="301" y="10800"/>
                    </a:cubicBezTo>
                    <a:cubicBezTo>
                      <a:pt x="301" y="5001"/>
                      <a:pt x="5001" y="301"/>
                      <a:pt x="10800" y="301"/>
                    </a:cubicBezTo>
                    <a:cubicBezTo>
                      <a:pt x="16598" y="301"/>
                      <a:pt x="21299" y="5001"/>
                      <a:pt x="21299" y="10800"/>
                    </a:cubicBezTo>
                    <a:cubicBezTo>
                      <a:pt x="21299" y="10938"/>
                      <a:pt x="21296" y="11076"/>
                      <a:pt x="21290" y="11214"/>
                    </a:cubicBezTo>
                    <a:lnTo>
                      <a:pt x="21591" y="11226"/>
                    </a:lnTo>
                    <a:cubicBezTo>
                      <a:pt x="21597" y="11084"/>
                      <a:pt x="21600" y="10942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42"/>
                      <a:pt x="2" y="11084"/>
                      <a:pt x="8" y="1122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286" name="AutoShape 8"/>
              <p:cNvSpPr>
                <a:spLocks noChangeArrowheads="1"/>
              </p:cNvSpPr>
              <p:nvPr/>
            </p:nvSpPr>
            <p:spPr bwMode="auto">
              <a:xfrm rot="10384580">
                <a:off x="2540" y="2151"/>
                <a:ext cx="720" cy="384"/>
              </a:xfrm>
              <a:custGeom>
                <a:avLst/>
                <a:gdLst>
                  <a:gd name="T0" fmla="*/ 12 w 21600"/>
                  <a:gd name="T1" fmla="*/ 0 h 21600"/>
                  <a:gd name="T2" fmla="*/ 0 w 21600"/>
                  <a:gd name="T3" fmla="*/ 4 h 21600"/>
                  <a:gd name="T4" fmla="*/ 12 w 21600"/>
                  <a:gd name="T5" fmla="*/ 0 h 21600"/>
                  <a:gd name="T6" fmla="*/ 24 w 21600"/>
                  <a:gd name="T7" fmla="*/ 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15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09" y="11214"/>
                    </a:moveTo>
                    <a:cubicBezTo>
                      <a:pt x="303" y="11076"/>
                      <a:pt x="301" y="10938"/>
                      <a:pt x="301" y="10800"/>
                    </a:cubicBezTo>
                    <a:cubicBezTo>
                      <a:pt x="301" y="5001"/>
                      <a:pt x="5001" y="301"/>
                      <a:pt x="10800" y="301"/>
                    </a:cubicBezTo>
                    <a:cubicBezTo>
                      <a:pt x="16598" y="301"/>
                      <a:pt x="21299" y="5001"/>
                      <a:pt x="21299" y="10800"/>
                    </a:cubicBezTo>
                    <a:cubicBezTo>
                      <a:pt x="21299" y="10938"/>
                      <a:pt x="21296" y="11076"/>
                      <a:pt x="21290" y="11214"/>
                    </a:cubicBezTo>
                    <a:lnTo>
                      <a:pt x="21591" y="11226"/>
                    </a:lnTo>
                    <a:cubicBezTo>
                      <a:pt x="21597" y="11084"/>
                      <a:pt x="21600" y="10942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42"/>
                      <a:pt x="2" y="11084"/>
                      <a:pt x="8" y="1122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6279" name="Rectangle 9"/>
            <p:cNvSpPr>
              <a:spLocks noChangeArrowheads="1"/>
            </p:cNvSpPr>
            <p:nvPr/>
          </p:nvSpPr>
          <p:spPr bwMode="auto">
            <a:xfrm>
              <a:off x="864" y="3840"/>
              <a:ext cx="47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0" name="Rectangle 10"/>
            <p:cNvSpPr>
              <a:spLocks noChangeArrowheads="1"/>
            </p:cNvSpPr>
            <p:nvPr/>
          </p:nvSpPr>
          <p:spPr bwMode="auto">
            <a:xfrm>
              <a:off x="192" y="240"/>
              <a:ext cx="1296" cy="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1" name="Rectangle 11"/>
            <p:cNvSpPr>
              <a:spLocks noChangeArrowheads="1"/>
            </p:cNvSpPr>
            <p:nvPr/>
          </p:nvSpPr>
          <p:spPr bwMode="auto">
            <a:xfrm>
              <a:off x="4704" y="624"/>
              <a:ext cx="1296" cy="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96258" name="Text Box 12"/>
          <p:cNvSpPr txBox="1">
            <a:spLocks noChangeArrowheads="1"/>
          </p:cNvSpPr>
          <p:nvPr/>
        </p:nvSpPr>
        <p:spPr bwMode="auto">
          <a:xfrm>
            <a:off x="838200" y="431800"/>
            <a:ext cx="1044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Shock </a:t>
            </a:r>
          </a:p>
          <a:p>
            <a:r>
              <a:rPr lang="en-US" sz="2000"/>
              <a:t>around </a:t>
            </a:r>
          </a:p>
          <a:p>
            <a:r>
              <a:rPr lang="en-US" sz="2000"/>
              <a:t>cavity</a:t>
            </a:r>
            <a:endParaRPr lang="en-GB" sz="2000"/>
          </a:p>
        </p:txBody>
      </p:sp>
      <p:sp>
        <p:nvSpPr>
          <p:cNvPr id="96259" name="Line 13"/>
          <p:cNvSpPr>
            <a:spLocks noChangeShapeType="1"/>
          </p:cNvSpPr>
          <p:nvPr/>
        </p:nvSpPr>
        <p:spPr bwMode="auto">
          <a:xfrm flipH="1" flipV="1">
            <a:off x="5257800" y="25908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60" name="AutoShape 14"/>
          <p:cNvSpPr>
            <a:spLocks noChangeArrowheads="1"/>
          </p:cNvSpPr>
          <p:nvPr/>
        </p:nvSpPr>
        <p:spPr bwMode="auto">
          <a:xfrm>
            <a:off x="3886200" y="1447800"/>
            <a:ext cx="1295400" cy="4114800"/>
          </a:xfrm>
          <a:custGeom>
            <a:avLst/>
            <a:gdLst>
              <a:gd name="T0" fmla="*/ 38844009 w 21600"/>
              <a:gd name="T1" fmla="*/ 0 h 21600"/>
              <a:gd name="T2" fmla="*/ 1240825 w 21600"/>
              <a:gd name="T3" fmla="*/ 383624284 h 21600"/>
              <a:gd name="T4" fmla="*/ 38844009 w 21600"/>
              <a:gd name="T5" fmla="*/ 24895108 h 21600"/>
              <a:gd name="T6" fmla="*/ 76447194 w 21600"/>
              <a:gd name="T7" fmla="*/ 383624284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0 w 21600"/>
              <a:gd name="T13" fmla="*/ 0 h 21600"/>
              <a:gd name="T14" fmla="*/ 21220 w 21600"/>
              <a:gd name="T15" fmla="*/ 134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88" y="10579"/>
                </a:moveTo>
                <a:cubicBezTo>
                  <a:pt x="808" y="5080"/>
                  <a:pt x="5300" y="685"/>
                  <a:pt x="10800" y="686"/>
                </a:cubicBezTo>
                <a:cubicBezTo>
                  <a:pt x="16299" y="686"/>
                  <a:pt x="20791" y="5080"/>
                  <a:pt x="20911" y="10579"/>
                </a:cubicBezTo>
                <a:lnTo>
                  <a:pt x="21597" y="10564"/>
                </a:lnTo>
                <a:cubicBezTo>
                  <a:pt x="21469" y="4692"/>
                  <a:pt x="16672" y="-1"/>
                  <a:pt x="10799" y="0"/>
                </a:cubicBezTo>
                <a:cubicBezTo>
                  <a:pt x="4927" y="0"/>
                  <a:pt x="130" y="4692"/>
                  <a:pt x="2" y="1056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1" name="Line 15"/>
          <p:cNvSpPr>
            <a:spLocks noChangeShapeType="1"/>
          </p:cNvSpPr>
          <p:nvPr/>
        </p:nvSpPr>
        <p:spPr bwMode="auto">
          <a:xfrm>
            <a:off x="1828800" y="914400"/>
            <a:ext cx="2438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Text Box 16"/>
          <p:cNvSpPr txBox="1">
            <a:spLocks noChangeArrowheads="1"/>
          </p:cNvSpPr>
          <p:nvPr/>
        </p:nvSpPr>
        <p:spPr bwMode="auto">
          <a:xfrm>
            <a:off x="1905000" y="190500"/>
            <a:ext cx="554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CR-driven relativistic expansion into low density</a:t>
            </a:r>
            <a:endParaRPr lang="en-GB" sz="2000">
              <a:solidFill>
                <a:schemeClr val="accent2"/>
              </a:solidFill>
            </a:endParaRPr>
          </a:p>
        </p:txBody>
      </p:sp>
      <p:sp>
        <p:nvSpPr>
          <p:cNvPr id="96263" name="Text Box 17"/>
          <p:cNvSpPr txBox="1">
            <a:spLocks noChangeArrowheads="1"/>
          </p:cNvSpPr>
          <p:nvPr/>
        </p:nvSpPr>
        <p:spPr bwMode="auto">
          <a:xfrm>
            <a:off x="7315200" y="2794000"/>
            <a:ext cx="1412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Magnetic</a:t>
            </a:r>
          </a:p>
          <a:p>
            <a:r>
              <a:rPr lang="en-US" sz="2000"/>
              <a:t>spiral </a:t>
            </a:r>
          </a:p>
          <a:p>
            <a:r>
              <a:rPr lang="en-US" sz="2000"/>
              <a:t>expansion </a:t>
            </a:r>
          </a:p>
          <a:p>
            <a:r>
              <a:rPr lang="en-US" sz="2000"/>
              <a:t>instability</a:t>
            </a:r>
            <a:endParaRPr lang="en-GB" sz="2000"/>
          </a:p>
        </p:txBody>
      </p:sp>
      <p:sp>
        <p:nvSpPr>
          <p:cNvPr id="96266" name="Oval 20"/>
          <p:cNvSpPr>
            <a:spLocks noChangeArrowheads="1"/>
          </p:cNvSpPr>
          <p:nvPr/>
        </p:nvSpPr>
        <p:spPr bwMode="auto">
          <a:xfrm>
            <a:off x="1168400" y="3403600"/>
            <a:ext cx="6756400" cy="604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7" name="Rectangle 21"/>
          <p:cNvSpPr>
            <a:spLocks noChangeArrowheads="1"/>
          </p:cNvSpPr>
          <p:nvPr/>
        </p:nvSpPr>
        <p:spPr bwMode="auto">
          <a:xfrm>
            <a:off x="990600" y="4572000"/>
            <a:ext cx="77724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96268" name="Rectangle 22"/>
          <p:cNvSpPr>
            <a:spLocks noChangeArrowheads="1"/>
          </p:cNvSpPr>
          <p:nvPr/>
        </p:nvSpPr>
        <p:spPr bwMode="auto">
          <a:xfrm>
            <a:off x="1981200" y="787400"/>
            <a:ext cx="5105400" cy="368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9" name="AutoShape 23"/>
          <p:cNvSpPr>
            <a:spLocks noChangeArrowheads="1"/>
          </p:cNvSpPr>
          <p:nvPr/>
        </p:nvSpPr>
        <p:spPr bwMode="auto">
          <a:xfrm rot="-5400000">
            <a:off x="4724400" y="3048000"/>
            <a:ext cx="609600" cy="609600"/>
          </a:xfrm>
          <a:custGeom>
            <a:avLst/>
            <a:gdLst>
              <a:gd name="T0" fmla="*/ 12735136 w 21600"/>
              <a:gd name="T1" fmla="*/ 0 h 21600"/>
              <a:gd name="T2" fmla="*/ 12735136 w 21600"/>
              <a:gd name="T3" fmla="*/ 9683778 h 21600"/>
              <a:gd name="T4" fmla="*/ 458780 w 21600"/>
              <a:gd name="T5" fmla="*/ 17204267 h 21600"/>
              <a:gd name="T6" fmla="*/ 17204267 w 21600"/>
              <a:gd name="T7" fmla="*/ 484188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516 h 21600"/>
              <a:gd name="T14" fmla="*/ 21080 w 21600"/>
              <a:gd name="T15" fmla="*/ 66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989" y="0"/>
                </a:lnTo>
                <a:lnTo>
                  <a:pt x="15989" y="5516"/>
                </a:lnTo>
                <a:lnTo>
                  <a:pt x="12427" y="5516"/>
                </a:lnTo>
                <a:cubicBezTo>
                  <a:pt x="5564" y="5516"/>
                  <a:pt x="0" y="8490"/>
                  <a:pt x="0" y="12158"/>
                </a:cubicBezTo>
                <a:lnTo>
                  <a:pt x="0" y="21600"/>
                </a:lnTo>
                <a:lnTo>
                  <a:pt x="1151" y="21600"/>
                </a:lnTo>
                <a:lnTo>
                  <a:pt x="1151" y="12158"/>
                </a:lnTo>
                <a:cubicBezTo>
                  <a:pt x="1151" y="9112"/>
                  <a:pt x="6199" y="6642"/>
                  <a:pt x="12427" y="6642"/>
                </a:cubicBezTo>
                <a:lnTo>
                  <a:pt x="15989" y="6642"/>
                </a:lnTo>
                <a:lnTo>
                  <a:pt x="15989" y="12158"/>
                </a:lnTo>
                <a:close/>
              </a:path>
            </a:pathLst>
          </a:custGeom>
          <a:solidFill>
            <a:srgbClr val="5400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70" name="AutoShape 24"/>
          <p:cNvSpPr>
            <a:spLocks noChangeArrowheads="1"/>
          </p:cNvSpPr>
          <p:nvPr/>
        </p:nvSpPr>
        <p:spPr bwMode="auto">
          <a:xfrm rot="5400000" flipH="1">
            <a:off x="3733800" y="3048000"/>
            <a:ext cx="609600" cy="609600"/>
          </a:xfrm>
          <a:custGeom>
            <a:avLst/>
            <a:gdLst>
              <a:gd name="T0" fmla="*/ 12735136 w 21600"/>
              <a:gd name="T1" fmla="*/ 0 h 21600"/>
              <a:gd name="T2" fmla="*/ 12735136 w 21600"/>
              <a:gd name="T3" fmla="*/ 9683778 h 21600"/>
              <a:gd name="T4" fmla="*/ 458780 w 21600"/>
              <a:gd name="T5" fmla="*/ 17204267 h 21600"/>
              <a:gd name="T6" fmla="*/ 17204267 w 21600"/>
              <a:gd name="T7" fmla="*/ 484188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516 h 21600"/>
              <a:gd name="T14" fmla="*/ 21080 w 21600"/>
              <a:gd name="T15" fmla="*/ 66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989" y="0"/>
                </a:lnTo>
                <a:lnTo>
                  <a:pt x="15989" y="5516"/>
                </a:lnTo>
                <a:lnTo>
                  <a:pt x="12427" y="5516"/>
                </a:lnTo>
                <a:cubicBezTo>
                  <a:pt x="5564" y="5516"/>
                  <a:pt x="0" y="8490"/>
                  <a:pt x="0" y="12158"/>
                </a:cubicBezTo>
                <a:lnTo>
                  <a:pt x="0" y="21600"/>
                </a:lnTo>
                <a:lnTo>
                  <a:pt x="1151" y="21600"/>
                </a:lnTo>
                <a:lnTo>
                  <a:pt x="1151" y="12158"/>
                </a:lnTo>
                <a:cubicBezTo>
                  <a:pt x="1151" y="9112"/>
                  <a:pt x="6199" y="6642"/>
                  <a:pt x="12427" y="6642"/>
                </a:cubicBezTo>
                <a:lnTo>
                  <a:pt x="15989" y="6642"/>
                </a:lnTo>
                <a:lnTo>
                  <a:pt x="15989" y="12158"/>
                </a:lnTo>
                <a:close/>
              </a:path>
            </a:pathLst>
          </a:custGeom>
          <a:solidFill>
            <a:srgbClr val="5400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71" name="Text Box 25"/>
          <p:cNvSpPr txBox="1">
            <a:spLocks noChangeArrowheads="1"/>
          </p:cNvSpPr>
          <p:nvPr/>
        </p:nvSpPr>
        <p:spPr bwMode="auto">
          <a:xfrm>
            <a:off x="3429000" y="3657600"/>
            <a:ext cx="2273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5400A8"/>
                </a:solidFill>
              </a:rPr>
              <a:t>CR flow into cavity</a:t>
            </a:r>
          </a:p>
          <a:p>
            <a:pPr algn="ctr"/>
            <a:r>
              <a:rPr lang="en-US" sz="2000" i="1">
                <a:solidFill>
                  <a:srgbClr val="5400A8"/>
                </a:solidFill>
              </a:rPr>
              <a:t>P</a:t>
            </a:r>
            <a:r>
              <a:rPr lang="en-US" sz="2000" baseline="-25000">
                <a:solidFill>
                  <a:srgbClr val="5400A8"/>
                </a:solidFill>
              </a:rPr>
              <a:t>CR</a:t>
            </a:r>
            <a:r>
              <a:rPr lang="en-US" sz="2000">
                <a:solidFill>
                  <a:srgbClr val="5400A8"/>
                </a:solidFill>
              </a:rPr>
              <a:t>&gt;</a:t>
            </a:r>
            <a:r>
              <a:rPr lang="en-US" sz="2400" i="1">
                <a:solidFill>
                  <a:srgbClr val="5400A8"/>
                </a:solidFill>
                <a:latin typeface="Symbol" pitchFamily="18" charset="2"/>
              </a:rPr>
              <a:t>r</a:t>
            </a:r>
            <a:r>
              <a:rPr lang="en-US" sz="2000" i="1">
                <a:solidFill>
                  <a:srgbClr val="5400A8"/>
                </a:solidFill>
              </a:rPr>
              <a:t>u</a:t>
            </a:r>
            <a:r>
              <a:rPr lang="en-US" sz="2000" baseline="-25000">
                <a:solidFill>
                  <a:srgbClr val="5400A8"/>
                </a:solidFill>
              </a:rPr>
              <a:t>s</a:t>
            </a:r>
            <a:r>
              <a:rPr lang="en-US" sz="2000" baseline="30000">
                <a:solidFill>
                  <a:srgbClr val="5400A8"/>
                </a:solidFill>
              </a:rPr>
              <a:t>2</a:t>
            </a:r>
            <a:endParaRPr lang="en-GB" sz="2000" baseline="30000">
              <a:solidFill>
                <a:srgbClr val="5400A8"/>
              </a:solidFill>
            </a:endParaRPr>
          </a:p>
        </p:txBody>
      </p:sp>
      <p:sp>
        <p:nvSpPr>
          <p:cNvPr id="96272" name="Text Box 26"/>
          <p:cNvSpPr txBox="1">
            <a:spLocks noChangeArrowheads="1"/>
          </p:cNvSpPr>
          <p:nvPr/>
        </p:nvSpPr>
        <p:spPr bwMode="auto">
          <a:xfrm rot="-1988820">
            <a:off x="2286000" y="39624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shock</a:t>
            </a:r>
            <a:endParaRPr lang="en-GB"/>
          </a:p>
        </p:txBody>
      </p:sp>
      <p:sp>
        <p:nvSpPr>
          <p:cNvPr id="96273" name="AutoShape 27"/>
          <p:cNvSpPr>
            <a:spLocks noChangeArrowheads="1"/>
          </p:cNvSpPr>
          <p:nvPr/>
        </p:nvSpPr>
        <p:spPr bwMode="auto">
          <a:xfrm rot="16200000" flipV="1">
            <a:off x="4095750" y="85725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74" name="Text Box 28"/>
          <p:cNvSpPr txBox="1">
            <a:spLocks noChangeArrowheads="1"/>
          </p:cNvSpPr>
          <p:nvPr/>
        </p:nvSpPr>
        <p:spPr bwMode="auto">
          <a:xfrm>
            <a:off x="0" y="4546600"/>
            <a:ext cx="57245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CR acceleration/drift begins at shock breakout</a:t>
            </a:r>
          </a:p>
          <a:p>
            <a:pPr lvl="2">
              <a:buFontTx/>
              <a:buChar char="•"/>
            </a:pPr>
            <a:r>
              <a:rPr lang="en-US"/>
              <a:t>   Shock steepens – non-radiation-dominated</a:t>
            </a:r>
          </a:p>
          <a:p>
            <a:pPr lvl="2">
              <a:buFontTx/>
              <a:buChar char="•"/>
            </a:pPr>
            <a:r>
              <a:rPr lang="en-US"/>
              <a:t>   Coulomb collisions</a:t>
            </a:r>
          </a:p>
          <a:p>
            <a:pPr lvl="2">
              <a:buFontTx/>
              <a:buChar char="•"/>
            </a:pPr>
            <a:r>
              <a:rPr lang="en-US"/>
              <a:t>   Inverse Compton losses</a:t>
            </a:r>
          </a:p>
          <a:p>
            <a:pPr lvl="2">
              <a:buFontTx/>
              <a:buChar char="•"/>
            </a:pPr>
            <a:r>
              <a:rPr lang="en-US"/>
              <a:t>   Pair-production</a:t>
            </a:r>
          </a:p>
          <a:p>
            <a:pPr lvl="2">
              <a:buFontTx/>
              <a:buChar char="•"/>
            </a:pPr>
            <a:r>
              <a:rPr lang="en-US"/>
              <a:t>   Proton-proton losses</a:t>
            </a:r>
            <a:endParaRPr lang="en-GB"/>
          </a:p>
        </p:txBody>
      </p:sp>
      <p:sp>
        <p:nvSpPr>
          <p:cNvPr id="96275" name="Text Box 29"/>
          <p:cNvSpPr txBox="1">
            <a:spLocks noChangeArrowheads="1"/>
          </p:cNvSpPr>
          <p:nvPr/>
        </p:nvSpPr>
        <p:spPr bwMode="auto">
          <a:xfrm>
            <a:off x="-1539875" y="697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96276" name="Text Box 30"/>
          <p:cNvSpPr txBox="1">
            <a:spLocks noChangeArrowheads="1"/>
          </p:cNvSpPr>
          <p:nvPr/>
        </p:nvSpPr>
        <p:spPr bwMode="auto">
          <a:xfrm>
            <a:off x="-123507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96277" name="Text Box 31"/>
          <p:cNvSpPr txBox="1">
            <a:spLocks noChangeArrowheads="1"/>
          </p:cNvSpPr>
          <p:nvPr/>
        </p:nvSpPr>
        <p:spPr bwMode="auto">
          <a:xfrm>
            <a:off x="5289550" y="5683250"/>
            <a:ext cx="354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May produce non-thermal effects</a:t>
            </a:r>
          </a:p>
          <a:p>
            <a:r>
              <a:rPr lang="en-GB">
                <a:solidFill>
                  <a:schemeClr val="accent2"/>
                </a:solidFill>
              </a:rPr>
              <a:t>anisotropy on SN shock breakout</a:t>
            </a:r>
          </a:p>
          <a:p>
            <a:r>
              <a:rPr lang="en-GB">
                <a:solidFill>
                  <a:schemeClr val="accent2"/>
                </a:solidFill>
              </a:rPr>
              <a:t>eg x-ray flashes (XRF)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3810000" y="1219200"/>
            <a:ext cx="157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C00000"/>
                </a:solidFill>
                <a:latin typeface="Calibri" pitchFamily="34" charset="0"/>
              </a:rPr>
              <a:t>Summary</a:t>
            </a:r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7282" name="TextBox 2"/>
          <p:cNvSpPr txBox="1">
            <a:spLocks noChangeArrowheads="1"/>
          </p:cNvSpPr>
          <p:nvPr/>
        </p:nvSpPr>
        <p:spPr bwMode="auto">
          <a:xfrm>
            <a:off x="457200" y="2514600"/>
            <a:ext cx="8228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Similar effects on many scales</a:t>
            </a:r>
          </a:p>
          <a:p>
            <a:endParaRPr lang="en-GB" sz="2400">
              <a:latin typeface="Calibri" pitchFamily="34" charset="0"/>
            </a:endParaRPr>
          </a:p>
          <a:p>
            <a:r>
              <a:rPr lang="en-GB" sz="2400">
                <a:latin typeface="Calibri" pitchFamily="34" charset="0"/>
              </a:rPr>
              <a:t>	jxB focuses CR flux towards centre of spiral magnetic field</a:t>
            </a:r>
          </a:p>
          <a:p>
            <a:endParaRPr lang="en-GB" sz="2400">
              <a:latin typeface="Calibri" pitchFamily="34" charset="0"/>
            </a:endParaRPr>
          </a:p>
          <a:p>
            <a:r>
              <a:rPr lang="en-GB" sz="2400">
                <a:latin typeface="Calibri" pitchFamily="34" charset="0"/>
              </a:rPr>
              <a:t>	Reactive force:  expands spiral</a:t>
            </a:r>
          </a:p>
          <a:p>
            <a:r>
              <a:rPr lang="en-GB" sz="2400">
                <a:latin typeface="Calibri" pitchFamily="34" charset="0"/>
              </a:rPr>
              <a:t>			  increases magnetic energy</a:t>
            </a:r>
          </a:p>
          <a:p>
            <a:r>
              <a:rPr lang="en-GB" sz="2400">
                <a:latin typeface="Calibri" pitchFamily="34" charset="0"/>
              </a:rPr>
              <a:t>			  creates cavity on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79388" y="2286000"/>
            <a:ext cx="89106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C00000"/>
                </a:solidFill>
                <a:latin typeface="Calibri" pitchFamily="34" charset="0"/>
              </a:rPr>
              <a:t>Instability on Larmor scale</a:t>
            </a:r>
          </a:p>
          <a:p>
            <a:pPr algn="ctr"/>
            <a:endParaRPr lang="en-GB" sz="280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GB" sz="2800">
                <a:solidFill>
                  <a:srgbClr val="C00000"/>
                </a:solidFill>
                <a:latin typeface="Calibri" pitchFamily="34" charset="0"/>
              </a:rPr>
              <a:t>thermal Larmor radius   &lt;   scalelength   &lt;   CR Larmor radius</a:t>
            </a:r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275" y="2354263"/>
            <a:ext cx="4572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906463"/>
            <a:ext cx="41910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6248400"/>
            <a:ext cx="424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GB" sz="2000" i="1">
                <a:solidFill>
                  <a:srgbClr val="A50021"/>
                </a:solidFill>
                <a:latin typeface="Calibri" pitchFamily="34" charset="0"/>
              </a:rPr>
              <a:t>B/B</a:t>
            </a:r>
            <a:r>
              <a:rPr lang="en-GB" sz="2000">
                <a:solidFill>
                  <a:srgbClr val="A50021"/>
                </a:solidFill>
                <a:latin typeface="Calibri" pitchFamily="34" charset="0"/>
              </a:rPr>
              <a:t>&gt;&gt;1 scatters energetic particles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486400" y="1752600"/>
            <a:ext cx="287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B050"/>
                </a:solidFill>
                <a:latin typeface="Calibri" pitchFamily="34" charset="0"/>
              </a:rPr>
              <a:t>Cavity forms inside spirals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873875" y="2125663"/>
            <a:ext cx="304800" cy="21336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460500" y="39688"/>
            <a:ext cx="6340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chemeClr val="accent2"/>
                </a:solidFill>
                <a:latin typeface="Calibri" pitchFamily="34" charset="0"/>
              </a:rPr>
              <a:t>Streaming instability driven by cosmic rays</a:t>
            </a:r>
          </a:p>
          <a:p>
            <a:pPr algn="ctr"/>
            <a:r>
              <a:rPr lang="en-GB" sz="1600">
                <a:solidFill>
                  <a:schemeClr val="accent2"/>
                </a:solidFill>
                <a:latin typeface="Calibri" pitchFamily="34" charset="0"/>
              </a:rPr>
              <a:t>Lucek &amp; Bell 2000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143000" y="2971800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752600" y="1733550"/>
            <a:ext cx="4651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C00000"/>
                </a:solidFill>
                <a:latin typeface="Calibri" pitchFamily="34" charset="0"/>
              </a:rPr>
              <a:t>CR</a:t>
            </a:r>
            <a:endParaRPr lang="en-US" sz="20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-1066800" y="-228600"/>
            <a:ext cx="15849600" cy="7772400"/>
            <a:chOff x="-720" y="-1152"/>
            <a:chExt cx="9984" cy="4896"/>
          </a:xfrm>
        </p:grpSpPr>
        <p:pic>
          <p:nvPicPr>
            <p:cNvPr id="1743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6"/>
              <a:ext cx="4224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4" y="-720"/>
              <a:ext cx="4224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Rectangle 5"/>
            <p:cNvSpPr>
              <a:spLocks noChangeArrowheads="1"/>
            </p:cNvSpPr>
            <p:nvPr/>
          </p:nvSpPr>
          <p:spPr bwMode="auto">
            <a:xfrm>
              <a:off x="3072" y="-1152"/>
              <a:ext cx="6192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7437" name="Rectangle 6"/>
            <p:cNvSpPr>
              <a:spLocks noChangeArrowheads="1"/>
            </p:cNvSpPr>
            <p:nvPr/>
          </p:nvSpPr>
          <p:spPr bwMode="auto">
            <a:xfrm>
              <a:off x="-720" y="1872"/>
              <a:ext cx="6192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</p:grpSp>
      <p:sp>
        <p:nvSpPr>
          <p:cNvPr id="17410" name="Rectangle 27"/>
          <p:cNvSpPr>
            <a:spLocks noChangeArrowheads="1"/>
          </p:cNvSpPr>
          <p:nvPr/>
        </p:nvSpPr>
        <p:spPr bwMode="auto">
          <a:xfrm>
            <a:off x="-304800" y="2209800"/>
            <a:ext cx="70866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Oval 2"/>
          <p:cNvSpPr>
            <a:spLocks noChangeArrowheads="1"/>
          </p:cNvSpPr>
          <p:nvPr/>
        </p:nvSpPr>
        <p:spPr bwMode="auto">
          <a:xfrm>
            <a:off x="2424113" y="1382713"/>
            <a:ext cx="2282825" cy="431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2424113" y="1598613"/>
            <a:ext cx="2282825" cy="4318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424113" y="1814513"/>
            <a:ext cx="2282825" cy="431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2424113" y="2030413"/>
            <a:ext cx="2282825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2424113" y="2246313"/>
            <a:ext cx="2282825" cy="431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2424113" y="2462213"/>
            <a:ext cx="2282825" cy="4318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2424113" y="2606675"/>
            <a:ext cx="2282825" cy="431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694238" y="2274888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6096000" y="2076450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i="1">
                <a:solidFill>
                  <a:srgbClr val="A50021"/>
                </a:solidFill>
                <a:latin typeface="Calibri" pitchFamily="34" charset="0"/>
              </a:rPr>
              <a:t>j</a:t>
            </a:r>
            <a:r>
              <a:rPr lang="en-GB" sz="2000">
                <a:solidFill>
                  <a:srgbClr val="A50021"/>
                </a:solidFill>
                <a:latin typeface="Calibri" pitchFamily="34" charset="0"/>
              </a:rPr>
              <a:t> x </a:t>
            </a:r>
            <a:r>
              <a:rPr lang="en-GB" sz="2000" b="1" i="1">
                <a:solidFill>
                  <a:srgbClr val="A5002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 flipH="1">
            <a:off x="1128713" y="2246313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407988" y="2005013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i="1">
                <a:solidFill>
                  <a:srgbClr val="A50021"/>
                </a:solidFill>
                <a:latin typeface="Calibri" pitchFamily="34" charset="0"/>
              </a:rPr>
              <a:t>j</a:t>
            </a:r>
            <a:r>
              <a:rPr lang="en-GB" sz="2000">
                <a:solidFill>
                  <a:srgbClr val="A50021"/>
                </a:solidFill>
                <a:latin typeface="Calibri" pitchFamily="34" charset="0"/>
              </a:rPr>
              <a:t> x </a:t>
            </a:r>
            <a:r>
              <a:rPr lang="en-GB" sz="2000" b="1" i="1">
                <a:solidFill>
                  <a:srgbClr val="A5002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1371600" y="152400"/>
            <a:ext cx="6505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A50021"/>
                </a:solidFill>
                <a:latin typeface="Calibri" pitchFamily="34" charset="0"/>
              </a:rPr>
              <a:t>Essence of instability:  expanding loops of B</a:t>
            </a:r>
            <a:endParaRPr lang="en-US" sz="280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990600" y="4065588"/>
            <a:ext cx="63246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i="1">
                <a:latin typeface="Calibri" pitchFamily="34" charset="0"/>
              </a:rPr>
              <a:t>j</a:t>
            </a:r>
            <a:r>
              <a:rPr lang="en-GB" sz="2000">
                <a:latin typeface="Calibri" pitchFamily="34" charset="0"/>
              </a:rPr>
              <a:t>x</a:t>
            </a:r>
            <a:r>
              <a:rPr lang="en-GB" sz="2000" i="1">
                <a:latin typeface="Calibri" pitchFamily="34" charset="0"/>
              </a:rPr>
              <a:t>B</a:t>
            </a:r>
            <a:r>
              <a:rPr lang="en-GB" sz="2000">
                <a:latin typeface="Calibri" pitchFamily="34" charset="0"/>
              </a:rPr>
              <a:t>  expands loops</a:t>
            </a:r>
          </a:p>
          <a:p>
            <a:pPr>
              <a:lnSpc>
                <a:spcPct val="120000"/>
              </a:lnSpc>
            </a:pPr>
            <a:r>
              <a:rPr lang="en-GB" sz="2000">
                <a:latin typeface="Calibri" pitchFamily="34" charset="0"/>
              </a:rPr>
              <a:t>      decreases mass attached to field line element</a:t>
            </a:r>
          </a:p>
          <a:p>
            <a:pPr>
              <a:lnSpc>
                <a:spcPct val="120000"/>
              </a:lnSpc>
            </a:pPr>
            <a:r>
              <a:rPr lang="en-GB" sz="2000">
                <a:latin typeface="Calibri" pitchFamily="34" charset="0"/>
              </a:rPr>
              <a:t>	increases </a:t>
            </a:r>
            <a:r>
              <a:rPr lang="en-GB" sz="2000" i="1">
                <a:latin typeface="Calibri" pitchFamily="34" charset="0"/>
              </a:rPr>
              <a:t>j</a:t>
            </a:r>
            <a:r>
              <a:rPr lang="en-GB" sz="2000">
                <a:latin typeface="Calibri" pitchFamily="34" charset="0"/>
              </a:rPr>
              <a:t>x</a:t>
            </a:r>
            <a:r>
              <a:rPr lang="en-GB" sz="2000" i="1">
                <a:latin typeface="Calibri" pitchFamily="34" charset="0"/>
              </a:rPr>
              <a:t>B</a:t>
            </a:r>
            <a:r>
              <a:rPr lang="en-GB" sz="2000">
                <a:latin typeface="Calibri" pitchFamily="34" charset="0"/>
              </a:rPr>
              <a:t>/</a:t>
            </a:r>
            <a:r>
              <a:rPr lang="en-GB" sz="2000" i="1">
                <a:latin typeface="Symbol" pitchFamily="18" charset="2"/>
              </a:rPr>
              <a:t>r</a:t>
            </a:r>
            <a:r>
              <a:rPr lang="en-GB" sz="2000">
                <a:latin typeface="Calibri" pitchFamily="34" charset="0"/>
              </a:rPr>
              <a:t>  acceleration</a:t>
            </a:r>
          </a:p>
          <a:p>
            <a:pPr>
              <a:lnSpc>
                <a:spcPct val="120000"/>
              </a:lnSpc>
            </a:pPr>
            <a:r>
              <a:rPr lang="en-GB" sz="2000">
                <a:latin typeface="Calibri" pitchFamily="34" charset="0"/>
              </a:rPr>
              <a:t>	      Loops expand more rapidly</a:t>
            </a:r>
          </a:p>
          <a:p>
            <a:pPr>
              <a:lnSpc>
                <a:spcPct val="120000"/>
              </a:lnSpc>
            </a:pPr>
            <a:endParaRPr lang="en-GB" sz="200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>
                <a:latin typeface="Calibri" pitchFamily="34" charset="0"/>
              </a:rPr>
              <a:t>		</a:t>
            </a:r>
            <a:r>
              <a:rPr lang="en-GB" sz="2400">
                <a:latin typeface="Calibri" pitchFamily="34" charset="0"/>
              </a:rPr>
              <a:t>Positive feedback - instability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 rot="5400000">
            <a:off x="3376613" y="1273175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3213100" y="974725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chemeClr val="folHlink"/>
                </a:solidFill>
                <a:latin typeface="Calibri" pitchFamily="34" charset="0"/>
              </a:rPr>
              <a:t>B</a:t>
            </a:r>
            <a:endParaRPr lang="en-US" sz="2000" i="1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>
            <a:off x="1098550" y="46926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8"/>
          <p:cNvSpPr>
            <a:spLocks noChangeShapeType="1"/>
          </p:cNvSpPr>
          <p:nvPr/>
        </p:nvSpPr>
        <p:spPr bwMode="auto">
          <a:xfrm>
            <a:off x="1981200" y="54038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19"/>
          <p:cNvSpPr>
            <a:spLocks noChangeShapeType="1"/>
          </p:cNvSpPr>
          <p:nvPr/>
        </p:nvSpPr>
        <p:spPr bwMode="auto">
          <a:xfrm>
            <a:off x="1619250" y="50482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20"/>
          <p:cNvSpPr>
            <a:spLocks noChangeShapeType="1"/>
          </p:cNvSpPr>
          <p:nvPr/>
        </p:nvSpPr>
        <p:spPr bwMode="auto">
          <a:xfrm flipH="1" flipV="1">
            <a:off x="3581400" y="3124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3641725" y="3236913"/>
            <a:ext cx="1169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Calibri" pitchFamily="34" charset="0"/>
              </a:rPr>
              <a:t>CR current</a:t>
            </a: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431" name="Rectangle 28"/>
          <p:cNvSpPr>
            <a:spLocks noChangeArrowheads="1"/>
          </p:cNvSpPr>
          <p:nvPr/>
        </p:nvSpPr>
        <p:spPr bwMode="auto">
          <a:xfrm>
            <a:off x="9144000" y="1905000"/>
            <a:ext cx="48006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2" name="Text Box 29"/>
          <p:cNvSpPr txBox="1">
            <a:spLocks noChangeArrowheads="1"/>
          </p:cNvSpPr>
          <p:nvPr/>
        </p:nvSpPr>
        <p:spPr bwMode="auto">
          <a:xfrm>
            <a:off x="6932613" y="4419600"/>
            <a:ext cx="2058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CR/MHD calculation</a:t>
            </a:r>
          </a:p>
        </p:txBody>
      </p:sp>
      <p:sp>
        <p:nvSpPr>
          <p:cNvPr id="17433" name="Text Box 30"/>
          <p:cNvSpPr txBox="1">
            <a:spLocks noChangeArrowheads="1"/>
          </p:cNvSpPr>
          <p:nvPr/>
        </p:nvSpPr>
        <p:spPr bwMode="auto">
          <a:xfrm>
            <a:off x="7772400" y="2300288"/>
            <a:ext cx="454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|B|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5" name="Text Box 3"/>
          <p:cNvSpPr txBox="1">
            <a:spLocks noChangeArrowheads="1"/>
          </p:cNvSpPr>
          <p:nvPr/>
        </p:nvSpPr>
        <p:spPr bwMode="auto">
          <a:xfrm>
            <a:off x="441325" y="838200"/>
            <a:ext cx="53498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A50021"/>
                </a:solidFill>
              </a:rPr>
              <a:t>Conditions for instability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>
                <a:solidFill>
                  <a:srgbClr val="A50021"/>
                </a:solidFill>
              </a:rPr>
              <a:t>1) loop radius R &lt; CR Larmor radius </a:t>
            </a:r>
            <a:endParaRPr lang="en-GB"/>
          </a:p>
          <a:p>
            <a:pPr eaLnBrk="0" hangingPunct="0"/>
            <a:endParaRPr lang="en-GB"/>
          </a:p>
          <a:p>
            <a:pPr eaLnBrk="0" hangingPunct="0"/>
            <a:endParaRPr lang="en-GB"/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	</a:t>
            </a:r>
          </a:p>
          <a:p>
            <a:pPr eaLnBrk="0" hangingPunct="0"/>
            <a:r>
              <a:rPr lang="en-GB">
                <a:solidFill>
                  <a:srgbClr val="A50021"/>
                </a:solidFill>
              </a:rPr>
              <a:t>2)  Mag tension &lt; jxB</a:t>
            </a:r>
            <a:endParaRPr lang="en-US">
              <a:solidFill>
                <a:srgbClr val="A50021"/>
              </a:solidFill>
            </a:endParaRP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057400" y="1771650"/>
          <a:ext cx="990600" cy="731838"/>
        </p:xfrm>
        <a:graphic>
          <a:graphicData uri="http://schemas.openxmlformats.org/presentationml/2006/ole">
            <p:oleObj spid="_x0000_s79876" name="Equation" r:id="rId3" imgW="533160" imgH="393480" progId="Equation.3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1676400" y="3063875"/>
          <a:ext cx="2362200" cy="704850"/>
        </p:xfrm>
        <a:graphic>
          <a:graphicData uri="http://schemas.openxmlformats.org/presentationml/2006/ole">
            <p:oleObj spid="_x0000_s79877" name="Equation" r:id="rId4" imgW="1447560" imgH="431640" progId="Equation.3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1371600" y="5449888"/>
          <a:ext cx="1362075" cy="430212"/>
        </p:xfrm>
        <a:graphic>
          <a:graphicData uri="http://schemas.openxmlformats.org/presentationml/2006/ole">
            <p:oleObj spid="_x0000_s79879" name="Equation" r:id="rId5" imgW="761760" imgH="241200" progId="Equation.3">
              <p:embed/>
            </p:oleObj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6248400" y="2166938"/>
          <a:ext cx="1828800" cy="854075"/>
        </p:xfrm>
        <a:graphic>
          <a:graphicData uri="http://schemas.openxmlformats.org/presentationml/2006/ole">
            <p:oleObj spid="_x0000_s79880" name="Equation" r:id="rId6" imgW="927000" imgH="431640" progId="Equation.3">
              <p:embed/>
            </p:oleObj>
          </a:graphicData>
        </a:graphic>
      </p:graphicFrame>
      <p:sp>
        <p:nvSpPr>
          <p:cNvPr id="79896" name="AutoShape 9"/>
          <p:cNvSpPr>
            <a:spLocks/>
          </p:cNvSpPr>
          <p:nvPr/>
        </p:nvSpPr>
        <p:spPr bwMode="auto">
          <a:xfrm>
            <a:off x="5791200" y="1481138"/>
            <a:ext cx="304800" cy="2252662"/>
          </a:xfrm>
          <a:prstGeom prst="rightBrace">
            <a:avLst>
              <a:gd name="adj1" fmla="val 615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/>
        </p:nvGraphicFramePr>
        <p:xfrm>
          <a:off x="6594475" y="5334000"/>
          <a:ext cx="1939925" cy="982663"/>
        </p:xfrm>
        <a:graphic>
          <a:graphicData uri="http://schemas.openxmlformats.org/presentationml/2006/ole">
            <p:oleObj spid="_x0000_s79884" name="Equation" r:id="rId7" imgW="901440" imgH="457200" progId="Equation.3">
              <p:embed/>
            </p:oleObj>
          </a:graphicData>
        </a:graphic>
      </p:graphicFrame>
      <p:sp>
        <p:nvSpPr>
          <p:cNvPr id="79897" name="Text Box 13"/>
          <p:cNvSpPr txBox="1">
            <a:spLocks noChangeArrowheads="1"/>
          </p:cNvSpPr>
          <p:nvPr/>
        </p:nvSpPr>
        <p:spPr bwMode="auto">
          <a:xfrm>
            <a:off x="3810000" y="548640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Saturation mag field</a:t>
            </a:r>
            <a:endParaRPr lang="en-US"/>
          </a:p>
        </p:txBody>
      </p:sp>
      <p:sp>
        <p:nvSpPr>
          <p:cNvPr id="79898" name="Text Box 14"/>
          <p:cNvSpPr txBox="1">
            <a:spLocks noChangeArrowheads="1"/>
          </p:cNvSpPr>
          <p:nvPr/>
        </p:nvSpPr>
        <p:spPr bwMode="auto">
          <a:xfrm>
            <a:off x="2241550" y="-36513"/>
            <a:ext cx="46926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A50021"/>
                </a:solidFill>
              </a:rPr>
              <a:t>Estimate saturated magnetic field</a:t>
            </a:r>
            <a:endParaRPr lang="en-US" sz="2400">
              <a:solidFill>
                <a:srgbClr val="A50021"/>
              </a:solidFill>
            </a:endParaRPr>
          </a:p>
        </p:txBody>
      </p:sp>
      <p:sp>
        <p:nvSpPr>
          <p:cNvPr id="79899" name="Text Box 15"/>
          <p:cNvSpPr txBox="1">
            <a:spLocks noChangeArrowheads="1"/>
          </p:cNvSpPr>
          <p:nvPr/>
        </p:nvSpPr>
        <p:spPr bwMode="auto">
          <a:xfrm>
            <a:off x="5181600" y="6415088"/>
            <a:ext cx="382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Consistent with obs. </a:t>
            </a:r>
            <a:r>
              <a:rPr lang="en-GB" sz="1600"/>
              <a:t>(Vink, Völk, et al)</a:t>
            </a:r>
            <a:endParaRPr lang="en-US" sz="1600"/>
          </a:p>
        </p:txBody>
      </p:sp>
      <p:sp>
        <p:nvSpPr>
          <p:cNvPr id="79900" name="Text Box 16"/>
          <p:cNvSpPr txBox="1">
            <a:spLocks noChangeArrowheads="1"/>
          </p:cNvSpPr>
          <p:nvPr/>
        </p:nvSpPr>
        <p:spPr bwMode="auto">
          <a:xfrm>
            <a:off x="1219200" y="4800600"/>
            <a:ext cx="1238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latin typeface="Calibri" pitchFamily="34" charset="0"/>
              </a:rPr>
              <a:t>CR efficiency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901" name="Line 17"/>
          <p:cNvSpPr>
            <a:spLocks noChangeShapeType="1"/>
          </p:cNvSpPr>
          <p:nvPr/>
        </p:nvSpPr>
        <p:spPr bwMode="auto">
          <a:xfrm>
            <a:off x="1981200" y="5105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902" name="Text Box 18"/>
          <p:cNvSpPr txBox="1">
            <a:spLocks noChangeArrowheads="1"/>
          </p:cNvSpPr>
          <p:nvPr/>
        </p:nvSpPr>
        <p:spPr bwMode="auto">
          <a:xfrm>
            <a:off x="304800" y="1906588"/>
            <a:ext cx="1404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latin typeface="Calibri" pitchFamily="34" charset="0"/>
              </a:rPr>
              <a:t>CR energy (eV)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903" name="Line 19"/>
          <p:cNvSpPr>
            <a:spLocks noChangeShapeType="1"/>
          </p:cNvSpPr>
          <p:nvPr/>
        </p:nvSpPr>
        <p:spPr bwMode="auto">
          <a:xfrm flipV="1">
            <a:off x="1676400" y="201453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9892" name="Object 20"/>
          <p:cNvGraphicFramePr>
            <a:graphicFrameLocks noChangeAspect="1"/>
          </p:cNvGraphicFramePr>
          <p:nvPr/>
        </p:nvGraphicFramePr>
        <p:xfrm>
          <a:off x="4298950" y="3063875"/>
          <a:ext cx="1450975" cy="746125"/>
        </p:xfrm>
        <a:graphic>
          <a:graphicData uri="http://schemas.openxmlformats.org/presentationml/2006/ole">
            <p:oleObj spid="_x0000_s79892" name="Equation" r:id="rId8" imgW="888840" imgH="457200" progId="Equation.3">
              <p:embed/>
            </p:oleObj>
          </a:graphicData>
        </a:graphic>
      </p:graphicFrame>
      <p:sp>
        <p:nvSpPr>
          <p:cNvPr id="79904" name="Text Box 21"/>
          <p:cNvSpPr txBox="1">
            <a:spLocks noChangeArrowheads="1"/>
          </p:cNvSpPr>
          <p:nvPr/>
        </p:nvSpPr>
        <p:spPr bwMode="auto">
          <a:xfrm>
            <a:off x="4679950" y="43545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Growth requires </a:t>
            </a:r>
          </a:p>
        </p:txBody>
      </p:sp>
      <p:graphicFrame>
        <p:nvGraphicFramePr>
          <p:cNvPr id="79894" name="Object 22"/>
          <p:cNvGraphicFramePr>
            <a:graphicFrameLocks noChangeAspect="1"/>
          </p:cNvGraphicFramePr>
          <p:nvPr/>
        </p:nvGraphicFramePr>
        <p:xfrm>
          <a:off x="6700838" y="4049713"/>
          <a:ext cx="1376362" cy="903287"/>
        </p:xfrm>
        <a:graphic>
          <a:graphicData uri="http://schemas.openxmlformats.org/presentationml/2006/ole">
            <p:oleObj spid="_x0000_s79894" name="Equation" r:id="rId9" imgW="698400" imgH="457200" progId="Equation.3">
              <p:embed/>
            </p:oleObj>
          </a:graphicData>
        </a:graphic>
      </p:graphicFrame>
      <p:sp>
        <p:nvSpPr>
          <p:cNvPr id="79905" name="AutoShape 23"/>
          <p:cNvSpPr>
            <a:spLocks noChangeArrowheads="1"/>
          </p:cNvSpPr>
          <p:nvPr/>
        </p:nvSpPr>
        <p:spPr bwMode="auto">
          <a:xfrm>
            <a:off x="3124200" y="56388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9906" name="AutoShape 24"/>
          <p:cNvSpPr>
            <a:spLocks noChangeArrowheads="1"/>
          </p:cNvSpPr>
          <p:nvPr/>
        </p:nvSpPr>
        <p:spPr bwMode="auto">
          <a:xfrm rot="5400000">
            <a:off x="6934200" y="34290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3"/>
          <p:cNvSpPr txBox="1">
            <a:spLocks noChangeArrowheads="1"/>
          </p:cNvSpPr>
          <p:nvPr/>
        </p:nvSpPr>
        <p:spPr bwMode="auto">
          <a:xfrm>
            <a:off x="762000" y="2362200"/>
            <a:ext cx="758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C00000"/>
                </a:solidFill>
                <a:latin typeface="Calibri" pitchFamily="34" charset="0"/>
              </a:rPr>
              <a:t>Self-organisation on intermediate  scale</a:t>
            </a:r>
          </a:p>
          <a:p>
            <a:pPr algn="ctr"/>
            <a:endParaRPr lang="en-GB" sz="36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accent2"/>
                </a:solidFill>
              </a:rPr>
              <a:t>Filamentation &amp; self-focussing</a:t>
            </a:r>
          </a:p>
        </p:txBody>
      </p:sp>
      <p:grpSp>
        <p:nvGrpSpPr>
          <p:cNvPr id="81922" name="Group 29"/>
          <p:cNvGrpSpPr>
            <a:grpSpLocks/>
          </p:cNvGrpSpPr>
          <p:nvPr/>
        </p:nvGrpSpPr>
        <p:grpSpPr bwMode="auto">
          <a:xfrm>
            <a:off x="533400" y="2133600"/>
            <a:ext cx="8077200" cy="1863725"/>
            <a:chOff x="336" y="698"/>
            <a:chExt cx="5088" cy="1174"/>
          </a:xfrm>
        </p:grpSpPr>
        <p:sp>
          <p:nvSpPr>
            <p:cNvPr id="81928" name="Rectangle 3"/>
            <p:cNvSpPr>
              <a:spLocks noChangeArrowheads="1"/>
            </p:cNvSpPr>
            <p:nvPr/>
          </p:nvSpPr>
          <p:spPr bwMode="auto">
            <a:xfrm>
              <a:off x="384" y="1152"/>
              <a:ext cx="5040" cy="528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sp>
          <p:nvSpPr>
            <p:cNvPr id="81929" name="Text Box 4"/>
            <p:cNvSpPr txBox="1">
              <a:spLocks noChangeArrowheads="1"/>
            </p:cNvSpPr>
            <p:nvPr/>
          </p:nvSpPr>
          <p:spPr bwMode="auto">
            <a:xfrm>
              <a:off x="336" y="1200"/>
              <a:ext cx="104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A50021"/>
                  </a:solidFill>
                  <a:latin typeface="Calibri" pitchFamily="34" charset="0"/>
                </a:rPr>
                <a:t>proton beam  j</a:t>
              </a:r>
            </a:p>
            <a:p>
              <a:r>
                <a:rPr lang="en-GB" sz="2000">
                  <a:solidFill>
                    <a:srgbClr val="A50021"/>
                  </a:solidFill>
                  <a:latin typeface="Calibri" pitchFamily="34" charset="0"/>
                </a:rPr>
                <a:t>velocity v</a:t>
              </a:r>
              <a:r>
                <a:rPr lang="en-GB" sz="2000" baseline="-25000">
                  <a:solidFill>
                    <a:srgbClr val="A50021"/>
                  </a:solidFill>
                  <a:latin typeface="Calibri" pitchFamily="34" charset="0"/>
                </a:rPr>
                <a:t>beam</a:t>
              </a:r>
            </a:p>
          </p:txBody>
        </p:sp>
        <p:sp>
          <p:nvSpPr>
            <p:cNvPr id="81930" name="Line 5"/>
            <p:cNvSpPr>
              <a:spLocks noChangeShapeType="1"/>
            </p:cNvSpPr>
            <p:nvPr/>
          </p:nvSpPr>
          <p:spPr bwMode="auto">
            <a:xfrm>
              <a:off x="1392" y="1440"/>
              <a:ext cx="384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Freeform 6"/>
            <p:cNvSpPr>
              <a:spLocks/>
            </p:cNvSpPr>
            <p:nvPr/>
          </p:nvSpPr>
          <p:spPr bwMode="auto">
            <a:xfrm flipH="1">
              <a:off x="2651" y="1440"/>
              <a:ext cx="2208" cy="208"/>
            </a:xfrm>
            <a:custGeom>
              <a:avLst/>
              <a:gdLst>
                <a:gd name="T0" fmla="*/ 0 w 3696"/>
                <a:gd name="T1" fmla="*/ 21 h 304"/>
                <a:gd name="T2" fmla="*/ 8 w 3696"/>
                <a:gd name="T3" fmla="*/ 7 h 304"/>
                <a:gd name="T4" fmla="*/ 17 w 3696"/>
                <a:gd name="T5" fmla="*/ 31 h 304"/>
                <a:gd name="T6" fmla="*/ 26 w 3696"/>
                <a:gd name="T7" fmla="*/ 7 h 304"/>
                <a:gd name="T8" fmla="*/ 35 w 3696"/>
                <a:gd name="T9" fmla="*/ 26 h 304"/>
                <a:gd name="T10" fmla="*/ 45 w 3696"/>
                <a:gd name="T11" fmla="*/ 7 h 304"/>
                <a:gd name="T12" fmla="*/ 57 w 3696"/>
                <a:gd name="T13" fmla="*/ 31 h 304"/>
                <a:gd name="T14" fmla="*/ 68 w 3696"/>
                <a:gd name="T15" fmla="*/ 7 h 304"/>
                <a:gd name="T16" fmla="*/ 76 w 3696"/>
                <a:gd name="T17" fmla="*/ 21 h 304"/>
                <a:gd name="T18" fmla="*/ 78 w 3696"/>
                <a:gd name="T19" fmla="*/ 21 h 304"/>
                <a:gd name="T20" fmla="*/ 87 w 3696"/>
                <a:gd name="T21" fmla="*/ 7 h 304"/>
                <a:gd name="T22" fmla="*/ 96 w 3696"/>
                <a:gd name="T23" fmla="*/ 21 h 304"/>
                <a:gd name="T24" fmla="*/ 107 w 3696"/>
                <a:gd name="T25" fmla="*/ 1 h 304"/>
                <a:gd name="T26" fmla="*/ 118 w 3696"/>
                <a:gd name="T27" fmla="*/ 21 h 304"/>
                <a:gd name="T28" fmla="*/ 129 w 3696"/>
                <a:gd name="T29" fmla="*/ 1 h 304"/>
                <a:gd name="T30" fmla="*/ 144 w 3696"/>
                <a:gd name="T31" fmla="*/ 12 h 304"/>
                <a:gd name="T32" fmla="*/ 162 w 3696"/>
                <a:gd name="T33" fmla="*/ 1 h 304"/>
                <a:gd name="T34" fmla="*/ 168 w 3696"/>
                <a:gd name="T35" fmla="*/ 7 h 3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6"/>
                <a:gd name="T55" fmla="*/ 0 h 304"/>
                <a:gd name="T56" fmla="*/ 3696 w 3696"/>
                <a:gd name="T57" fmla="*/ 304 h 3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6" h="304">
                  <a:moveTo>
                    <a:pt x="0" y="208"/>
                  </a:moveTo>
                  <a:cubicBezTo>
                    <a:pt x="64" y="128"/>
                    <a:pt x="128" y="48"/>
                    <a:pt x="192" y="64"/>
                  </a:cubicBezTo>
                  <a:cubicBezTo>
                    <a:pt x="256" y="80"/>
                    <a:pt x="320" y="304"/>
                    <a:pt x="384" y="304"/>
                  </a:cubicBezTo>
                  <a:cubicBezTo>
                    <a:pt x="448" y="304"/>
                    <a:pt x="512" y="72"/>
                    <a:pt x="576" y="64"/>
                  </a:cubicBezTo>
                  <a:cubicBezTo>
                    <a:pt x="640" y="56"/>
                    <a:pt x="696" y="256"/>
                    <a:pt x="768" y="256"/>
                  </a:cubicBezTo>
                  <a:cubicBezTo>
                    <a:pt x="840" y="256"/>
                    <a:pt x="928" y="56"/>
                    <a:pt x="1008" y="64"/>
                  </a:cubicBezTo>
                  <a:cubicBezTo>
                    <a:pt x="1088" y="72"/>
                    <a:pt x="1168" y="304"/>
                    <a:pt x="1248" y="304"/>
                  </a:cubicBezTo>
                  <a:cubicBezTo>
                    <a:pt x="1328" y="304"/>
                    <a:pt x="1416" y="80"/>
                    <a:pt x="1488" y="64"/>
                  </a:cubicBezTo>
                  <a:cubicBezTo>
                    <a:pt x="1560" y="48"/>
                    <a:pt x="1640" y="184"/>
                    <a:pt x="1680" y="208"/>
                  </a:cubicBezTo>
                  <a:cubicBezTo>
                    <a:pt x="1720" y="232"/>
                    <a:pt x="1688" y="232"/>
                    <a:pt x="1728" y="208"/>
                  </a:cubicBezTo>
                  <a:cubicBezTo>
                    <a:pt x="1768" y="184"/>
                    <a:pt x="1856" y="64"/>
                    <a:pt x="1920" y="64"/>
                  </a:cubicBezTo>
                  <a:cubicBezTo>
                    <a:pt x="1984" y="64"/>
                    <a:pt x="2040" y="216"/>
                    <a:pt x="2112" y="208"/>
                  </a:cubicBezTo>
                  <a:cubicBezTo>
                    <a:pt x="2184" y="200"/>
                    <a:pt x="2272" y="16"/>
                    <a:pt x="2352" y="16"/>
                  </a:cubicBezTo>
                  <a:cubicBezTo>
                    <a:pt x="2432" y="16"/>
                    <a:pt x="2512" y="208"/>
                    <a:pt x="2592" y="208"/>
                  </a:cubicBezTo>
                  <a:cubicBezTo>
                    <a:pt x="2672" y="208"/>
                    <a:pt x="2736" y="32"/>
                    <a:pt x="2832" y="16"/>
                  </a:cubicBezTo>
                  <a:cubicBezTo>
                    <a:pt x="2928" y="0"/>
                    <a:pt x="3048" y="112"/>
                    <a:pt x="3168" y="112"/>
                  </a:cubicBezTo>
                  <a:cubicBezTo>
                    <a:pt x="3288" y="112"/>
                    <a:pt x="3464" y="24"/>
                    <a:pt x="3552" y="16"/>
                  </a:cubicBezTo>
                  <a:cubicBezTo>
                    <a:pt x="3640" y="8"/>
                    <a:pt x="3672" y="56"/>
                    <a:pt x="3696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932" name="Freeform 7"/>
            <p:cNvSpPr>
              <a:spLocks/>
            </p:cNvSpPr>
            <p:nvPr/>
          </p:nvSpPr>
          <p:spPr bwMode="auto">
            <a:xfrm flipH="1">
              <a:off x="1890" y="1279"/>
              <a:ext cx="2208" cy="208"/>
            </a:xfrm>
            <a:custGeom>
              <a:avLst/>
              <a:gdLst>
                <a:gd name="T0" fmla="*/ 0 w 3696"/>
                <a:gd name="T1" fmla="*/ 21 h 304"/>
                <a:gd name="T2" fmla="*/ 8 w 3696"/>
                <a:gd name="T3" fmla="*/ 7 h 304"/>
                <a:gd name="T4" fmla="*/ 17 w 3696"/>
                <a:gd name="T5" fmla="*/ 31 h 304"/>
                <a:gd name="T6" fmla="*/ 26 w 3696"/>
                <a:gd name="T7" fmla="*/ 7 h 304"/>
                <a:gd name="T8" fmla="*/ 35 w 3696"/>
                <a:gd name="T9" fmla="*/ 26 h 304"/>
                <a:gd name="T10" fmla="*/ 45 w 3696"/>
                <a:gd name="T11" fmla="*/ 7 h 304"/>
                <a:gd name="T12" fmla="*/ 57 w 3696"/>
                <a:gd name="T13" fmla="*/ 31 h 304"/>
                <a:gd name="T14" fmla="*/ 68 w 3696"/>
                <a:gd name="T15" fmla="*/ 7 h 304"/>
                <a:gd name="T16" fmla="*/ 76 w 3696"/>
                <a:gd name="T17" fmla="*/ 21 h 304"/>
                <a:gd name="T18" fmla="*/ 78 w 3696"/>
                <a:gd name="T19" fmla="*/ 21 h 304"/>
                <a:gd name="T20" fmla="*/ 87 w 3696"/>
                <a:gd name="T21" fmla="*/ 7 h 304"/>
                <a:gd name="T22" fmla="*/ 96 w 3696"/>
                <a:gd name="T23" fmla="*/ 21 h 304"/>
                <a:gd name="T24" fmla="*/ 107 w 3696"/>
                <a:gd name="T25" fmla="*/ 1 h 304"/>
                <a:gd name="T26" fmla="*/ 118 w 3696"/>
                <a:gd name="T27" fmla="*/ 21 h 304"/>
                <a:gd name="T28" fmla="*/ 129 w 3696"/>
                <a:gd name="T29" fmla="*/ 1 h 304"/>
                <a:gd name="T30" fmla="*/ 144 w 3696"/>
                <a:gd name="T31" fmla="*/ 12 h 304"/>
                <a:gd name="T32" fmla="*/ 162 w 3696"/>
                <a:gd name="T33" fmla="*/ 1 h 304"/>
                <a:gd name="T34" fmla="*/ 168 w 3696"/>
                <a:gd name="T35" fmla="*/ 7 h 3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6"/>
                <a:gd name="T55" fmla="*/ 0 h 304"/>
                <a:gd name="T56" fmla="*/ 3696 w 3696"/>
                <a:gd name="T57" fmla="*/ 304 h 3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6" h="304">
                  <a:moveTo>
                    <a:pt x="0" y="208"/>
                  </a:moveTo>
                  <a:cubicBezTo>
                    <a:pt x="64" y="128"/>
                    <a:pt x="128" y="48"/>
                    <a:pt x="192" y="64"/>
                  </a:cubicBezTo>
                  <a:cubicBezTo>
                    <a:pt x="256" y="80"/>
                    <a:pt x="320" y="304"/>
                    <a:pt x="384" y="304"/>
                  </a:cubicBezTo>
                  <a:cubicBezTo>
                    <a:pt x="448" y="304"/>
                    <a:pt x="512" y="72"/>
                    <a:pt x="576" y="64"/>
                  </a:cubicBezTo>
                  <a:cubicBezTo>
                    <a:pt x="640" y="56"/>
                    <a:pt x="696" y="256"/>
                    <a:pt x="768" y="256"/>
                  </a:cubicBezTo>
                  <a:cubicBezTo>
                    <a:pt x="840" y="256"/>
                    <a:pt x="928" y="56"/>
                    <a:pt x="1008" y="64"/>
                  </a:cubicBezTo>
                  <a:cubicBezTo>
                    <a:pt x="1088" y="72"/>
                    <a:pt x="1168" y="304"/>
                    <a:pt x="1248" y="304"/>
                  </a:cubicBezTo>
                  <a:cubicBezTo>
                    <a:pt x="1328" y="304"/>
                    <a:pt x="1416" y="80"/>
                    <a:pt x="1488" y="64"/>
                  </a:cubicBezTo>
                  <a:cubicBezTo>
                    <a:pt x="1560" y="48"/>
                    <a:pt x="1640" y="184"/>
                    <a:pt x="1680" y="208"/>
                  </a:cubicBezTo>
                  <a:cubicBezTo>
                    <a:pt x="1720" y="232"/>
                    <a:pt x="1688" y="232"/>
                    <a:pt x="1728" y="208"/>
                  </a:cubicBezTo>
                  <a:cubicBezTo>
                    <a:pt x="1768" y="184"/>
                    <a:pt x="1856" y="64"/>
                    <a:pt x="1920" y="64"/>
                  </a:cubicBezTo>
                  <a:cubicBezTo>
                    <a:pt x="1984" y="64"/>
                    <a:pt x="2040" y="216"/>
                    <a:pt x="2112" y="208"/>
                  </a:cubicBezTo>
                  <a:cubicBezTo>
                    <a:pt x="2184" y="200"/>
                    <a:pt x="2272" y="16"/>
                    <a:pt x="2352" y="16"/>
                  </a:cubicBezTo>
                  <a:cubicBezTo>
                    <a:pt x="2432" y="16"/>
                    <a:pt x="2512" y="208"/>
                    <a:pt x="2592" y="208"/>
                  </a:cubicBezTo>
                  <a:cubicBezTo>
                    <a:pt x="2672" y="208"/>
                    <a:pt x="2736" y="32"/>
                    <a:pt x="2832" y="16"/>
                  </a:cubicBezTo>
                  <a:cubicBezTo>
                    <a:pt x="2928" y="0"/>
                    <a:pt x="3048" y="112"/>
                    <a:pt x="3168" y="112"/>
                  </a:cubicBezTo>
                  <a:cubicBezTo>
                    <a:pt x="3288" y="112"/>
                    <a:pt x="3464" y="24"/>
                    <a:pt x="3552" y="16"/>
                  </a:cubicBezTo>
                  <a:cubicBezTo>
                    <a:pt x="3640" y="8"/>
                    <a:pt x="3672" y="56"/>
                    <a:pt x="3696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933" name="Freeform 8"/>
            <p:cNvSpPr>
              <a:spLocks/>
            </p:cNvSpPr>
            <p:nvPr/>
          </p:nvSpPr>
          <p:spPr bwMode="auto">
            <a:xfrm flipH="1">
              <a:off x="2642" y="1160"/>
              <a:ext cx="2208" cy="208"/>
            </a:xfrm>
            <a:custGeom>
              <a:avLst/>
              <a:gdLst>
                <a:gd name="T0" fmla="*/ 0 w 3696"/>
                <a:gd name="T1" fmla="*/ 21 h 304"/>
                <a:gd name="T2" fmla="*/ 8 w 3696"/>
                <a:gd name="T3" fmla="*/ 7 h 304"/>
                <a:gd name="T4" fmla="*/ 17 w 3696"/>
                <a:gd name="T5" fmla="*/ 31 h 304"/>
                <a:gd name="T6" fmla="*/ 26 w 3696"/>
                <a:gd name="T7" fmla="*/ 7 h 304"/>
                <a:gd name="T8" fmla="*/ 35 w 3696"/>
                <a:gd name="T9" fmla="*/ 26 h 304"/>
                <a:gd name="T10" fmla="*/ 45 w 3696"/>
                <a:gd name="T11" fmla="*/ 7 h 304"/>
                <a:gd name="T12" fmla="*/ 57 w 3696"/>
                <a:gd name="T13" fmla="*/ 31 h 304"/>
                <a:gd name="T14" fmla="*/ 68 w 3696"/>
                <a:gd name="T15" fmla="*/ 7 h 304"/>
                <a:gd name="T16" fmla="*/ 76 w 3696"/>
                <a:gd name="T17" fmla="*/ 21 h 304"/>
                <a:gd name="T18" fmla="*/ 78 w 3696"/>
                <a:gd name="T19" fmla="*/ 21 h 304"/>
                <a:gd name="T20" fmla="*/ 87 w 3696"/>
                <a:gd name="T21" fmla="*/ 7 h 304"/>
                <a:gd name="T22" fmla="*/ 96 w 3696"/>
                <a:gd name="T23" fmla="*/ 21 h 304"/>
                <a:gd name="T24" fmla="*/ 107 w 3696"/>
                <a:gd name="T25" fmla="*/ 1 h 304"/>
                <a:gd name="T26" fmla="*/ 118 w 3696"/>
                <a:gd name="T27" fmla="*/ 21 h 304"/>
                <a:gd name="T28" fmla="*/ 129 w 3696"/>
                <a:gd name="T29" fmla="*/ 1 h 304"/>
                <a:gd name="T30" fmla="*/ 144 w 3696"/>
                <a:gd name="T31" fmla="*/ 12 h 304"/>
                <a:gd name="T32" fmla="*/ 162 w 3696"/>
                <a:gd name="T33" fmla="*/ 1 h 304"/>
                <a:gd name="T34" fmla="*/ 168 w 3696"/>
                <a:gd name="T35" fmla="*/ 7 h 3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6"/>
                <a:gd name="T55" fmla="*/ 0 h 304"/>
                <a:gd name="T56" fmla="*/ 3696 w 3696"/>
                <a:gd name="T57" fmla="*/ 304 h 3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6" h="304">
                  <a:moveTo>
                    <a:pt x="0" y="208"/>
                  </a:moveTo>
                  <a:cubicBezTo>
                    <a:pt x="64" y="128"/>
                    <a:pt x="128" y="48"/>
                    <a:pt x="192" y="64"/>
                  </a:cubicBezTo>
                  <a:cubicBezTo>
                    <a:pt x="256" y="80"/>
                    <a:pt x="320" y="304"/>
                    <a:pt x="384" y="304"/>
                  </a:cubicBezTo>
                  <a:cubicBezTo>
                    <a:pt x="448" y="304"/>
                    <a:pt x="512" y="72"/>
                    <a:pt x="576" y="64"/>
                  </a:cubicBezTo>
                  <a:cubicBezTo>
                    <a:pt x="640" y="56"/>
                    <a:pt x="696" y="256"/>
                    <a:pt x="768" y="256"/>
                  </a:cubicBezTo>
                  <a:cubicBezTo>
                    <a:pt x="840" y="256"/>
                    <a:pt x="928" y="56"/>
                    <a:pt x="1008" y="64"/>
                  </a:cubicBezTo>
                  <a:cubicBezTo>
                    <a:pt x="1088" y="72"/>
                    <a:pt x="1168" y="304"/>
                    <a:pt x="1248" y="304"/>
                  </a:cubicBezTo>
                  <a:cubicBezTo>
                    <a:pt x="1328" y="304"/>
                    <a:pt x="1416" y="80"/>
                    <a:pt x="1488" y="64"/>
                  </a:cubicBezTo>
                  <a:cubicBezTo>
                    <a:pt x="1560" y="48"/>
                    <a:pt x="1640" y="184"/>
                    <a:pt x="1680" y="208"/>
                  </a:cubicBezTo>
                  <a:cubicBezTo>
                    <a:pt x="1720" y="232"/>
                    <a:pt x="1688" y="232"/>
                    <a:pt x="1728" y="208"/>
                  </a:cubicBezTo>
                  <a:cubicBezTo>
                    <a:pt x="1768" y="184"/>
                    <a:pt x="1856" y="64"/>
                    <a:pt x="1920" y="64"/>
                  </a:cubicBezTo>
                  <a:cubicBezTo>
                    <a:pt x="1984" y="64"/>
                    <a:pt x="2040" y="216"/>
                    <a:pt x="2112" y="208"/>
                  </a:cubicBezTo>
                  <a:cubicBezTo>
                    <a:pt x="2184" y="200"/>
                    <a:pt x="2272" y="16"/>
                    <a:pt x="2352" y="16"/>
                  </a:cubicBezTo>
                  <a:cubicBezTo>
                    <a:pt x="2432" y="16"/>
                    <a:pt x="2512" y="208"/>
                    <a:pt x="2592" y="208"/>
                  </a:cubicBezTo>
                  <a:cubicBezTo>
                    <a:pt x="2672" y="208"/>
                    <a:pt x="2736" y="32"/>
                    <a:pt x="2832" y="16"/>
                  </a:cubicBezTo>
                  <a:cubicBezTo>
                    <a:pt x="2928" y="0"/>
                    <a:pt x="3048" y="112"/>
                    <a:pt x="3168" y="112"/>
                  </a:cubicBezTo>
                  <a:cubicBezTo>
                    <a:pt x="3288" y="112"/>
                    <a:pt x="3464" y="24"/>
                    <a:pt x="3552" y="16"/>
                  </a:cubicBezTo>
                  <a:cubicBezTo>
                    <a:pt x="3640" y="8"/>
                    <a:pt x="3672" y="56"/>
                    <a:pt x="3696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934" name="Freeform 11"/>
            <p:cNvSpPr>
              <a:spLocks/>
            </p:cNvSpPr>
            <p:nvPr/>
          </p:nvSpPr>
          <p:spPr bwMode="auto">
            <a:xfrm>
              <a:off x="2400" y="1008"/>
              <a:ext cx="480" cy="864"/>
            </a:xfrm>
            <a:custGeom>
              <a:avLst/>
              <a:gdLst>
                <a:gd name="T0" fmla="*/ 56 w 728"/>
                <a:gd name="T1" fmla="*/ 6 h 1568"/>
                <a:gd name="T2" fmla="*/ 48 w 728"/>
                <a:gd name="T3" fmla="*/ 2 h 1568"/>
                <a:gd name="T4" fmla="*/ 28 w 728"/>
                <a:gd name="T5" fmla="*/ 1 h 1568"/>
                <a:gd name="T6" fmla="*/ 16 w 728"/>
                <a:gd name="T7" fmla="*/ 4 h 1568"/>
                <a:gd name="T8" fmla="*/ 5 w 728"/>
                <a:gd name="T9" fmla="*/ 11 h 1568"/>
                <a:gd name="T10" fmla="*/ 1 w 728"/>
                <a:gd name="T11" fmla="*/ 19 h 1568"/>
                <a:gd name="T12" fmla="*/ 1 w 728"/>
                <a:gd name="T13" fmla="*/ 26 h 1568"/>
                <a:gd name="T14" fmla="*/ 5 w 728"/>
                <a:gd name="T15" fmla="*/ 33 h 1568"/>
                <a:gd name="T16" fmla="*/ 13 w 728"/>
                <a:gd name="T17" fmla="*/ 40 h 1568"/>
                <a:gd name="T18" fmla="*/ 28 w 728"/>
                <a:gd name="T19" fmla="*/ 44 h 1568"/>
                <a:gd name="T20" fmla="*/ 48 w 728"/>
                <a:gd name="T21" fmla="*/ 42 h 1568"/>
                <a:gd name="T22" fmla="*/ 56 w 728"/>
                <a:gd name="T23" fmla="*/ 38 h 1568"/>
                <a:gd name="T24" fmla="*/ 59 w 728"/>
                <a:gd name="T25" fmla="*/ 37 h 1568"/>
                <a:gd name="T26" fmla="*/ 56 w 728"/>
                <a:gd name="T27" fmla="*/ 35 h 15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8"/>
                <a:gd name="T43" fmla="*/ 0 h 1568"/>
                <a:gd name="T44" fmla="*/ 728 w 728"/>
                <a:gd name="T45" fmla="*/ 1568 h 15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8" h="1568">
                  <a:moveTo>
                    <a:pt x="680" y="208"/>
                  </a:moveTo>
                  <a:cubicBezTo>
                    <a:pt x="660" y="152"/>
                    <a:pt x="640" y="96"/>
                    <a:pt x="584" y="64"/>
                  </a:cubicBezTo>
                  <a:cubicBezTo>
                    <a:pt x="528" y="32"/>
                    <a:pt x="408" y="0"/>
                    <a:pt x="344" y="16"/>
                  </a:cubicBezTo>
                  <a:cubicBezTo>
                    <a:pt x="280" y="32"/>
                    <a:pt x="248" y="96"/>
                    <a:pt x="200" y="160"/>
                  </a:cubicBezTo>
                  <a:cubicBezTo>
                    <a:pt x="152" y="224"/>
                    <a:pt x="88" y="312"/>
                    <a:pt x="56" y="400"/>
                  </a:cubicBezTo>
                  <a:cubicBezTo>
                    <a:pt x="24" y="488"/>
                    <a:pt x="16" y="600"/>
                    <a:pt x="8" y="688"/>
                  </a:cubicBezTo>
                  <a:cubicBezTo>
                    <a:pt x="0" y="776"/>
                    <a:pt x="0" y="848"/>
                    <a:pt x="8" y="928"/>
                  </a:cubicBezTo>
                  <a:cubicBezTo>
                    <a:pt x="16" y="1008"/>
                    <a:pt x="32" y="1088"/>
                    <a:pt x="56" y="1168"/>
                  </a:cubicBezTo>
                  <a:cubicBezTo>
                    <a:pt x="80" y="1248"/>
                    <a:pt x="104" y="1344"/>
                    <a:pt x="152" y="1408"/>
                  </a:cubicBezTo>
                  <a:cubicBezTo>
                    <a:pt x="200" y="1472"/>
                    <a:pt x="272" y="1536"/>
                    <a:pt x="344" y="1552"/>
                  </a:cubicBezTo>
                  <a:cubicBezTo>
                    <a:pt x="416" y="1568"/>
                    <a:pt x="528" y="1536"/>
                    <a:pt x="584" y="1504"/>
                  </a:cubicBezTo>
                  <a:cubicBezTo>
                    <a:pt x="640" y="1472"/>
                    <a:pt x="656" y="1392"/>
                    <a:pt x="680" y="1360"/>
                  </a:cubicBezTo>
                  <a:cubicBezTo>
                    <a:pt x="704" y="1328"/>
                    <a:pt x="728" y="1328"/>
                    <a:pt x="728" y="1312"/>
                  </a:cubicBezTo>
                  <a:cubicBezTo>
                    <a:pt x="728" y="1296"/>
                    <a:pt x="704" y="1280"/>
                    <a:pt x="680" y="1264"/>
                  </a:cubicBez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935" name="Freeform 12"/>
            <p:cNvSpPr>
              <a:spLocks/>
            </p:cNvSpPr>
            <p:nvPr/>
          </p:nvSpPr>
          <p:spPr bwMode="auto">
            <a:xfrm>
              <a:off x="3024" y="1008"/>
              <a:ext cx="480" cy="864"/>
            </a:xfrm>
            <a:custGeom>
              <a:avLst/>
              <a:gdLst>
                <a:gd name="T0" fmla="*/ 56 w 728"/>
                <a:gd name="T1" fmla="*/ 6 h 1568"/>
                <a:gd name="T2" fmla="*/ 48 w 728"/>
                <a:gd name="T3" fmla="*/ 2 h 1568"/>
                <a:gd name="T4" fmla="*/ 28 w 728"/>
                <a:gd name="T5" fmla="*/ 1 h 1568"/>
                <a:gd name="T6" fmla="*/ 16 w 728"/>
                <a:gd name="T7" fmla="*/ 4 h 1568"/>
                <a:gd name="T8" fmla="*/ 5 w 728"/>
                <a:gd name="T9" fmla="*/ 11 h 1568"/>
                <a:gd name="T10" fmla="*/ 1 w 728"/>
                <a:gd name="T11" fmla="*/ 19 h 1568"/>
                <a:gd name="T12" fmla="*/ 1 w 728"/>
                <a:gd name="T13" fmla="*/ 26 h 1568"/>
                <a:gd name="T14" fmla="*/ 5 w 728"/>
                <a:gd name="T15" fmla="*/ 33 h 1568"/>
                <a:gd name="T16" fmla="*/ 13 w 728"/>
                <a:gd name="T17" fmla="*/ 40 h 1568"/>
                <a:gd name="T18" fmla="*/ 28 w 728"/>
                <a:gd name="T19" fmla="*/ 44 h 1568"/>
                <a:gd name="T20" fmla="*/ 48 w 728"/>
                <a:gd name="T21" fmla="*/ 42 h 1568"/>
                <a:gd name="T22" fmla="*/ 56 w 728"/>
                <a:gd name="T23" fmla="*/ 38 h 1568"/>
                <a:gd name="T24" fmla="*/ 59 w 728"/>
                <a:gd name="T25" fmla="*/ 37 h 1568"/>
                <a:gd name="T26" fmla="*/ 56 w 728"/>
                <a:gd name="T27" fmla="*/ 35 h 15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8"/>
                <a:gd name="T43" fmla="*/ 0 h 1568"/>
                <a:gd name="T44" fmla="*/ 728 w 728"/>
                <a:gd name="T45" fmla="*/ 1568 h 15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8" h="1568">
                  <a:moveTo>
                    <a:pt x="680" y="208"/>
                  </a:moveTo>
                  <a:cubicBezTo>
                    <a:pt x="660" y="152"/>
                    <a:pt x="640" y="96"/>
                    <a:pt x="584" y="64"/>
                  </a:cubicBezTo>
                  <a:cubicBezTo>
                    <a:pt x="528" y="32"/>
                    <a:pt x="408" y="0"/>
                    <a:pt x="344" y="16"/>
                  </a:cubicBezTo>
                  <a:cubicBezTo>
                    <a:pt x="280" y="32"/>
                    <a:pt x="248" y="96"/>
                    <a:pt x="200" y="160"/>
                  </a:cubicBezTo>
                  <a:cubicBezTo>
                    <a:pt x="152" y="224"/>
                    <a:pt x="88" y="312"/>
                    <a:pt x="56" y="400"/>
                  </a:cubicBezTo>
                  <a:cubicBezTo>
                    <a:pt x="24" y="488"/>
                    <a:pt x="16" y="600"/>
                    <a:pt x="8" y="688"/>
                  </a:cubicBezTo>
                  <a:cubicBezTo>
                    <a:pt x="0" y="776"/>
                    <a:pt x="0" y="848"/>
                    <a:pt x="8" y="928"/>
                  </a:cubicBezTo>
                  <a:cubicBezTo>
                    <a:pt x="16" y="1008"/>
                    <a:pt x="32" y="1088"/>
                    <a:pt x="56" y="1168"/>
                  </a:cubicBezTo>
                  <a:cubicBezTo>
                    <a:pt x="80" y="1248"/>
                    <a:pt x="104" y="1344"/>
                    <a:pt x="152" y="1408"/>
                  </a:cubicBezTo>
                  <a:cubicBezTo>
                    <a:pt x="200" y="1472"/>
                    <a:pt x="272" y="1536"/>
                    <a:pt x="344" y="1552"/>
                  </a:cubicBezTo>
                  <a:cubicBezTo>
                    <a:pt x="416" y="1568"/>
                    <a:pt x="528" y="1536"/>
                    <a:pt x="584" y="1504"/>
                  </a:cubicBezTo>
                  <a:cubicBezTo>
                    <a:pt x="640" y="1472"/>
                    <a:pt x="656" y="1392"/>
                    <a:pt x="680" y="1360"/>
                  </a:cubicBezTo>
                  <a:cubicBezTo>
                    <a:pt x="704" y="1328"/>
                    <a:pt x="728" y="1328"/>
                    <a:pt x="728" y="1312"/>
                  </a:cubicBezTo>
                  <a:cubicBezTo>
                    <a:pt x="728" y="1296"/>
                    <a:pt x="704" y="1280"/>
                    <a:pt x="680" y="1264"/>
                  </a:cubicBez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936" name="Freeform 13"/>
            <p:cNvSpPr>
              <a:spLocks/>
            </p:cNvSpPr>
            <p:nvPr/>
          </p:nvSpPr>
          <p:spPr bwMode="auto">
            <a:xfrm>
              <a:off x="3648" y="1008"/>
              <a:ext cx="480" cy="864"/>
            </a:xfrm>
            <a:custGeom>
              <a:avLst/>
              <a:gdLst>
                <a:gd name="T0" fmla="*/ 56 w 728"/>
                <a:gd name="T1" fmla="*/ 6 h 1568"/>
                <a:gd name="T2" fmla="*/ 48 w 728"/>
                <a:gd name="T3" fmla="*/ 2 h 1568"/>
                <a:gd name="T4" fmla="*/ 28 w 728"/>
                <a:gd name="T5" fmla="*/ 1 h 1568"/>
                <a:gd name="T6" fmla="*/ 16 w 728"/>
                <a:gd name="T7" fmla="*/ 4 h 1568"/>
                <a:gd name="T8" fmla="*/ 5 w 728"/>
                <a:gd name="T9" fmla="*/ 11 h 1568"/>
                <a:gd name="T10" fmla="*/ 1 w 728"/>
                <a:gd name="T11" fmla="*/ 19 h 1568"/>
                <a:gd name="T12" fmla="*/ 1 w 728"/>
                <a:gd name="T13" fmla="*/ 26 h 1568"/>
                <a:gd name="T14" fmla="*/ 5 w 728"/>
                <a:gd name="T15" fmla="*/ 33 h 1568"/>
                <a:gd name="T16" fmla="*/ 13 w 728"/>
                <a:gd name="T17" fmla="*/ 40 h 1568"/>
                <a:gd name="T18" fmla="*/ 28 w 728"/>
                <a:gd name="T19" fmla="*/ 44 h 1568"/>
                <a:gd name="T20" fmla="*/ 48 w 728"/>
                <a:gd name="T21" fmla="*/ 42 h 1568"/>
                <a:gd name="T22" fmla="*/ 56 w 728"/>
                <a:gd name="T23" fmla="*/ 38 h 1568"/>
                <a:gd name="T24" fmla="*/ 59 w 728"/>
                <a:gd name="T25" fmla="*/ 37 h 1568"/>
                <a:gd name="T26" fmla="*/ 56 w 728"/>
                <a:gd name="T27" fmla="*/ 35 h 15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8"/>
                <a:gd name="T43" fmla="*/ 0 h 1568"/>
                <a:gd name="T44" fmla="*/ 728 w 728"/>
                <a:gd name="T45" fmla="*/ 1568 h 15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8" h="1568">
                  <a:moveTo>
                    <a:pt x="680" y="208"/>
                  </a:moveTo>
                  <a:cubicBezTo>
                    <a:pt x="660" y="152"/>
                    <a:pt x="640" y="96"/>
                    <a:pt x="584" y="64"/>
                  </a:cubicBezTo>
                  <a:cubicBezTo>
                    <a:pt x="528" y="32"/>
                    <a:pt x="408" y="0"/>
                    <a:pt x="344" y="16"/>
                  </a:cubicBezTo>
                  <a:cubicBezTo>
                    <a:pt x="280" y="32"/>
                    <a:pt x="248" y="96"/>
                    <a:pt x="200" y="160"/>
                  </a:cubicBezTo>
                  <a:cubicBezTo>
                    <a:pt x="152" y="224"/>
                    <a:pt x="88" y="312"/>
                    <a:pt x="56" y="400"/>
                  </a:cubicBezTo>
                  <a:cubicBezTo>
                    <a:pt x="24" y="488"/>
                    <a:pt x="16" y="600"/>
                    <a:pt x="8" y="688"/>
                  </a:cubicBezTo>
                  <a:cubicBezTo>
                    <a:pt x="0" y="776"/>
                    <a:pt x="0" y="848"/>
                    <a:pt x="8" y="928"/>
                  </a:cubicBezTo>
                  <a:cubicBezTo>
                    <a:pt x="16" y="1008"/>
                    <a:pt x="32" y="1088"/>
                    <a:pt x="56" y="1168"/>
                  </a:cubicBezTo>
                  <a:cubicBezTo>
                    <a:pt x="80" y="1248"/>
                    <a:pt x="104" y="1344"/>
                    <a:pt x="152" y="1408"/>
                  </a:cubicBezTo>
                  <a:cubicBezTo>
                    <a:pt x="200" y="1472"/>
                    <a:pt x="272" y="1536"/>
                    <a:pt x="344" y="1552"/>
                  </a:cubicBezTo>
                  <a:cubicBezTo>
                    <a:pt x="416" y="1568"/>
                    <a:pt x="528" y="1536"/>
                    <a:pt x="584" y="1504"/>
                  </a:cubicBezTo>
                  <a:cubicBezTo>
                    <a:pt x="640" y="1472"/>
                    <a:pt x="656" y="1392"/>
                    <a:pt x="680" y="1360"/>
                  </a:cubicBezTo>
                  <a:cubicBezTo>
                    <a:pt x="704" y="1328"/>
                    <a:pt x="728" y="1328"/>
                    <a:pt x="728" y="1312"/>
                  </a:cubicBezTo>
                  <a:cubicBezTo>
                    <a:pt x="728" y="1296"/>
                    <a:pt x="704" y="1280"/>
                    <a:pt x="680" y="1264"/>
                  </a:cubicBez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937" name="Freeform 14"/>
            <p:cNvSpPr>
              <a:spLocks/>
            </p:cNvSpPr>
            <p:nvPr/>
          </p:nvSpPr>
          <p:spPr bwMode="auto">
            <a:xfrm>
              <a:off x="4272" y="1008"/>
              <a:ext cx="480" cy="864"/>
            </a:xfrm>
            <a:custGeom>
              <a:avLst/>
              <a:gdLst>
                <a:gd name="T0" fmla="*/ 56 w 728"/>
                <a:gd name="T1" fmla="*/ 6 h 1568"/>
                <a:gd name="T2" fmla="*/ 48 w 728"/>
                <a:gd name="T3" fmla="*/ 2 h 1568"/>
                <a:gd name="T4" fmla="*/ 28 w 728"/>
                <a:gd name="T5" fmla="*/ 1 h 1568"/>
                <a:gd name="T6" fmla="*/ 16 w 728"/>
                <a:gd name="T7" fmla="*/ 4 h 1568"/>
                <a:gd name="T8" fmla="*/ 5 w 728"/>
                <a:gd name="T9" fmla="*/ 11 h 1568"/>
                <a:gd name="T10" fmla="*/ 1 w 728"/>
                <a:gd name="T11" fmla="*/ 19 h 1568"/>
                <a:gd name="T12" fmla="*/ 1 w 728"/>
                <a:gd name="T13" fmla="*/ 26 h 1568"/>
                <a:gd name="T14" fmla="*/ 5 w 728"/>
                <a:gd name="T15" fmla="*/ 33 h 1568"/>
                <a:gd name="T16" fmla="*/ 13 w 728"/>
                <a:gd name="T17" fmla="*/ 40 h 1568"/>
                <a:gd name="T18" fmla="*/ 28 w 728"/>
                <a:gd name="T19" fmla="*/ 44 h 1568"/>
                <a:gd name="T20" fmla="*/ 48 w 728"/>
                <a:gd name="T21" fmla="*/ 42 h 1568"/>
                <a:gd name="T22" fmla="*/ 56 w 728"/>
                <a:gd name="T23" fmla="*/ 38 h 1568"/>
                <a:gd name="T24" fmla="*/ 59 w 728"/>
                <a:gd name="T25" fmla="*/ 37 h 1568"/>
                <a:gd name="T26" fmla="*/ 56 w 728"/>
                <a:gd name="T27" fmla="*/ 35 h 15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8"/>
                <a:gd name="T43" fmla="*/ 0 h 1568"/>
                <a:gd name="T44" fmla="*/ 728 w 728"/>
                <a:gd name="T45" fmla="*/ 1568 h 15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8" h="1568">
                  <a:moveTo>
                    <a:pt x="680" y="208"/>
                  </a:moveTo>
                  <a:cubicBezTo>
                    <a:pt x="660" y="152"/>
                    <a:pt x="640" y="96"/>
                    <a:pt x="584" y="64"/>
                  </a:cubicBezTo>
                  <a:cubicBezTo>
                    <a:pt x="528" y="32"/>
                    <a:pt x="408" y="0"/>
                    <a:pt x="344" y="16"/>
                  </a:cubicBezTo>
                  <a:cubicBezTo>
                    <a:pt x="280" y="32"/>
                    <a:pt x="248" y="96"/>
                    <a:pt x="200" y="160"/>
                  </a:cubicBezTo>
                  <a:cubicBezTo>
                    <a:pt x="152" y="224"/>
                    <a:pt x="88" y="312"/>
                    <a:pt x="56" y="400"/>
                  </a:cubicBezTo>
                  <a:cubicBezTo>
                    <a:pt x="24" y="488"/>
                    <a:pt x="16" y="600"/>
                    <a:pt x="8" y="688"/>
                  </a:cubicBezTo>
                  <a:cubicBezTo>
                    <a:pt x="0" y="776"/>
                    <a:pt x="0" y="848"/>
                    <a:pt x="8" y="928"/>
                  </a:cubicBezTo>
                  <a:cubicBezTo>
                    <a:pt x="16" y="1008"/>
                    <a:pt x="32" y="1088"/>
                    <a:pt x="56" y="1168"/>
                  </a:cubicBezTo>
                  <a:cubicBezTo>
                    <a:pt x="80" y="1248"/>
                    <a:pt x="104" y="1344"/>
                    <a:pt x="152" y="1408"/>
                  </a:cubicBezTo>
                  <a:cubicBezTo>
                    <a:pt x="200" y="1472"/>
                    <a:pt x="272" y="1536"/>
                    <a:pt x="344" y="1552"/>
                  </a:cubicBezTo>
                  <a:cubicBezTo>
                    <a:pt x="416" y="1568"/>
                    <a:pt x="528" y="1536"/>
                    <a:pt x="584" y="1504"/>
                  </a:cubicBezTo>
                  <a:cubicBezTo>
                    <a:pt x="640" y="1472"/>
                    <a:pt x="656" y="1392"/>
                    <a:pt x="680" y="1360"/>
                  </a:cubicBezTo>
                  <a:cubicBezTo>
                    <a:pt x="704" y="1328"/>
                    <a:pt x="728" y="1328"/>
                    <a:pt x="728" y="1312"/>
                  </a:cubicBezTo>
                  <a:cubicBezTo>
                    <a:pt x="728" y="1296"/>
                    <a:pt x="704" y="1280"/>
                    <a:pt x="680" y="1264"/>
                  </a:cubicBez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938" name="Text Box 15"/>
            <p:cNvSpPr txBox="1">
              <a:spLocks noChangeArrowheads="1"/>
            </p:cNvSpPr>
            <p:nvPr/>
          </p:nvSpPr>
          <p:spPr bwMode="auto">
            <a:xfrm>
              <a:off x="2582" y="69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9900"/>
                  </a:solidFill>
                  <a:latin typeface="Calibri" pitchFamily="34" charset="0"/>
                </a:rPr>
                <a:t>B</a:t>
              </a:r>
            </a:p>
          </p:txBody>
        </p:sp>
      </p:grpSp>
      <p:sp>
        <p:nvSpPr>
          <p:cNvPr id="81923" name="Rectangle 20"/>
          <p:cNvSpPr>
            <a:spLocks noChangeArrowheads="1"/>
          </p:cNvSpPr>
          <p:nvPr/>
        </p:nvSpPr>
        <p:spPr bwMode="auto">
          <a:xfrm>
            <a:off x="4167188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1924" name="Rectangle 22"/>
          <p:cNvSpPr>
            <a:spLocks noChangeArrowheads="1"/>
          </p:cNvSpPr>
          <p:nvPr/>
        </p:nvSpPr>
        <p:spPr bwMode="auto">
          <a:xfrm>
            <a:off x="391953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1925" name="Rectangle 24"/>
          <p:cNvSpPr>
            <a:spLocks noChangeArrowheads="1"/>
          </p:cNvSpPr>
          <p:nvPr/>
        </p:nvSpPr>
        <p:spPr bwMode="auto">
          <a:xfrm>
            <a:off x="426243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1926" name="Text Box 18"/>
          <p:cNvSpPr txBox="1">
            <a:spLocks noChangeArrowheads="1"/>
          </p:cNvSpPr>
          <p:nvPr/>
        </p:nvSpPr>
        <p:spPr bwMode="auto">
          <a:xfrm>
            <a:off x="1524000" y="2362200"/>
            <a:ext cx="115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imposed</a:t>
            </a:r>
          </a:p>
        </p:txBody>
      </p:sp>
      <p:sp>
        <p:nvSpPr>
          <p:cNvPr id="81927" name="Line 19"/>
          <p:cNvSpPr>
            <a:spLocks noChangeShapeType="1"/>
          </p:cNvSpPr>
          <p:nvPr/>
        </p:nvSpPr>
        <p:spPr bwMode="auto">
          <a:xfrm flipH="1">
            <a:off x="1676400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27432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733800"/>
            <a:ext cx="27432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27432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7338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1066800" y="457200"/>
            <a:ext cx="7650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Time sequence: magnitude of |B| - across beam</a:t>
            </a:r>
            <a:endParaRPr lang="en-GB" sz="24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295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27113"/>
            <a:ext cx="22860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027113"/>
            <a:ext cx="22860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1025525"/>
            <a:ext cx="22860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990600"/>
            <a:ext cx="2362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Text Box 11"/>
          <p:cNvSpPr txBox="1">
            <a:spLocks noChangeArrowheads="1"/>
          </p:cNvSpPr>
          <p:nvPr/>
        </p:nvSpPr>
        <p:spPr bwMode="auto">
          <a:xfrm>
            <a:off x="517525" y="3200400"/>
            <a:ext cx="565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Same results – sections through beam</a:t>
            </a:r>
            <a:endParaRPr lang="en-GB" sz="2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2955" name="Rectangle 12"/>
          <p:cNvSpPr>
            <a:spLocks noChangeArrowheads="1"/>
          </p:cNvSpPr>
          <p:nvPr/>
        </p:nvSpPr>
        <p:spPr bwMode="auto">
          <a:xfrm>
            <a:off x="-533400" y="2667000"/>
            <a:ext cx="10896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518</Words>
  <Application>Microsoft Office PowerPoint</Application>
  <PresentationFormat>On-screen Show (4:3)</PresentationFormat>
  <Paragraphs>187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Verdana</vt:lpstr>
      <vt:lpstr>Office Theme</vt:lpstr>
      <vt:lpstr>Equation</vt:lpstr>
      <vt:lpstr>Microsoft Equation 3.0</vt:lpstr>
      <vt:lpstr>Interaction between cosmic rays  and background plasmas on multiple scales   Tony Bell University of Oxford Rutherford Appleton Laboratory</vt:lpstr>
      <vt:lpstr>Slide 2</vt:lpstr>
      <vt:lpstr>Slide 3</vt:lpstr>
      <vt:lpstr>Slide 4</vt:lpstr>
      <vt:lpstr>Slide 5</vt:lpstr>
      <vt:lpstr>Slide 6</vt:lpstr>
      <vt:lpstr>Slide 7</vt:lpstr>
      <vt:lpstr>Filamentation &amp; self-focussing</vt:lpstr>
      <vt:lpstr>Slide 9</vt:lpstr>
      <vt:lpstr>Filamentation &amp; self-focussing</vt:lpstr>
      <vt:lpstr>Saturation power carried by filament/beam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Amplification of magnetic field near SNR shocks and cosmic-ray origin   Tony Bell University of Oxford Rutherford Appleton Laboratory</dc:title>
  <dc:creator/>
  <cp:lastModifiedBy>tony</cp:lastModifiedBy>
  <cp:revision>33</cp:revision>
  <dcterms:created xsi:type="dcterms:W3CDTF">2006-08-16T00:00:00Z</dcterms:created>
  <dcterms:modified xsi:type="dcterms:W3CDTF">2008-10-08T06:37:44Z</dcterms:modified>
</cp:coreProperties>
</file>