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embeddings/Microsoft_Formel-Editor10.bin" ContentType="application/vnd.openxmlformats-officedocument.oleObject"/>
  <Override PartName="/ppt/theme/theme2.xml" ContentType="application/vnd.openxmlformats-officedocument.theme+xml"/>
  <Override PartName="/ppt/theme/theme4.xml" ContentType="application/vnd.openxmlformats-officedocument.theme+xml"/>
  <Override PartName="/ppt/embeddings/Microsoft_Formel-Editor6.bin" ContentType="application/vnd.openxmlformats-officedocument.oleObject"/>
  <Override PartName="/ppt/slides/slide2.xml" ContentType="application/vnd.openxmlformats-officedocument.presentationml.slide+xml"/>
  <Override PartName="/ppt/embeddings/Microsoft_Formel-Editor12.bin" ContentType="application/vnd.openxmlformats-officedocument.oleObject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embeddings/Microsoft_Formel-Editor9.bin" ContentType="application/vnd.openxmlformats-officedocument.oleObject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embeddings/Microsoft_Formel-Editor7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embeddings/Microsoft_Formel-Editor15.bin" ContentType="application/vnd.openxmlformats-officedocument.oleObject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embeddings/Microsoft_Formel-Editor1.bin" ContentType="application/vnd.openxmlformats-officedocument.oleObject"/>
  <Default Extension="pict" ContentType="image/pict"/>
  <Override PartName="/ppt/embeddings/Microsoft_Formel-Editor1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embeddings/Microsoft_Formel-Editor13.bin" ContentType="application/vnd.openxmlformats-officedocument.oleObject"/>
  <Override PartName="/ppt/slideLayouts/slideLayout1.xml" ContentType="application/vnd.openxmlformats-officedocument.presentationml.slideLayout+xml"/>
  <Override PartName="/ppt/embeddings/Microsoft_Formel-Editor8.bin" ContentType="application/vnd.openxmlformats-officedocument.oleObject"/>
  <Override PartName="/ppt/notesSlides/notesSlide1.xml" ContentType="application/vnd.openxmlformats-officedocument.presentationml.notesSlide+xml"/>
  <Override PartName="/ppt/embeddings/Microsoft_Formel-Editor14.bin" ContentType="application/vnd.openxmlformats-officedocument.oleObject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embeddings/Microsoft_Formel-Editor3.bin" ContentType="application/vnd.openxmlformats-officedocument.oleObject"/>
  <Override PartName="/ppt/presentation.xml" ContentType="application/vnd.openxmlformats-officedocument.presentationml.presentation.main+xml"/>
  <Override PartName="/ppt/embeddings/Microsoft_Formel-Editor2.bin" ContentType="application/vnd.openxmlformats-officedocument.oleObject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Microsoft_Formel-Editor4.bin" ContentType="application/vnd.openxmlformats-officedocument.oleObject"/>
  <Override PartName="/ppt/embeddings/Microsoft_Formel-Editor5.bin" ContentType="application/vnd.openxmlformats-officedocument.oleObject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Layouts/slideLayout19.xml" ContentType="application/vnd.openxmlformats-officedocument.presentationml.slideLayout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6" r:id="rId3"/>
    <p:sldId id="279" r:id="rId4"/>
    <p:sldId id="257" r:id="rId5"/>
    <p:sldId id="258" r:id="rId6"/>
    <p:sldId id="270" r:id="rId7"/>
    <p:sldId id="261" r:id="rId8"/>
    <p:sldId id="262" r:id="rId9"/>
    <p:sldId id="267" r:id="rId10"/>
    <p:sldId id="277" r:id="rId11"/>
    <p:sldId id="278" r:id="rId12"/>
    <p:sldId id="268" r:id="rId13"/>
    <p:sldId id="269" r:id="rId14"/>
    <p:sldId id="280" r:id="rId15"/>
    <p:sldId id="282" r:id="rId16"/>
    <p:sldId id="281" r:id="rId17"/>
    <p:sldId id="271" r:id="rId18"/>
    <p:sldId id="264" r:id="rId19"/>
    <p:sldId id="263" r:id="rId20"/>
    <p:sldId id="265" r:id="rId21"/>
    <p:sldId id="266" r:id="rId22"/>
    <p:sldId id="276" r:id="rId2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024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60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presProps" Target="presProps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viewProps" Target="viewProps.xml"/><Relationship Id="rId26" Type="http://schemas.openxmlformats.org/officeDocument/2006/relationships/printerSettings" Target="printerSettings/printerSettings1.bin"/><Relationship Id="rId30" Type="http://schemas.openxmlformats.org/officeDocument/2006/relationships/tableStyles" Target="tableStyles.xml"/><Relationship Id="rId11" Type="http://schemas.openxmlformats.org/officeDocument/2006/relationships/slide" Target="slides/slide9.xml"/><Relationship Id="rId29" Type="http://schemas.openxmlformats.org/officeDocument/2006/relationships/theme" Target="theme/theme1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drawings/_rels/vmlDrawing1.v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ict"/><Relationship Id="rId4" Type="http://schemas.openxmlformats.org/officeDocument/2006/relationships/image" Target="../media/image10.pict"/><Relationship Id="rId1" Type="http://schemas.openxmlformats.org/officeDocument/2006/relationships/image" Target="../media/image7.pict"/><Relationship Id="rId2" Type="http://schemas.openxmlformats.org/officeDocument/2006/relationships/image" Target="../media/image8.pict"/><Relationship Id="rId3" Type="http://schemas.openxmlformats.org/officeDocument/2006/relationships/image" Target="../media/image9.pict"/><Relationship Id="rId5" Type="http://schemas.openxmlformats.org/officeDocument/2006/relationships/image" Target="../media/image1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3.vml.rels><?xml version="1.0" encoding="UTF-8" standalone="yes"?>
<Relationships xmlns="http://schemas.openxmlformats.org/package/2006/relationships"><Relationship Id="rId6" Type="http://schemas.openxmlformats.org/officeDocument/2006/relationships/image" Target="../media/image49.pict"/><Relationship Id="rId4" Type="http://schemas.openxmlformats.org/officeDocument/2006/relationships/image" Target="../media/image47.pict"/><Relationship Id="rId1" Type="http://schemas.openxmlformats.org/officeDocument/2006/relationships/image" Target="../media/image44.pict"/><Relationship Id="rId2" Type="http://schemas.openxmlformats.org/officeDocument/2006/relationships/image" Target="../media/image45.pict"/><Relationship Id="rId3" Type="http://schemas.openxmlformats.org/officeDocument/2006/relationships/image" Target="../media/image46.pict"/><Relationship Id="rId5" Type="http://schemas.openxmlformats.org/officeDocument/2006/relationships/image" Target="../media/image48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BC711-F95C-694F-9FF8-ADA6C5A5D48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712D1-23EE-4C4D-AB8D-2609A73DCFF0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A8209-27DB-3E47-A7A7-FCA066A03B5F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62C87-A5DA-D74F-ACD6-99DE4D2BFE09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62C87-A5DA-D74F-ACD6-99DE4D2BFE09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62C87-A5DA-D74F-ACD6-99DE4D2BFE09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62C87-A5DA-D74F-ACD6-99DE4D2BFE09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62C87-A5DA-D74F-ACD6-99DE4D2BFE09}" type="slidenum">
              <a:rPr lang="en-GB" smtClean="0"/>
              <a:pPr/>
              <a:t>18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62C87-A5DA-D74F-ACD6-99DE4D2BFE09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err="1" smtClean="0"/>
              <a:t>Mastertitelformat</a:t>
            </a:r>
            <a:r>
              <a:rPr lang="sv-SE" dirty="0" smtClean="0"/>
              <a:t> </a:t>
            </a:r>
            <a:r>
              <a:rPr lang="sv-SE" dirty="0" err="1" smtClean="0"/>
              <a:t>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Mastertextformat bearbeiten</a:t>
            </a:r>
          </a:p>
          <a:p>
            <a:pPr lvl="1"/>
            <a:r>
              <a:rPr lang="sv-SE" smtClean="0"/>
              <a:t>Zweite Ebene</a:t>
            </a:r>
          </a:p>
          <a:p>
            <a:pPr lvl="2"/>
            <a:r>
              <a:rPr lang="sv-SE" smtClean="0"/>
              <a:t>Dritte Ebene</a:t>
            </a:r>
          </a:p>
          <a:p>
            <a:pPr lvl="3"/>
            <a:r>
              <a:rPr lang="sv-SE" smtClean="0"/>
              <a:t>Vierte Ebene</a:t>
            </a:r>
          </a:p>
          <a:p>
            <a:pPr lvl="4"/>
            <a:r>
              <a:rPr lang="sv-S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664C-F95A-AA4B-945D-F152A0E838B0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FDE9E-2360-5B48-89AD-D2D9CF5D1681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err="1" smtClean="0"/>
              <a:t>Mastertitelformat</a:t>
            </a:r>
            <a:r>
              <a:rPr lang="sv-SE" dirty="0" smtClean="0"/>
              <a:t> </a:t>
            </a:r>
            <a:r>
              <a:rPr lang="sv-SE" dirty="0" err="1" smtClean="0"/>
              <a:t>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err="1" smtClean="0"/>
              <a:t>Mastertextformat</a:t>
            </a:r>
            <a:r>
              <a:rPr lang="sv-SE" dirty="0" smtClean="0"/>
              <a:t> </a:t>
            </a:r>
            <a:r>
              <a:rPr lang="sv-SE" dirty="0" err="1" smtClean="0"/>
              <a:t>bearbeiten</a:t>
            </a:r>
            <a:endParaRPr lang="sv-SE" dirty="0" smtClean="0"/>
          </a:p>
          <a:p>
            <a:pPr lvl="1"/>
            <a:r>
              <a:rPr lang="sv-SE" dirty="0" err="1" smtClean="0"/>
              <a:t>Zweite</a:t>
            </a:r>
            <a:r>
              <a:rPr lang="sv-SE" dirty="0" smtClean="0"/>
              <a:t> </a:t>
            </a:r>
            <a:r>
              <a:rPr lang="sv-SE" dirty="0" err="1" smtClean="0"/>
              <a:t>Ebene</a:t>
            </a:r>
            <a:endParaRPr lang="sv-SE" dirty="0" smtClean="0"/>
          </a:p>
          <a:p>
            <a:pPr lvl="2"/>
            <a:r>
              <a:rPr lang="sv-SE" dirty="0" err="1" smtClean="0"/>
              <a:t>Dritte</a:t>
            </a:r>
            <a:r>
              <a:rPr lang="sv-SE" dirty="0" smtClean="0"/>
              <a:t> </a:t>
            </a:r>
            <a:r>
              <a:rPr lang="sv-SE" dirty="0" err="1" smtClean="0"/>
              <a:t>Ebene</a:t>
            </a:r>
            <a:endParaRPr lang="sv-SE" dirty="0" smtClean="0"/>
          </a:p>
          <a:p>
            <a:pPr lvl="3"/>
            <a:r>
              <a:rPr lang="sv-SE" dirty="0" err="1" smtClean="0"/>
              <a:t>Vierte</a:t>
            </a:r>
            <a:r>
              <a:rPr lang="sv-SE" dirty="0" smtClean="0"/>
              <a:t> </a:t>
            </a:r>
            <a:r>
              <a:rPr lang="sv-SE" dirty="0" err="1" smtClean="0"/>
              <a:t>Ebene</a:t>
            </a:r>
            <a:endParaRPr lang="sv-SE" dirty="0" smtClean="0"/>
          </a:p>
          <a:p>
            <a:pPr lvl="4"/>
            <a:r>
              <a:rPr lang="sv-SE" dirty="0" err="1" smtClean="0"/>
              <a:t>Fünfte</a:t>
            </a:r>
            <a:r>
              <a:rPr lang="sv-SE" dirty="0" smtClean="0"/>
              <a:t> </a:t>
            </a:r>
            <a:r>
              <a:rPr lang="sv-SE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38C7DFE-A7DF-E74E-97D7-E8EC0C7B2977}" type="datetimeFigureOut">
              <a:rPr lang="de-DE" smtClean="0"/>
              <a:pPr/>
              <a:t>18.05.2010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AstroDyn and PhD Seminar, Nordita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C8E1156A-CAB6-7549-86AF-0CB9379CF9D7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5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4" Type="http://schemas.openxmlformats.org/officeDocument/2006/relationships/image" Target="../media/image39.jpeg"/><Relationship Id="rId4" Type="http://schemas.openxmlformats.org/officeDocument/2006/relationships/image" Target="../media/image29.jpeg"/><Relationship Id="rId7" Type="http://schemas.openxmlformats.org/officeDocument/2006/relationships/image" Target="../media/image32.jpeg"/><Relationship Id="rId11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16" Type="http://schemas.openxmlformats.org/officeDocument/2006/relationships/image" Target="../media/image41.jpeg"/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10" Type="http://schemas.openxmlformats.org/officeDocument/2006/relationships/image" Target="../media/image35.pn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9" Type="http://schemas.openxmlformats.org/officeDocument/2006/relationships/image" Target="../media/image34.jpeg"/><Relationship Id="rId3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42.png"/><Relationship Id="rId1" Type="http://schemas.openxmlformats.org/officeDocument/2006/relationships/video" Target="file://localhost/Users/joern/vapor/data/forced/surface/Mov128d/aax/aax_mov.mpe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df"/><Relationship Id="rId4" Type="http://schemas.openxmlformats.org/officeDocument/2006/relationships/oleObject" Target="../embeddings/Microsoft_Formel-Editor8.bin"/><Relationship Id="rId10" Type="http://schemas.openxmlformats.org/officeDocument/2006/relationships/oleObject" Target="../embeddings/Microsoft_Formel-Editor12.bin"/><Relationship Id="rId5" Type="http://schemas.openxmlformats.org/officeDocument/2006/relationships/oleObject" Target="../embeddings/Microsoft_Formel-Editor9.bin"/><Relationship Id="rId7" Type="http://schemas.openxmlformats.org/officeDocument/2006/relationships/oleObject" Target="../embeddings/Microsoft_Formel-Editor11.bin"/><Relationship Id="rId11" Type="http://schemas.openxmlformats.org/officeDocument/2006/relationships/oleObject" Target="../embeddings/Microsoft_Formel-Editor1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Relationship Id="rId9" Type="http://schemas.openxmlformats.org/officeDocument/2006/relationships/image" Target="../media/image52.png"/><Relationship Id="rId3" Type="http://schemas.openxmlformats.org/officeDocument/2006/relationships/image" Target="../media/image50.jpeg"/><Relationship Id="rId6" Type="http://schemas.openxmlformats.org/officeDocument/2006/relationships/oleObject" Target="../embeddings/Microsoft_Formel-Editor10.bin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Formel-Editor14.bin"/><Relationship Id="rId4" Type="http://schemas.openxmlformats.org/officeDocument/2006/relationships/image" Target="../media/image54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<Relationship Id="rId5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Formel-Editor1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60.png"/><Relationship Id="rId4" Type="http://schemas.openxmlformats.org/officeDocument/2006/relationships/notesSlide" Target="../notesSlides/notesSlide5.xml"/><Relationship Id="rId1" Type="http://schemas.openxmlformats.org/officeDocument/2006/relationships/video" Target="file://localhost/Users/joern/vapor/data/forced/surface/128dmov/bz/bz.mpeg" TargetMode="External"/><Relationship Id="rId2" Type="http://schemas.openxmlformats.org/officeDocument/2006/relationships/video" Target="file://localhost/Users/joern/vapor/data/forced/surface/128dmov/bfieldII/bfieldII.mpeg" TargetMode="External"/><Relationship Id="rId3" Type="http://schemas.openxmlformats.org/officeDocument/2006/relationships/slideLayout" Target="../slideLayouts/slideLayout13.xml"/><Relationship Id="rId5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Formel-Editor5.bin"/><Relationship Id="rId4" Type="http://schemas.openxmlformats.org/officeDocument/2006/relationships/oleObject" Target="../embeddings/Microsoft_Formel-Editor1.bin"/><Relationship Id="rId5" Type="http://schemas.openxmlformats.org/officeDocument/2006/relationships/oleObject" Target="../embeddings/Microsoft_Formel-Editor2.bin"/><Relationship Id="rId7" Type="http://schemas.openxmlformats.org/officeDocument/2006/relationships/oleObject" Target="../embeddings/Microsoft_Formel-Editor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9" Type="http://schemas.openxmlformats.org/officeDocument/2006/relationships/oleObject" Target="../embeddings/Microsoft_Formel-Editor6.bin"/><Relationship Id="rId3" Type="http://schemas.openxmlformats.org/officeDocument/2006/relationships/image" Target="../media/image13.png"/><Relationship Id="rId6" Type="http://schemas.openxmlformats.org/officeDocument/2006/relationships/oleObject" Target="../embeddings/Microsoft_Formel-Editor3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Formel-Editor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4" Type="http://schemas.openxmlformats.org/officeDocument/2006/relationships/image" Target="../media/image21.png"/><Relationship Id="rId10" Type="http://schemas.openxmlformats.org/officeDocument/2006/relationships/image" Target="../media/image25.png"/><Relationship Id="rId5" Type="http://schemas.openxmlformats.org/officeDocument/2006/relationships/image" Target="../media/image22.png"/><Relationship Id="rId7" Type="http://schemas.openxmlformats.org/officeDocument/2006/relationships/image" Target="../media/image23.jpeg"/><Relationship Id="rId11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24.jpeg"/><Relationship Id="rId3" Type="http://schemas.openxmlformats.org/officeDocument/2006/relationships/image" Target="../media/image20.png"/><Relationship Id="rId6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4855" y="266700"/>
            <a:ext cx="7772400" cy="1470025"/>
          </a:xfrm>
        </p:spPr>
        <p:txBody>
          <a:bodyPr/>
          <a:lstStyle/>
          <a:p>
            <a:r>
              <a:rPr lang="en-GB" dirty="0" smtClean="0"/>
              <a:t>Surface appearance of dynamo generated large-scale fields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9144000" cy="2053112"/>
          </a:xfrm>
        </p:spPr>
        <p:txBody>
          <a:bodyPr>
            <a:normAutofit/>
          </a:bodyPr>
          <a:lstStyle/>
          <a:p>
            <a:r>
              <a:rPr lang="en-GB" dirty="0" smtClean="0"/>
              <a:t>Jörn Warnecke</a:t>
            </a:r>
            <a:r>
              <a:rPr lang="en-GB" baseline="30000" dirty="0" smtClean="0"/>
              <a:t>1,2</a:t>
            </a:r>
            <a:r>
              <a:rPr lang="en-GB" dirty="0" smtClean="0"/>
              <a:t> and Axel Brandenburg</a:t>
            </a:r>
            <a:r>
              <a:rPr lang="en-GB" baseline="30000" dirty="0" smtClean="0"/>
              <a:t>1,2</a:t>
            </a:r>
          </a:p>
          <a:p>
            <a:endParaRPr lang="en-GB" sz="1400" baseline="30000" dirty="0" smtClean="0"/>
          </a:p>
          <a:p>
            <a:r>
              <a:rPr lang="en-GB" sz="2900" baseline="30000" dirty="0" smtClean="0"/>
              <a:t>1</a:t>
            </a:r>
            <a:r>
              <a:rPr lang="en-GB" sz="2900" dirty="0" smtClean="0"/>
              <a:t> </a:t>
            </a:r>
            <a:r>
              <a:rPr lang="en-GB" sz="2900" dirty="0" smtClean="0"/>
              <a:t>Nordita</a:t>
            </a:r>
            <a:r>
              <a:rPr lang="en-GB" sz="2900" dirty="0" smtClean="0"/>
              <a:t>, Stockholm, Sweden</a:t>
            </a:r>
          </a:p>
          <a:p>
            <a:r>
              <a:rPr lang="en-GB" sz="2900" baseline="30000" dirty="0" smtClean="0"/>
              <a:t>2</a:t>
            </a:r>
            <a:r>
              <a:rPr lang="en-GB" sz="2900" dirty="0" smtClean="0"/>
              <a:t> Department of Astronomy, Stockholm University, Sweden</a:t>
            </a:r>
            <a:endParaRPr lang="en-GB" sz="2900" baseline="30000" dirty="0"/>
          </a:p>
        </p:txBody>
      </p:sp>
      <p:pic>
        <p:nvPicPr>
          <p:cNvPr id="6" name="Bild 5" descr="arch_6.jpg"/>
          <p:cNvPicPr>
            <a:picLocks noChangeAspect="1"/>
          </p:cNvPicPr>
          <p:nvPr/>
        </p:nvPicPr>
        <p:blipFill>
          <a:blip r:embed="rId3"/>
          <a:srcRect l="18055" t="4312" r="22205"/>
          <a:stretch>
            <a:fillRect/>
          </a:stretch>
        </p:blipFill>
        <p:spPr>
          <a:xfrm>
            <a:off x="6273862" y="4185302"/>
            <a:ext cx="2361493" cy="2460689"/>
          </a:xfrm>
          <a:prstGeom prst="rect">
            <a:avLst/>
          </a:prstGeom>
        </p:spPr>
      </p:pic>
      <p:pic>
        <p:nvPicPr>
          <p:cNvPr id="10" name="Bild 9" descr="arch_3.jpg"/>
          <p:cNvPicPr>
            <a:picLocks noChangeAspect="1"/>
          </p:cNvPicPr>
          <p:nvPr/>
        </p:nvPicPr>
        <p:blipFill>
          <a:blip r:embed="rId4"/>
          <a:srcRect l="18055" t="4312" r="22205"/>
          <a:stretch>
            <a:fillRect/>
          </a:stretch>
        </p:blipFill>
        <p:spPr>
          <a:xfrm>
            <a:off x="152400" y="4183892"/>
            <a:ext cx="2362845" cy="2462099"/>
          </a:xfrm>
          <a:prstGeom prst="rect">
            <a:avLst/>
          </a:prstGeom>
        </p:spPr>
      </p:pic>
      <p:pic>
        <p:nvPicPr>
          <p:cNvPr id="12" name="Bild 11" descr="pic_128d_000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62" y="4510259"/>
            <a:ext cx="3200400" cy="2135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bfieldII0006.jpg"/>
          <p:cNvPicPr>
            <a:picLocks noChangeAspect="1"/>
          </p:cNvPicPr>
          <p:nvPr/>
        </p:nvPicPr>
        <p:blipFill>
          <a:blip r:embed="rId2"/>
          <a:srcRect l="18750" r="21944"/>
          <a:stretch>
            <a:fillRect/>
          </a:stretch>
        </p:blipFill>
        <p:spPr>
          <a:xfrm>
            <a:off x="88710" y="190500"/>
            <a:ext cx="1640943" cy="1800000"/>
          </a:xfrm>
          <a:prstGeom prst="rect">
            <a:avLst/>
          </a:prstGeom>
        </p:spPr>
      </p:pic>
      <p:pic>
        <p:nvPicPr>
          <p:cNvPr id="10" name="Bild 9" descr="bfieldII0008.jpg"/>
          <p:cNvPicPr>
            <a:picLocks noChangeAspect="1"/>
          </p:cNvPicPr>
          <p:nvPr/>
        </p:nvPicPr>
        <p:blipFill>
          <a:blip r:embed="rId3"/>
          <a:srcRect l="18889" r="22361"/>
          <a:stretch>
            <a:fillRect/>
          </a:stretch>
        </p:blipFill>
        <p:spPr>
          <a:xfrm>
            <a:off x="1822220" y="190500"/>
            <a:ext cx="1625570" cy="1800000"/>
          </a:xfrm>
          <a:prstGeom prst="rect">
            <a:avLst/>
          </a:prstGeom>
        </p:spPr>
      </p:pic>
      <p:pic>
        <p:nvPicPr>
          <p:cNvPr id="13" name="Bild 12" descr="bfieldII0010.jpg"/>
          <p:cNvPicPr>
            <a:picLocks noChangeAspect="1"/>
          </p:cNvPicPr>
          <p:nvPr/>
        </p:nvPicPr>
        <p:blipFill>
          <a:blip r:embed="rId4"/>
          <a:srcRect l="18750" r="22361"/>
          <a:stretch>
            <a:fillRect/>
          </a:stretch>
        </p:blipFill>
        <p:spPr>
          <a:xfrm>
            <a:off x="3593301" y="190500"/>
            <a:ext cx="1629413" cy="1800000"/>
          </a:xfrm>
          <a:prstGeom prst="rect">
            <a:avLst/>
          </a:prstGeom>
        </p:spPr>
      </p:pic>
      <p:pic>
        <p:nvPicPr>
          <p:cNvPr id="15" name="Bild 14" descr="bfieldII0012.jpg"/>
          <p:cNvPicPr>
            <a:picLocks noChangeAspect="1"/>
          </p:cNvPicPr>
          <p:nvPr/>
        </p:nvPicPr>
        <p:blipFill>
          <a:blip r:embed="rId5"/>
          <a:srcRect l="18056" r="22222"/>
          <a:stretch>
            <a:fillRect/>
          </a:stretch>
        </p:blipFill>
        <p:spPr>
          <a:xfrm>
            <a:off x="5333333" y="190500"/>
            <a:ext cx="1652471" cy="1800000"/>
          </a:xfrm>
          <a:prstGeom prst="rect">
            <a:avLst/>
          </a:prstGeom>
        </p:spPr>
      </p:pic>
      <p:pic>
        <p:nvPicPr>
          <p:cNvPr id="25" name="Bild 24" descr="magEn0008.jpg"/>
          <p:cNvPicPr>
            <a:picLocks noChangeAspect="1"/>
          </p:cNvPicPr>
          <p:nvPr/>
        </p:nvPicPr>
        <p:blipFill>
          <a:blip r:embed="rId6"/>
          <a:srcRect l="18686" r="21513"/>
          <a:stretch>
            <a:fillRect/>
          </a:stretch>
        </p:blipFill>
        <p:spPr>
          <a:xfrm>
            <a:off x="88710" y="4851297"/>
            <a:ext cx="1654637" cy="1800000"/>
          </a:xfrm>
          <a:prstGeom prst="rect">
            <a:avLst/>
          </a:prstGeom>
        </p:spPr>
      </p:pic>
      <p:pic>
        <p:nvPicPr>
          <p:cNvPr id="26" name="Bild 25" descr="magEn0010.jpg"/>
          <p:cNvPicPr>
            <a:picLocks noChangeAspect="1"/>
          </p:cNvPicPr>
          <p:nvPr/>
        </p:nvPicPr>
        <p:blipFill>
          <a:blip r:embed="rId7"/>
          <a:srcRect l="18686" r="21513"/>
          <a:stretch>
            <a:fillRect/>
          </a:stretch>
        </p:blipFill>
        <p:spPr>
          <a:xfrm>
            <a:off x="1708678" y="4851297"/>
            <a:ext cx="1654637" cy="1800000"/>
          </a:xfrm>
          <a:prstGeom prst="rect">
            <a:avLst/>
          </a:prstGeom>
        </p:spPr>
      </p:pic>
      <p:pic>
        <p:nvPicPr>
          <p:cNvPr id="27" name="Bild 26" descr="magEn0012.jpg"/>
          <p:cNvPicPr>
            <a:picLocks noChangeAspect="1"/>
          </p:cNvPicPr>
          <p:nvPr/>
        </p:nvPicPr>
        <p:blipFill>
          <a:blip r:embed="rId8"/>
          <a:srcRect l="18686" r="21513"/>
          <a:stretch>
            <a:fillRect/>
          </a:stretch>
        </p:blipFill>
        <p:spPr>
          <a:xfrm>
            <a:off x="3593301" y="4851297"/>
            <a:ext cx="1654637" cy="1800000"/>
          </a:xfrm>
          <a:prstGeom prst="rect">
            <a:avLst/>
          </a:prstGeom>
        </p:spPr>
      </p:pic>
      <p:pic>
        <p:nvPicPr>
          <p:cNvPr id="29" name="Bild 28" descr="magEn0014.jpg"/>
          <p:cNvPicPr>
            <a:picLocks noChangeAspect="1"/>
          </p:cNvPicPr>
          <p:nvPr/>
        </p:nvPicPr>
        <p:blipFill>
          <a:blip r:embed="rId9"/>
          <a:srcRect l="18686" r="21513"/>
          <a:stretch>
            <a:fillRect/>
          </a:stretch>
        </p:blipFill>
        <p:spPr>
          <a:xfrm>
            <a:off x="5383306" y="4851297"/>
            <a:ext cx="1654637" cy="1800000"/>
          </a:xfrm>
          <a:prstGeom prst="rect">
            <a:avLst/>
          </a:prstGeom>
        </p:spPr>
      </p:pic>
      <p:pic>
        <p:nvPicPr>
          <p:cNvPr id="30" name="Bild 29" descr="bfieldII0014.png"/>
          <p:cNvPicPr>
            <a:picLocks noChangeAspect="1"/>
          </p:cNvPicPr>
          <p:nvPr/>
        </p:nvPicPr>
        <p:blipFill>
          <a:blip r:embed="rId10"/>
          <a:srcRect l="18686" r="20972"/>
          <a:stretch>
            <a:fillRect/>
          </a:stretch>
        </p:blipFill>
        <p:spPr>
          <a:xfrm>
            <a:off x="7153414" y="190500"/>
            <a:ext cx="1669604" cy="1800000"/>
          </a:xfrm>
          <a:prstGeom prst="rect">
            <a:avLst/>
          </a:prstGeom>
        </p:spPr>
      </p:pic>
      <p:pic>
        <p:nvPicPr>
          <p:cNvPr id="32" name="Bild 31" descr="magEn0016.jpg"/>
          <p:cNvPicPr>
            <a:picLocks noChangeAspect="1"/>
          </p:cNvPicPr>
          <p:nvPr/>
        </p:nvPicPr>
        <p:blipFill>
          <a:blip r:embed="rId11"/>
          <a:srcRect l="18686" r="21250"/>
          <a:stretch>
            <a:fillRect/>
          </a:stretch>
        </p:blipFill>
        <p:spPr>
          <a:xfrm>
            <a:off x="7037943" y="4851297"/>
            <a:ext cx="1661918" cy="1800000"/>
          </a:xfrm>
          <a:prstGeom prst="rect">
            <a:avLst/>
          </a:prstGeom>
        </p:spPr>
      </p:pic>
      <p:pic>
        <p:nvPicPr>
          <p:cNvPr id="33" name="Bild 32" descr="bz0006.jpg"/>
          <p:cNvPicPr>
            <a:picLocks noChangeAspect="1"/>
          </p:cNvPicPr>
          <p:nvPr/>
        </p:nvPicPr>
        <p:blipFill>
          <a:blip r:embed="rId12"/>
          <a:srcRect l="18686" r="21250"/>
          <a:stretch>
            <a:fillRect/>
          </a:stretch>
        </p:blipFill>
        <p:spPr>
          <a:xfrm>
            <a:off x="46760" y="2452165"/>
            <a:ext cx="1661918" cy="1800000"/>
          </a:xfrm>
          <a:prstGeom prst="rect">
            <a:avLst/>
          </a:prstGeom>
        </p:spPr>
      </p:pic>
      <p:pic>
        <p:nvPicPr>
          <p:cNvPr id="34" name="Bild 33" descr="bz0008.png"/>
          <p:cNvPicPr>
            <a:picLocks noChangeAspect="1"/>
          </p:cNvPicPr>
          <p:nvPr/>
        </p:nvPicPr>
        <p:blipFill>
          <a:blip r:embed="rId13"/>
          <a:srcRect l="18686" r="21250"/>
          <a:stretch>
            <a:fillRect/>
          </a:stretch>
        </p:blipFill>
        <p:spPr>
          <a:xfrm>
            <a:off x="1865414" y="2452165"/>
            <a:ext cx="1661918" cy="1800000"/>
          </a:xfrm>
          <a:prstGeom prst="rect">
            <a:avLst/>
          </a:prstGeom>
        </p:spPr>
      </p:pic>
      <p:pic>
        <p:nvPicPr>
          <p:cNvPr id="35" name="Bild 34" descr="bz0010.jpg"/>
          <p:cNvPicPr>
            <a:picLocks noChangeAspect="1"/>
          </p:cNvPicPr>
          <p:nvPr/>
        </p:nvPicPr>
        <p:blipFill>
          <a:blip r:embed="rId14"/>
          <a:srcRect l="18686" r="20972"/>
          <a:stretch>
            <a:fillRect/>
          </a:stretch>
        </p:blipFill>
        <p:spPr>
          <a:xfrm>
            <a:off x="3593301" y="2452165"/>
            <a:ext cx="1669604" cy="1800000"/>
          </a:xfrm>
          <a:prstGeom prst="rect">
            <a:avLst/>
          </a:prstGeom>
        </p:spPr>
      </p:pic>
      <p:pic>
        <p:nvPicPr>
          <p:cNvPr id="38" name="Bild 37" descr="bz0012.jpg"/>
          <p:cNvPicPr>
            <a:picLocks noChangeAspect="1"/>
          </p:cNvPicPr>
          <p:nvPr/>
        </p:nvPicPr>
        <p:blipFill>
          <a:blip r:embed="rId15"/>
          <a:srcRect l="18686" r="21250"/>
          <a:stretch>
            <a:fillRect/>
          </a:stretch>
        </p:blipFill>
        <p:spPr>
          <a:xfrm>
            <a:off x="5323886" y="2452165"/>
            <a:ext cx="1661918" cy="1800000"/>
          </a:xfrm>
          <a:prstGeom prst="rect">
            <a:avLst/>
          </a:prstGeom>
        </p:spPr>
      </p:pic>
      <p:pic>
        <p:nvPicPr>
          <p:cNvPr id="39" name="Bild 38" descr="bz0014.jpg"/>
          <p:cNvPicPr>
            <a:picLocks noChangeAspect="1"/>
          </p:cNvPicPr>
          <p:nvPr/>
        </p:nvPicPr>
        <p:blipFill>
          <a:blip r:embed="rId16"/>
          <a:srcRect l="18686" r="21389"/>
          <a:stretch>
            <a:fillRect/>
          </a:stretch>
        </p:blipFill>
        <p:spPr>
          <a:xfrm>
            <a:off x="7164943" y="2452165"/>
            <a:ext cx="1658075" cy="1800000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67735" y="43934"/>
            <a:ext cx="164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Time </a:t>
            </a:r>
            <a:r>
              <a:rPr lang="en-GB" dirty="0" smtClean="0">
                <a:solidFill>
                  <a:srgbClr val="FFFFFF"/>
                </a:solidFill>
              </a:rPr>
              <a:t>τ</a:t>
            </a:r>
            <a:r>
              <a:rPr lang="en-GB" dirty="0" smtClean="0">
                <a:solidFill>
                  <a:srgbClr val="FFFFFF"/>
                </a:solidFill>
              </a:rPr>
              <a:t>=   1081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2345343" y="43934"/>
            <a:ext cx="110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rgbClr val="FFFFFF"/>
                </a:solidFill>
              </a:rPr>
              <a:t>1104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072241" y="11668"/>
            <a:ext cx="110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rgbClr val="FFFFFF"/>
                </a:solidFill>
              </a:rPr>
              <a:t>1150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5883357" y="11668"/>
            <a:ext cx="110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rgbClr val="FFFFFF"/>
                </a:solidFill>
              </a:rPr>
              <a:t>1196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7582042" y="11668"/>
            <a:ext cx="110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rgbClr val="FFFFFF"/>
                </a:solidFill>
              </a:rPr>
              <a:t>1242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0" y="19905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Magnetic field lines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52400" y="4326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Vertical velocity and magnetic field &amp; magnetic</a:t>
            </a:r>
            <a:r>
              <a:rPr lang="en-GB" sz="2400" dirty="0" smtClean="0">
                <a:solidFill>
                  <a:srgbClr val="FFFFFF"/>
                </a:solidFill>
              </a:rPr>
              <a:t> energy </a:t>
            </a:r>
            <a:endParaRPr lang="en-GB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4000" y="5012270"/>
            <a:ext cx="8890000" cy="1248830"/>
          </a:xfrm>
        </p:spPr>
        <p:txBody>
          <a:bodyPr>
            <a:noAutofit/>
          </a:bodyPr>
          <a:lstStyle/>
          <a:p>
            <a:pPr marL="360000">
              <a:buFont typeface="Wingdings" charset="2"/>
              <a:buChar char="Ø"/>
            </a:pPr>
            <a:r>
              <a:rPr lang="en-GB" dirty="0" smtClean="0"/>
              <a:t>Dynamo below the surface can produce </a:t>
            </a:r>
          </a:p>
          <a:p>
            <a:pPr marL="360000">
              <a:buNone/>
            </a:pPr>
            <a:r>
              <a:rPr lang="en-GB" dirty="0" smtClean="0"/>
              <a:t>	flux emergence similar to in the sun </a:t>
            </a:r>
            <a:endParaRPr lang="en-GB" dirty="0" smtClean="0"/>
          </a:p>
          <a:p>
            <a:pPr marL="360000">
              <a:buFont typeface="Wingdings" charset="2"/>
              <a:buChar char="Ø"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54000" y="4224870"/>
            <a:ext cx="8890000" cy="111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00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54000" y="3069166"/>
            <a:ext cx="8890000" cy="872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00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Recurrent helical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arcade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structures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254000" y="1993900"/>
            <a:ext cx="8890000" cy="1278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0000" lvl="0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GB" sz="3200" dirty="0" smtClean="0">
                <a:solidFill>
                  <a:srgbClr val="FFFFFF"/>
                </a:solidFill>
              </a:rPr>
              <a:t>L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arge</a:t>
            </a:r>
            <a:r>
              <a:rPr lang="en-GB" sz="3200" dirty="0" smtClean="0">
                <a:solidFill>
                  <a:srgbClr val="FFFFFF"/>
                </a:solidFill>
              </a:rPr>
              <a:t>-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scale field: here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GB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7700" baseline="-25000" dirty="0" smtClean="0">
                <a:solidFill>
                  <a:schemeClr val="bg1"/>
                </a:solidFill>
              </a:rPr>
              <a:t>~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sin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254000" y="1316567"/>
            <a:ext cx="8890000" cy="94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00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Dynamo</a:t>
            </a:r>
            <a:r>
              <a:rPr lang="en-GB" sz="3200" dirty="0" smtClean="0">
                <a:solidFill>
                  <a:srgbClr val="FFFFFF"/>
                </a:solidFill>
              </a:rPr>
              <a:t>: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exponential growth,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then saturates.</a:t>
            </a:r>
          </a:p>
          <a:p>
            <a:pPr marL="3600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254000" y="4038603"/>
            <a:ext cx="8890000" cy="973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00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Reconnection events with 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plasmoid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ejection. </a:t>
            </a:r>
          </a:p>
          <a:p>
            <a:pPr marL="3600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800" y="4284132"/>
            <a:ext cx="8966200" cy="109220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GB" dirty="0" smtClean="0"/>
              <a:t>Convection instead of forcing</a:t>
            </a:r>
          </a:p>
          <a:p>
            <a:endParaRPr lang="en-GB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77800" y="3581397"/>
            <a:ext cx="8966200" cy="89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000" lvl="1" indent="-342900">
              <a:spcBef>
                <a:spcPct val="20000"/>
              </a:spcBef>
              <a:buFont typeface="Wingdings" charset="2"/>
              <a:buChar char="Ø"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Global geometry with curvature and gravity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77800" y="2777065"/>
            <a:ext cx="8966200" cy="71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shear to this model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77800" y="1507066"/>
            <a:ext cx="8966200" cy="1058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does magnetic helicity fluxes depend on the magnetic Reynolds number?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77800" y="5101167"/>
            <a:ext cx="8966200" cy="757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3200" dirty="0" smtClean="0">
                <a:solidFill>
                  <a:srgbClr val="FFFFFF"/>
                </a:solidFill>
              </a:rPr>
              <a:t>Realistic  model of the </a:t>
            </a:r>
            <a:r>
              <a:rPr lang="en-GB" sz="3200" dirty="0" smtClean="0">
                <a:solidFill>
                  <a:srgbClr val="FFFFFF"/>
                </a:solidFill>
              </a:rPr>
              <a:t>solar atmosphere </a:t>
            </a:r>
            <a:r>
              <a:rPr lang="en-GB" sz="3200" dirty="0" smtClean="0">
                <a:solidFill>
                  <a:srgbClr val="FFFFFF"/>
                </a:solidFill>
              </a:rPr>
              <a:t>?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ax_mov.mpe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7650" y="730250"/>
            <a:ext cx="6108700" cy="53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jbm_co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37" y="278547"/>
            <a:ext cx="7878726" cy="6236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4000" y="2082800"/>
            <a:ext cx="8686800" cy="2895600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GB" sz="4000" dirty="0" smtClean="0"/>
              <a:t>Dynamo generated twisted magnetic field below the surface </a:t>
            </a:r>
          </a:p>
          <a:p>
            <a:pPr indent="0" algn="ctr">
              <a:buNone/>
            </a:pPr>
            <a:r>
              <a:rPr lang="en-GB" sz="4000" dirty="0" smtClean="0"/>
              <a:t>can produce </a:t>
            </a:r>
          </a:p>
          <a:p>
            <a:pPr indent="0" algn="ctr">
              <a:buNone/>
            </a:pPr>
            <a:r>
              <a:rPr lang="en-GB" sz="4000" dirty="0" smtClean="0"/>
              <a:t>flux emergence like in the sun</a:t>
            </a:r>
          </a:p>
          <a:p>
            <a:endParaRPr lang="en-GB" sz="4000" dirty="0" smtClean="0"/>
          </a:p>
          <a:p>
            <a:endParaRPr lang="en-GB" sz="4000" dirty="0" smtClean="0"/>
          </a:p>
          <a:p>
            <a:endParaRPr lang="en-GB" sz="4000" dirty="0" smtClean="0"/>
          </a:p>
          <a:p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873502" y="4398266"/>
            <a:ext cx="5075765" cy="23242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64892"/>
            <a:ext cx="8229600" cy="658220"/>
          </a:xfrm>
        </p:spPr>
        <p:txBody>
          <a:bodyPr>
            <a:normAutofit fontScale="90000"/>
          </a:bodyPr>
          <a:lstStyle/>
          <a:p>
            <a:r>
              <a:rPr lang="en-GB" sz="4889" dirty="0" smtClean="0"/>
              <a:t>Force</a:t>
            </a:r>
            <a:r>
              <a:rPr lang="en-GB" dirty="0" smtClean="0"/>
              <a:t>-free</a:t>
            </a:r>
            <a:endParaRPr lang="en-GB" dirty="0"/>
          </a:p>
        </p:txBody>
      </p:sp>
      <p:pic>
        <p:nvPicPr>
          <p:cNvPr id="5" name="Bild 4" descr="plot_angle.jpg"/>
          <p:cNvPicPr>
            <a:picLocks noChangeAspect="1"/>
          </p:cNvPicPr>
          <p:nvPr/>
        </p:nvPicPr>
        <p:blipFill>
          <a:blip r:embed="rId3"/>
          <a:srcRect l="13756" t="18249" r="27641" b="46469"/>
          <a:stretch>
            <a:fillRect/>
          </a:stretch>
        </p:blipFill>
        <p:spPr>
          <a:xfrm>
            <a:off x="457200" y="4069836"/>
            <a:ext cx="3252948" cy="253449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873502" y="797280"/>
            <a:ext cx="52704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u="sng" dirty="0" smtClean="0">
                <a:solidFill>
                  <a:srgbClr val="FFFFFF"/>
                </a:solidFill>
              </a:rPr>
              <a:t>The exterior part is nearly </a:t>
            </a:r>
          </a:p>
          <a:p>
            <a:r>
              <a:rPr lang="en-GB" sz="3000" u="sng" dirty="0" smtClean="0">
                <a:solidFill>
                  <a:srgbClr val="FFFFFF"/>
                </a:solidFill>
              </a:rPr>
              <a:t>force-free: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pPr marL="540000" indent="-457200">
              <a:buFont typeface="Wingdings" charset="2"/>
              <a:buChar char="Ø"/>
            </a:pPr>
            <a:r>
              <a:rPr lang="en-GB" sz="3000" dirty="0" smtClean="0">
                <a:solidFill>
                  <a:srgbClr val="FFFFFF"/>
                </a:solidFill>
              </a:rPr>
              <a:t>the J × B is much smaller than J </a:t>
            </a:r>
            <a:r>
              <a:rPr lang="en-GB" sz="3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3000" dirty="0" smtClean="0">
                <a:solidFill>
                  <a:srgbClr val="FFFFFF"/>
                </a:solidFill>
              </a:rPr>
              <a:t> B </a:t>
            </a:r>
          </a:p>
          <a:p>
            <a:pPr marL="540000" indent="-457200">
              <a:buFont typeface="Wingdings" charset="2"/>
              <a:buChar char="Ø"/>
            </a:pPr>
            <a:endParaRPr lang="en-GB" dirty="0" smtClean="0">
              <a:solidFill>
                <a:srgbClr val="FFFFFF"/>
              </a:solidFill>
            </a:endParaRPr>
          </a:p>
          <a:p>
            <a:pPr marL="540000" indent="-457200">
              <a:buFont typeface="Wingdings" charset="2"/>
              <a:buChar char="Ø"/>
            </a:pPr>
            <a:r>
              <a:rPr lang="en-GB" sz="3000" dirty="0" smtClean="0">
                <a:solidFill>
                  <a:srgbClr val="FFFFFF"/>
                </a:solidFill>
              </a:rPr>
              <a:t>the angle between B and J is nearly π  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4000502" y="4513360"/>
          <a:ext cx="2319101" cy="936560"/>
        </p:xfrm>
        <a:graphic>
          <a:graphicData uri="http://schemas.openxmlformats.org/presentationml/2006/ole">
            <p:oleObj spid="_x0000_s51203" name="Formel" r:id="rId4" imgW="1320800" imgH="533400" progId="Equation.3">
              <p:embed/>
            </p:oleObj>
          </a:graphicData>
        </a:graphic>
      </p:graphicFrame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6434138" y="4513360"/>
          <a:ext cx="2184400" cy="936625"/>
        </p:xfrm>
        <a:graphic>
          <a:graphicData uri="http://schemas.openxmlformats.org/presentationml/2006/ole">
            <p:oleObj spid="_x0000_s51204" name="Formel" r:id="rId5" imgW="1244600" imgH="533400" progId="Equation.3">
              <p:embed/>
            </p:oleObj>
          </a:graphicData>
        </a:graphic>
      </p:graphicFrame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4013202" y="5665788"/>
          <a:ext cx="1649412" cy="936625"/>
        </p:xfrm>
        <a:graphic>
          <a:graphicData uri="http://schemas.openxmlformats.org/presentationml/2006/ole">
            <p:oleObj spid="_x0000_s51205" name="Formel" r:id="rId6" imgW="939800" imgH="533400" progId="Equation.3">
              <p:embed/>
            </p:oleObj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6557963" y="5692775"/>
          <a:ext cx="1765300" cy="833438"/>
        </p:xfrm>
        <a:graphic>
          <a:graphicData uri="http://schemas.openxmlformats.org/presentationml/2006/ole">
            <p:oleObj spid="_x0000_s51208" name="Formel" r:id="rId7" imgW="914400" imgH="431800" progId="Equation.3">
              <p:embed/>
            </p:oleObj>
          </a:graphicData>
        </a:graphic>
      </p:graphicFrame>
      <p:pic>
        <p:nvPicPr>
          <p:cNvPr id="11" name="Bild 10" descr="plot_j_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l="9891" t="26481" r="50566" b="45000"/>
              <a:stretch>
                <a:fillRect/>
              </a:stretch>
            </p:blipFill>
          </mc:Choice>
          <mc:Fallback>
            <p:blipFill>
              <a:blip r:embed="rId9"/>
              <a:srcRect l="9891" t="26481" r="50566" b="45000"/>
              <a:stretch>
                <a:fillRect/>
              </a:stretch>
            </p:blipFill>
          </mc:Fallback>
        </mc:AlternateContent>
        <p:spPr>
          <a:xfrm>
            <a:off x="457202" y="797280"/>
            <a:ext cx="3252948" cy="3036085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51211" name="Object 11"/>
          <p:cNvGraphicFramePr>
            <a:graphicFrameLocks noChangeAspect="1"/>
          </p:cNvGraphicFramePr>
          <p:nvPr/>
        </p:nvGraphicFramePr>
        <p:xfrm>
          <a:off x="2471738" y="1213999"/>
          <a:ext cx="565150" cy="833438"/>
        </p:xfrm>
        <a:graphic>
          <a:graphicData uri="http://schemas.openxmlformats.org/presentationml/2006/ole">
            <p:oleObj spid="_x0000_s51211" name="Formel" r:id="rId10" imgW="292100" imgH="431800" progId="Equation.3">
              <p:embed/>
            </p:oleObj>
          </a:graphicData>
        </a:graphic>
      </p:graphicFrame>
      <p:graphicFrame>
        <p:nvGraphicFramePr>
          <p:cNvPr id="51212" name="Object 12"/>
          <p:cNvGraphicFramePr>
            <a:graphicFrameLocks noChangeAspect="1"/>
          </p:cNvGraphicFramePr>
          <p:nvPr/>
        </p:nvGraphicFramePr>
        <p:xfrm>
          <a:off x="2474912" y="2374900"/>
          <a:ext cx="561976" cy="764346"/>
        </p:xfrm>
        <a:graphic>
          <a:graphicData uri="http://schemas.openxmlformats.org/presentationml/2006/ole">
            <p:oleObj spid="_x0000_s51212" name="Formel" r:id="rId11" imgW="317500" imgH="431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1427"/>
          </a:xfrm>
        </p:spPr>
        <p:txBody>
          <a:bodyPr/>
          <a:lstStyle/>
          <a:p>
            <a:r>
              <a:rPr lang="en-GB" dirty="0" smtClean="0"/>
              <a:t>Field Structure II</a:t>
            </a:r>
            <a:endParaRPr lang="en-GB" dirty="0"/>
          </a:p>
        </p:txBody>
      </p:sp>
      <p:pic>
        <p:nvPicPr>
          <p:cNvPr id="5" name="Bild 4" descr="plot_slicebz.jpg"/>
          <p:cNvPicPr>
            <a:picLocks noChangeAspect="1"/>
          </p:cNvPicPr>
          <p:nvPr/>
        </p:nvPicPr>
        <p:blipFill>
          <a:blip r:embed="rId4"/>
          <a:srcRect l="15505" t="16428" r="26417" b="46739"/>
          <a:stretch>
            <a:fillRect/>
          </a:stretch>
        </p:blipFill>
        <p:spPr>
          <a:xfrm>
            <a:off x="457201" y="961427"/>
            <a:ext cx="3213841" cy="2637743"/>
          </a:xfrm>
          <a:prstGeom prst="rect">
            <a:avLst/>
          </a:prstGeom>
        </p:spPr>
      </p:pic>
      <p:pic>
        <p:nvPicPr>
          <p:cNvPr id="6" name="Bild 5" descr="butterfly.jpg"/>
          <p:cNvPicPr>
            <a:picLocks noChangeAspect="1"/>
          </p:cNvPicPr>
          <p:nvPr/>
        </p:nvPicPr>
        <p:blipFill>
          <a:blip r:embed="rId5"/>
          <a:srcRect l="11307" t="2298" r="14696" b="46333"/>
          <a:stretch>
            <a:fillRect/>
          </a:stretch>
        </p:blipFill>
        <p:spPr>
          <a:xfrm>
            <a:off x="457853" y="3786216"/>
            <a:ext cx="3213189" cy="28866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975100" y="961427"/>
            <a:ext cx="51689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Periodic, nearly sinusoidal variation in y direction.</a:t>
            </a:r>
          </a:p>
          <a:p>
            <a:pPr marL="450000" indent="-457200">
              <a:buFont typeface="Wingdings" charset="2"/>
              <a:buChar char="Ø"/>
            </a:pPr>
            <a:endParaRPr lang="en-GB" sz="2000" dirty="0" smtClean="0">
              <a:solidFill>
                <a:srgbClr val="FFFFFF"/>
              </a:solidFill>
            </a:endParaRPr>
          </a:p>
          <a:p>
            <a:pPr marL="45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B</a:t>
            </a:r>
            <a:r>
              <a:rPr lang="en-GB" sz="3200" baseline="-25000" dirty="0" smtClean="0">
                <a:solidFill>
                  <a:srgbClr val="FFFFFF"/>
                </a:solidFill>
              </a:rPr>
              <a:t>x</a:t>
            </a:r>
            <a:r>
              <a:rPr lang="en-GB" sz="3200" dirty="0" smtClean="0">
                <a:solidFill>
                  <a:srgbClr val="FFFFFF"/>
                </a:solidFill>
              </a:rPr>
              <a:t> and B</a:t>
            </a:r>
            <a:r>
              <a:rPr lang="en-GB" sz="3200" baseline="-25000" dirty="0" smtClean="0">
                <a:solidFill>
                  <a:srgbClr val="FFFFFF"/>
                </a:solidFill>
              </a:rPr>
              <a:t>z </a:t>
            </a:r>
            <a:r>
              <a:rPr lang="en-GB" sz="3200" dirty="0" smtClean="0">
                <a:solidFill>
                  <a:srgbClr val="FFFFFF"/>
                </a:solidFill>
              </a:rPr>
              <a:t>show a relative rapid decline in the exterior part.  </a:t>
            </a:r>
          </a:p>
          <a:p>
            <a:pPr marL="450000" indent="-457200">
              <a:buFont typeface="Wingdings" charset="2"/>
              <a:buChar char="Ø"/>
            </a:pPr>
            <a:endParaRPr lang="en-GB" sz="2000" dirty="0" smtClean="0">
              <a:solidFill>
                <a:srgbClr val="FFFFFF"/>
              </a:solidFill>
            </a:endParaRPr>
          </a:p>
          <a:p>
            <a:pPr marL="45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Our model is suitable to describe the magnetic field in the dynamo exterior. </a:t>
            </a:r>
            <a:endParaRPr lang="en-GB" sz="3200" dirty="0">
              <a:solidFill>
                <a:srgbClr val="FFFFFF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3911600" y="5846763"/>
          <a:ext cx="5181600" cy="825500"/>
        </p:xfrm>
        <a:graphic>
          <a:graphicData uri="http://schemas.openxmlformats.org/presentationml/2006/ole">
            <p:oleObj spid="_x0000_s49154" name="Formel" r:id="rId6" imgW="26289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123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Comparing with a </a:t>
            </a:r>
            <a:r>
              <a:rPr lang="en-GB" sz="4889" dirty="0" smtClean="0"/>
              <a:t>mean</a:t>
            </a:r>
            <a:r>
              <a:rPr lang="en-GB" dirty="0" smtClean="0"/>
              <a:t> field model</a:t>
            </a:r>
            <a:endParaRPr lang="en-GB" dirty="0"/>
          </a:p>
        </p:txBody>
      </p:sp>
      <p:pic>
        <p:nvPicPr>
          <p:cNvPr id="4" name="Bild 3" descr="plot_compare.jpg"/>
          <p:cNvPicPr>
            <a:picLocks noChangeAspect="1"/>
          </p:cNvPicPr>
          <p:nvPr/>
        </p:nvPicPr>
        <p:blipFill>
          <a:blip r:embed="rId3"/>
          <a:srcRect l="12301" r="40088" b="45220"/>
          <a:stretch>
            <a:fillRect/>
          </a:stretch>
        </p:blipFill>
        <p:spPr>
          <a:xfrm>
            <a:off x="457200" y="1001236"/>
            <a:ext cx="3754475" cy="559023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52975" y="1001236"/>
            <a:ext cx="469102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>
                <a:solidFill>
                  <a:srgbClr val="FFFFFF"/>
                </a:solidFill>
              </a:rPr>
              <a:t>Mean field equations:</a:t>
            </a:r>
          </a:p>
          <a:p>
            <a:endParaRPr lang="en-GB" sz="3200" dirty="0" smtClean="0">
              <a:solidFill>
                <a:srgbClr val="FFFFFF"/>
              </a:solidFill>
            </a:endParaRPr>
          </a:p>
          <a:p>
            <a:endParaRPr lang="en-GB" sz="3200" dirty="0" smtClean="0">
              <a:solidFill>
                <a:srgbClr val="FFFFFF"/>
              </a:solidFill>
            </a:endParaRPr>
          </a:p>
          <a:p>
            <a:endParaRPr lang="en-GB" sz="3200" dirty="0" smtClean="0">
              <a:solidFill>
                <a:srgbClr val="FFFFFF"/>
              </a:solidFill>
            </a:endParaRPr>
          </a:p>
          <a:p>
            <a:pPr marL="36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Error function for α</a:t>
            </a:r>
          </a:p>
          <a:p>
            <a:pPr marL="360000" indent="-457200">
              <a:buFont typeface="Wingdings" charset="2"/>
              <a:buChar char="Ø"/>
            </a:pPr>
            <a:endParaRPr lang="en-GB" sz="1000" dirty="0" smtClean="0">
              <a:solidFill>
                <a:srgbClr val="FFFFFF"/>
              </a:solidFill>
            </a:endParaRPr>
          </a:p>
          <a:p>
            <a:pPr marL="36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Parameters</a:t>
            </a:r>
          </a:p>
          <a:p>
            <a:r>
              <a:rPr lang="en-GB" sz="3200" dirty="0" smtClean="0">
                <a:solidFill>
                  <a:srgbClr val="FFFFFF"/>
                </a:solidFill>
              </a:rPr>
              <a:t>	α ≈ u</a:t>
            </a:r>
            <a:r>
              <a:rPr lang="en-GB" sz="3200" baseline="-25000" dirty="0" smtClean="0">
                <a:solidFill>
                  <a:srgbClr val="FFFFFF"/>
                </a:solidFill>
              </a:rPr>
              <a:t>rms</a:t>
            </a:r>
            <a:r>
              <a:rPr lang="en-GB" sz="3200" dirty="0" smtClean="0">
                <a:solidFill>
                  <a:srgbClr val="FFFFFF"/>
                </a:solidFill>
              </a:rPr>
              <a:t>/3</a:t>
            </a:r>
          </a:p>
          <a:p>
            <a:r>
              <a:rPr lang="en-GB" sz="3200" dirty="0" smtClean="0">
                <a:solidFill>
                  <a:srgbClr val="FFFFFF"/>
                </a:solidFill>
              </a:rPr>
              <a:t>	η</a:t>
            </a:r>
            <a:r>
              <a:rPr lang="en-GB" sz="3200" baseline="-25000" dirty="0" smtClean="0">
                <a:solidFill>
                  <a:srgbClr val="FFFFFF"/>
                </a:solidFill>
              </a:rPr>
              <a:t>t</a:t>
            </a:r>
            <a:r>
              <a:rPr lang="en-GB" sz="3200" dirty="0" smtClean="0">
                <a:solidFill>
                  <a:srgbClr val="FFFFFF"/>
                </a:solidFill>
              </a:rPr>
              <a:t> ≈ u</a:t>
            </a:r>
            <a:r>
              <a:rPr lang="en-GB" sz="3200" baseline="-25000" dirty="0" smtClean="0">
                <a:solidFill>
                  <a:srgbClr val="FFFFFF"/>
                </a:solidFill>
              </a:rPr>
              <a:t>rms</a:t>
            </a:r>
            <a:r>
              <a:rPr lang="en-GB" sz="3200" dirty="0" smtClean="0">
                <a:solidFill>
                  <a:srgbClr val="FFFFFF"/>
                </a:solidFill>
              </a:rPr>
              <a:t>/3k</a:t>
            </a:r>
            <a:r>
              <a:rPr lang="en-GB" sz="3200" baseline="-25000" dirty="0" smtClean="0">
                <a:solidFill>
                  <a:srgbClr val="FFFFFF"/>
                </a:solidFill>
              </a:rPr>
              <a:t>f</a:t>
            </a:r>
          </a:p>
          <a:p>
            <a:r>
              <a:rPr lang="en-GB" sz="3200" baseline="-25000" dirty="0" smtClean="0">
                <a:solidFill>
                  <a:srgbClr val="FFFFFF"/>
                </a:solidFill>
              </a:rPr>
              <a:t>	(turbulent diffusivity)</a:t>
            </a:r>
          </a:p>
          <a:p>
            <a:endParaRPr lang="en-GB" sz="1000" baseline="-25000" dirty="0" smtClean="0">
              <a:solidFill>
                <a:srgbClr val="FFFFFF"/>
              </a:solidFill>
            </a:endParaRPr>
          </a:p>
          <a:p>
            <a:pPr marL="36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 same conditions</a:t>
            </a:r>
          </a:p>
          <a:p>
            <a:endParaRPr lang="en-GB" sz="3200" dirty="0">
              <a:solidFill>
                <a:srgbClr val="FFFFFF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4897475" y="1879600"/>
          <a:ext cx="2846330" cy="794921"/>
        </p:xfrm>
        <a:graphic>
          <a:graphicData uri="http://schemas.openxmlformats.org/presentationml/2006/ole">
            <p:oleObj spid="_x0000_s52226" name="Formel" r:id="rId4" imgW="1409700" imgH="393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20021202c2cme_pre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867" y="1041400"/>
            <a:ext cx="2387600" cy="2387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93933" y="0"/>
            <a:ext cx="9144000" cy="1143000"/>
          </a:xfrm>
        </p:spPr>
        <p:txBody>
          <a:bodyPr/>
          <a:lstStyle/>
          <a:p>
            <a:r>
              <a:rPr lang="en-GB" dirty="0" smtClean="0"/>
              <a:t>Flux Emergence, CME and Flares</a:t>
            </a:r>
            <a:endParaRPr lang="en-GB" dirty="0"/>
          </a:p>
        </p:txBody>
      </p:sp>
      <p:pic>
        <p:nvPicPr>
          <p:cNvPr id="4" name="Bild 3" descr="flare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867" y="3664634"/>
            <a:ext cx="2387600" cy="30140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899216" y="6032401"/>
            <a:ext cx="27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7th of august 1972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Big Bear Solar Observatory</a:t>
            </a:r>
            <a:endParaRPr lang="en-GB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3601" y="2744569"/>
            <a:ext cx="265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(Textkörper)"/>
                <a:cs typeface="Calibri (Textkörper)"/>
              </a:rPr>
              <a:t>2nd of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(Textkörper)"/>
                <a:cs typeface="Calibri (Textkörper)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(Textkörper)"/>
                <a:cs typeface="Calibri (Textkörper)"/>
              </a:rPr>
              <a:t>december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(Textkörper)"/>
                <a:cs typeface="Calibri (Textkörper)"/>
              </a:rPr>
              <a:t> </a:t>
            </a:r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(Textkörper)"/>
                <a:cs typeface="Calibri (Textkörper)"/>
              </a:rPr>
              <a:t>2002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(Textkörper)"/>
                <a:cs typeface="Calibri (Textkörper)"/>
              </a:rPr>
              <a:t>LASCO C2, </a:t>
            </a:r>
            <a:r>
              <a:rPr lang="en-GB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(Textkörper)"/>
                <a:cs typeface="Calibri (Textkörper)"/>
              </a:rPr>
              <a:t>SOHO</a:t>
            </a:r>
            <a:endParaRPr lang="en-GB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 (Textkörper)"/>
              <a:cs typeface="Calibri (Textkörper)"/>
            </a:endParaRPr>
          </a:p>
        </p:txBody>
      </p:sp>
      <p:pic>
        <p:nvPicPr>
          <p:cNvPr id="8" name="Bild 7" descr="fluxtube.gif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699883" y="1143000"/>
            <a:ext cx="4278517" cy="26115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feld 8"/>
          <p:cNvSpPr txBox="1"/>
          <p:nvPr/>
        </p:nvSpPr>
        <p:spPr>
          <a:xfrm>
            <a:off x="0" y="3429000"/>
            <a:ext cx="605286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600" dirty="0" smtClean="0">
              <a:solidFill>
                <a:srgbClr val="FFFFFF"/>
              </a:solidFill>
            </a:endParaRPr>
          </a:p>
          <a:p>
            <a:pPr indent="-360000">
              <a:buFont typeface="Arial"/>
              <a:buChar char="•"/>
            </a:pPr>
            <a:r>
              <a:rPr lang="en-GB" sz="2600" dirty="0" smtClean="0">
                <a:solidFill>
                  <a:srgbClr val="FFFFFF"/>
                </a:solidFill>
              </a:rPr>
              <a:t>usually magnetic buoyancy</a:t>
            </a:r>
          </a:p>
          <a:p>
            <a:pPr indent="-360000">
              <a:buFont typeface="Arial"/>
              <a:buChar char="•"/>
            </a:pPr>
            <a:endParaRPr lang="en-GB" sz="1300" dirty="0" smtClean="0">
              <a:solidFill>
                <a:srgbClr val="FFFFFF"/>
              </a:solidFill>
            </a:endParaRPr>
          </a:p>
          <a:p>
            <a:pPr marL="360000" indent="-360000">
              <a:buFont typeface="Arial"/>
              <a:buChar char="•"/>
            </a:pPr>
            <a:r>
              <a:rPr lang="en-GB" sz="2600" dirty="0" smtClean="0">
                <a:solidFill>
                  <a:srgbClr val="FFFFFF"/>
                </a:solidFill>
              </a:rPr>
              <a:t>but suppressed by downward pumping</a:t>
            </a:r>
          </a:p>
          <a:p>
            <a:r>
              <a:rPr lang="en-GB" sz="2600" dirty="0" smtClean="0">
                <a:solidFill>
                  <a:srgbClr val="FFFFFF"/>
                </a:solidFill>
              </a:rPr>
              <a:t>     (</a:t>
            </a:r>
            <a:r>
              <a:rPr lang="en-GB" sz="2600" dirty="0" smtClean="0">
                <a:solidFill>
                  <a:srgbClr val="FFFFFF"/>
                </a:solidFill>
              </a:rPr>
              <a:t>Nordlund</a:t>
            </a:r>
            <a:r>
              <a:rPr lang="en-GB" sz="2600" dirty="0" smtClean="0">
                <a:solidFill>
                  <a:srgbClr val="FFFFFF"/>
                </a:solidFill>
              </a:rPr>
              <a:t> et al 1992, Tobias et al 1998)</a:t>
            </a:r>
          </a:p>
          <a:p>
            <a:endParaRPr lang="en-GB" sz="1300" dirty="0" smtClean="0">
              <a:solidFill>
                <a:srgbClr val="FFFFFF"/>
              </a:solidFill>
            </a:endParaRPr>
          </a:p>
          <a:p>
            <a:pPr indent="-360000">
              <a:buFont typeface="Arial"/>
              <a:buChar char="•"/>
            </a:pPr>
            <a:r>
              <a:rPr lang="en-GB" sz="2600" dirty="0" smtClean="0">
                <a:solidFill>
                  <a:srgbClr val="FFFFFF"/>
                </a:solidFill>
              </a:rPr>
              <a:t>Turbulence can prevent flux tubes rising</a:t>
            </a:r>
          </a:p>
          <a:p>
            <a:pPr indent="-360000"/>
            <a:r>
              <a:rPr lang="en-GB" sz="2600" dirty="0" smtClean="0">
                <a:solidFill>
                  <a:srgbClr val="FFFFFF"/>
                </a:solidFill>
              </a:rPr>
              <a:t>     (</a:t>
            </a:r>
            <a:r>
              <a:rPr lang="de-DE" sz="2600" dirty="0" smtClean="0">
                <a:solidFill>
                  <a:srgbClr val="FFFFFF"/>
                </a:solidFill>
              </a:rPr>
              <a:t>Käpylä</a:t>
            </a:r>
            <a:r>
              <a:rPr lang="de-DE" sz="2600" dirty="0" smtClean="0">
                <a:solidFill>
                  <a:srgbClr val="FFFFFF"/>
                </a:solidFill>
              </a:rPr>
              <a:t> et al.</a:t>
            </a:r>
            <a:r>
              <a:rPr lang="de-DE" sz="2600" dirty="0" smtClean="0">
                <a:solidFill>
                  <a:srgbClr val="FFFFFF"/>
                </a:solidFill>
              </a:rPr>
              <a:t> 2008)</a:t>
            </a:r>
          </a:p>
          <a:p>
            <a:pPr indent="-360000"/>
            <a:endParaRPr lang="en-GB" sz="26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3667"/>
          </a:xfrm>
        </p:spPr>
        <p:txBody>
          <a:bodyPr/>
          <a:lstStyle/>
          <a:p>
            <a:r>
              <a:rPr lang="en-GB" dirty="0" smtClean="0"/>
              <a:t>Upward wind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4529666" y="1473201"/>
            <a:ext cx="46143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Upward wind in the upper layer.</a:t>
            </a:r>
          </a:p>
          <a:p>
            <a:pPr marL="540000" indent="-457200">
              <a:buFont typeface="Wingdings" charset="2"/>
              <a:buChar char="Ø"/>
            </a:pPr>
            <a:endParaRPr lang="en-GB" sz="3200" dirty="0" smtClean="0">
              <a:solidFill>
                <a:srgbClr val="FFFFFF"/>
              </a:solidFill>
            </a:endParaRPr>
          </a:p>
          <a:p>
            <a:pPr marL="54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Increase during the simulation</a:t>
            </a:r>
          </a:p>
          <a:p>
            <a:pPr marL="540000" indent="-457200">
              <a:buFont typeface="Wingdings" charset="2"/>
              <a:buChar char="Ø"/>
            </a:pPr>
            <a:endParaRPr lang="en-GB" sz="3200" dirty="0" smtClean="0">
              <a:solidFill>
                <a:srgbClr val="FFFFFF"/>
              </a:solidFill>
            </a:endParaRPr>
          </a:p>
          <a:p>
            <a:pPr marL="54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Possible reason for the freely extension of the magnetic field</a:t>
            </a: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6" name="Bild 5" descr="plot_uzt.jpg"/>
          <p:cNvPicPr>
            <a:picLocks noChangeAspect="1"/>
          </p:cNvPicPr>
          <p:nvPr/>
        </p:nvPicPr>
        <p:blipFill>
          <a:blip r:embed="rId2"/>
          <a:srcRect l="8940" t="2222" r="14212" b="45803"/>
          <a:stretch>
            <a:fillRect/>
          </a:stretch>
        </p:blipFill>
        <p:spPr>
          <a:xfrm>
            <a:off x="457200" y="2116667"/>
            <a:ext cx="4072466" cy="3564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z.mpeg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48970"/>
            <a:ext cx="5295900" cy="3445200"/>
          </a:xfrm>
          <a:prstGeom prst="rect">
            <a:avLst/>
          </a:prstGeom>
        </p:spPr>
      </p:pic>
      <p:pic>
        <p:nvPicPr>
          <p:cNvPr id="19" name="bfieldII.mpeg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769113" y="148970"/>
            <a:ext cx="4119928" cy="34452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10800000" flipV="1">
            <a:off x="569285" y="2476500"/>
            <a:ext cx="487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solidFill>
                  <a:schemeClr val="bg1"/>
                </a:solidFill>
              </a:rPr>
              <a:t>B</a:t>
            </a:r>
            <a:r>
              <a:rPr lang="en-GB" sz="2500" baseline="30000" dirty="0" smtClean="0">
                <a:solidFill>
                  <a:schemeClr val="bg1"/>
                </a:solidFill>
              </a:rPr>
              <a:t>2</a:t>
            </a:r>
            <a:endParaRPr lang="en-GB" sz="2500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0800000" flipV="1">
            <a:off x="1299823" y="1485902"/>
            <a:ext cx="487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solidFill>
                  <a:schemeClr val="bg1"/>
                </a:solidFill>
              </a:rPr>
              <a:t>Bz</a:t>
            </a:r>
            <a:endParaRPr lang="en-GB" sz="2500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10800000" flipV="1">
            <a:off x="2751475" y="148970"/>
            <a:ext cx="487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solidFill>
                  <a:schemeClr val="bg1"/>
                </a:solidFill>
              </a:rPr>
              <a:t>vz</a:t>
            </a:r>
            <a:endParaRPr lang="en-GB" sz="2500" baseline="30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10800000" flipV="1">
            <a:off x="6464300" y="0"/>
            <a:ext cx="2895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solidFill>
                  <a:schemeClr val="bg1"/>
                </a:solidFill>
              </a:rPr>
              <a:t>magnetic field</a:t>
            </a:r>
            <a:endParaRPr lang="en-GB" sz="2500" baseline="30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 rot="10800000" flipV="1">
            <a:off x="8580265" y="5549900"/>
            <a:ext cx="487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solidFill>
                  <a:schemeClr val="bg1"/>
                </a:solidFill>
              </a:rPr>
              <a:t>B</a:t>
            </a:r>
            <a:r>
              <a:rPr lang="en-GB" sz="2500" baseline="30000" dirty="0" smtClean="0">
                <a:solidFill>
                  <a:schemeClr val="bg1"/>
                </a:solidFill>
              </a:rPr>
              <a:t>2</a:t>
            </a:r>
            <a:endParaRPr lang="en-GB" sz="2500" baseline="30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10800000" flipV="1">
            <a:off x="3995819" y="5549901"/>
            <a:ext cx="487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solidFill>
                  <a:schemeClr val="bg1"/>
                </a:solidFill>
              </a:rPr>
              <a:t>j</a:t>
            </a:r>
            <a:r>
              <a:rPr lang="en-GB" sz="2500" baseline="30000" dirty="0" smtClean="0">
                <a:solidFill>
                  <a:schemeClr val="bg1"/>
                </a:solidFill>
              </a:rPr>
              <a:t>2</a:t>
            </a:r>
            <a:endParaRPr lang="en-GB" sz="2500" baseline="300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856036" y="1439734"/>
            <a:ext cx="3698448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FFFF"/>
                </a:solidFill>
              </a:rPr>
              <a:t>Concentration of flux</a:t>
            </a:r>
          </a:p>
          <a:p>
            <a:pPr algn="ctr"/>
            <a:endParaRPr lang="en-GB" sz="3200" dirty="0" smtClean="0">
              <a:solidFill>
                <a:srgbClr val="FFFF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856036" y="3594170"/>
            <a:ext cx="3608264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FFFF"/>
                </a:solidFill>
              </a:rPr>
              <a:t>Dissipation of flux</a:t>
            </a:r>
          </a:p>
          <a:p>
            <a:pPr algn="ctr"/>
            <a:endParaRPr lang="en-GB" sz="3200" dirty="0" smtClean="0">
              <a:solidFill>
                <a:srgbClr val="FFFFFF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856036" y="2516952"/>
            <a:ext cx="3698448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FFFF"/>
                </a:solidFill>
              </a:rPr>
              <a:t>Emerging of flux</a:t>
            </a:r>
          </a:p>
          <a:p>
            <a:pPr algn="ctr"/>
            <a:endParaRPr lang="en-GB" sz="32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Task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41299" y="2552700"/>
            <a:ext cx="8750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000" indent="-450000">
              <a:buFont typeface="Arial"/>
              <a:buChar char="•"/>
            </a:pPr>
            <a:r>
              <a:rPr lang="en-GB" sz="3200" dirty="0" smtClean="0">
                <a:solidFill>
                  <a:srgbClr val="FFFFFF"/>
                </a:solidFill>
              </a:rPr>
              <a:t>M</a:t>
            </a:r>
            <a:r>
              <a:rPr lang="en-GB" sz="3200" dirty="0" smtClean="0">
                <a:solidFill>
                  <a:srgbClr val="FFFFFF"/>
                </a:solidFill>
              </a:rPr>
              <a:t>agnetic </a:t>
            </a:r>
            <a:r>
              <a:rPr lang="en-GB" sz="3200" dirty="0" smtClean="0">
                <a:solidFill>
                  <a:srgbClr val="FFFFFF"/>
                </a:solidFill>
              </a:rPr>
              <a:t>field with</a:t>
            </a:r>
            <a:r>
              <a:rPr lang="en-GB" sz="3200" dirty="0" smtClean="0">
                <a:solidFill>
                  <a:srgbClr val="FFFFFF"/>
                </a:solidFill>
              </a:rPr>
              <a:t> turbulence </a:t>
            </a:r>
            <a:r>
              <a:rPr lang="en-GB" sz="3200" dirty="0" smtClean="0">
                <a:solidFill>
                  <a:srgbClr val="FFFFFF"/>
                </a:solidFill>
              </a:rPr>
              <a:t>in lower layer</a:t>
            </a:r>
          </a:p>
          <a:p>
            <a:pPr>
              <a:buFont typeface="Arial"/>
              <a:buChar char="•"/>
            </a:pPr>
            <a:endParaRPr lang="en-GB" sz="3200" dirty="0">
              <a:solidFill>
                <a:srgbClr val="FFFF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302" y="1295400"/>
            <a:ext cx="8064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0000">
              <a:buFont typeface="Arial"/>
              <a:buChar char="•"/>
            </a:pPr>
            <a:r>
              <a:rPr lang="en-GB" sz="3200" dirty="0" smtClean="0">
                <a:solidFill>
                  <a:srgbClr val="FFFFFF"/>
                </a:solidFill>
              </a:rPr>
              <a:t>Two layer system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41299" y="3835976"/>
            <a:ext cx="8750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000" indent="-450000">
              <a:buFont typeface="Arial"/>
              <a:buChar char="•"/>
            </a:pPr>
            <a:r>
              <a:rPr lang="en-GB" sz="3200" dirty="0" smtClean="0">
                <a:solidFill>
                  <a:srgbClr val="FFFFFF"/>
                </a:solidFill>
              </a:rPr>
              <a:t>H</a:t>
            </a:r>
            <a:r>
              <a:rPr lang="en-GB" sz="3200" dirty="0" smtClean="0">
                <a:solidFill>
                  <a:srgbClr val="FFFFFF"/>
                </a:solidFill>
              </a:rPr>
              <a:t>elical </a:t>
            </a:r>
            <a:r>
              <a:rPr lang="en-GB" sz="3200" dirty="0" smtClean="0">
                <a:solidFill>
                  <a:srgbClr val="FFFFFF"/>
                </a:solidFill>
              </a:rPr>
              <a:t>forcing to get twisted magnetic fields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1299" y="4952712"/>
            <a:ext cx="87502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000" indent="-450000">
              <a:buFont typeface="Arial"/>
              <a:buChar char="•"/>
            </a:pPr>
            <a:r>
              <a:rPr lang="en-GB" sz="3200" dirty="0" smtClean="0">
                <a:solidFill>
                  <a:srgbClr val="FFFFFF"/>
                </a:solidFill>
              </a:rPr>
              <a:t>Investigating</a:t>
            </a:r>
            <a:r>
              <a:rPr lang="en-GB" sz="3200" dirty="0" smtClean="0">
                <a:solidFill>
                  <a:srgbClr val="FFFFFF"/>
                </a:solidFill>
              </a:rPr>
              <a:t> flux emergence </a:t>
            </a:r>
            <a:r>
              <a:rPr lang="en-GB" sz="3200" dirty="0" smtClean="0">
                <a:solidFill>
                  <a:srgbClr val="FFFFFF"/>
                </a:solidFill>
              </a:rPr>
              <a:t>above the surface</a:t>
            </a:r>
            <a:endParaRPr lang="en-GB" sz="32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77800" y="850900"/>
            <a:ext cx="4432300" cy="10191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39700"/>
            <a:ext cx="8229600" cy="1143000"/>
          </a:xfrm>
        </p:spPr>
        <p:txBody>
          <a:bodyPr/>
          <a:lstStyle/>
          <a:p>
            <a:r>
              <a:rPr lang="en-GB" dirty="0" smtClean="0"/>
              <a:t>The Model</a:t>
            </a:r>
            <a:endParaRPr lang="en-GB" dirty="0"/>
          </a:p>
        </p:txBody>
      </p:sp>
      <p:sp>
        <p:nvSpPr>
          <p:cNvPr id="6" name="Textfeld 6"/>
          <p:cNvSpPr txBox="1">
            <a:spLocks noChangeArrowheads="1"/>
          </p:cNvSpPr>
          <p:nvPr/>
        </p:nvSpPr>
        <p:spPr bwMode="auto">
          <a:xfrm>
            <a:off x="254000" y="850900"/>
            <a:ext cx="266700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600" u="sng" dirty="0">
                <a:latin typeface="+mj-lt"/>
                <a:ea typeface="Arial" pitchFamily="-110" charset="0"/>
                <a:cs typeface=""/>
              </a:rPr>
              <a:t>The</a:t>
            </a:r>
            <a:r>
              <a:rPr lang="de-DE" sz="2600" u="sng" dirty="0">
                <a:latin typeface="+mj-lt"/>
                <a:ea typeface="Arial" pitchFamily="-110" charset="0"/>
                <a:cs typeface=""/>
              </a:rPr>
              <a:t> </a:t>
            </a:r>
            <a:r>
              <a:rPr lang="de-DE" sz="2600" u="sng" dirty="0">
                <a:latin typeface="+mj-lt"/>
                <a:ea typeface="Arial" pitchFamily="-110" charset="0"/>
                <a:cs typeface=""/>
              </a:rPr>
              <a:t>Pencil</a:t>
            </a:r>
            <a:r>
              <a:rPr lang="de-DE" sz="2600" u="sng" dirty="0">
                <a:latin typeface="+mj-lt"/>
                <a:ea typeface="Arial" pitchFamily="-110" charset="0"/>
                <a:cs typeface=""/>
              </a:rPr>
              <a:t> Code</a:t>
            </a:r>
          </a:p>
          <a:p>
            <a:r>
              <a:rPr lang="de-DE" sz="1300" dirty="0">
                <a:latin typeface="+mj-lt"/>
                <a:ea typeface="Arial" pitchFamily="-110" charset="0"/>
                <a:cs typeface=""/>
              </a:rPr>
              <a:t>(</a:t>
            </a:r>
            <a:r>
              <a:rPr lang="en-US" sz="1300" dirty="0">
                <a:latin typeface="+mj-lt"/>
                <a:ea typeface="Arial" pitchFamily="-110" charset="0"/>
                <a:cs typeface=""/>
              </a:rPr>
              <a:t>Brandenburg &amp; </a:t>
            </a:r>
            <a:r>
              <a:rPr lang="en-US" sz="1300" dirty="0">
                <a:latin typeface="+mj-lt"/>
                <a:ea typeface="Arial" pitchFamily="-110" charset="0"/>
                <a:cs typeface=""/>
              </a:rPr>
              <a:t>Dobler</a:t>
            </a:r>
            <a:r>
              <a:rPr lang="en-US" sz="1300" dirty="0">
                <a:latin typeface="+mj-lt"/>
                <a:ea typeface="Arial" pitchFamily="-110" charset="0"/>
                <a:cs typeface=""/>
              </a:rPr>
              <a:t> (2002)</a:t>
            </a:r>
            <a:r>
              <a:rPr lang="en-US" sz="1300" dirty="0" smtClean="0">
                <a:latin typeface="+mj-lt"/>
                <a:ea typeface="Arial" pitchFamily="-110" charset="0"/>
                <a:cs typeface=""/>
              </a:rPr>
              <a:t> </a:t>
            </a:r>
          </a:p>
          <a:p>
            <a:r>
              <a:rPr lang="en-US" sz="1300" dirty="0" smtClean="0">
                <a:latin typeface="+mj-lt"/>
                <a:ea typeface="Arial" pitchFamily="-110" charset="0"/>
                <a:cs typeface=""/>
              </a:rPr>
              <a:t>Comp </a:t>
            </a:r>
            <a:r>
              <a:rPr lang="en-US" sz="1300" dirty="0">
                <a:latin typeface="+mj-lt"/>
                <a:ea typeface="Arial" pitchFamily="-110" charset="0"/>
                <a:cs typeface=""/>
              </a:rPr>
              <a:t>Phys </a:t>
            </a:r>
            <a:r>
              <a:rPr lang="en-US" sz="1300" dirty="0">
                <a:latin typeface="+mj-lt"/>
                <a:ea typeface="Arial" pitchFamily="-110" charset="0"/>
                <a:cs typeface=""/>
              </a:rPr>
              <a:t>Comm</a:t>
            </a:r>
            <a:r>
              <a:rPr lang="en-US" sz="1300" dirty="0">
                <a:latin typeface="+mj-lt"/>
                <a:ea typeface="Arial" pitchFamily="-110" charset="0"/>
                <a:cs typeface=""/>
              </a:rPr>
              <a:t> 147, 471)</a:t>
            </a:r>
          </a:p>
          <a:p>
            <a:endParaRPr lang="de-DE" sz="800" dirty="0"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2700" y="874713"/>
            <a:ext cx="2057400" cy="995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177800" y="2019925"/>
            <a:ext cx="431879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85738">
              <a:spcBef>
                <a:spcPts val="1200"/>
              </a:spcBef>
              <a:buFont typeface="Arial" pitchFamily="-110" charset="0"/>
              <a:buChar char="•"/>
            </a:pPr>
            <a:r>
              <a:rPr lang="en-GB" sz="2400" dirty="0" smtClean="0">
                <a:solidFill>
                  <a:srgbClr val="FFFFFF"/>
                </a:solidFill>
                <a:latin typeface="+mj-lt"/>
                <a:ea typeface="Arial" pitchFamily="-110" charset="0"/>
                <a:cs typeface="Arial" pitchFamily="-110" charset="0"/>
              </a:rPr>
              <a:t>High-order modular code </a:t>
            </a:r>
            <a:br>
              <a:rPr lang="en-GB" sz="2400" dirty="0" smtClean="0">
                <a:solidFill>
                  <a:srgbClr val="FFFFFF"/>
                </a:solidFill>
                <a:latin typeface="+mj-lt"/>
                <a:ea typeface="Arial" pitchFamily="-110" charset="0"/>
                <a:cs typeface="Arial" pitchFamily="-110" charset="0"/>
              </a:rPr>
            </a:br>
            <a:r>
              <a:rPr lang="en-GB" sz="2400" dirty="0" smtClean="0">
                <a:solidFill>
                  <a:srgbClr val="FFFFFF"/>
                </a:solidFill>
                <a:latin typeface="+mj-lt"/>
                <a:ea typeface="Arial" pitchFamily="-110" charset="0"/>
                <a:cs typeface="Arial" pitchFamily="-110" charset="0"/>
              </a:rPr>
              <a:t>using MPI parallelisation („clusters“)</a:t>
            </a:r>
          </a:p>
          <a:p>
            <a:pPr marL="179388" indent="-185738">
              <a:spcBef>
                <a:spcPts val="1200"/>
              </a:spcBef>
              <a:buFont typeface="Arial" pitchFamily="-110" charset="0"/>
              <a:buChar char="•"/>
            </a:pPr>
            <a:r>
              <a:rPr lang="en-GB" sz="2400" dirty="0" smtClean="0">
                <a:solidFill>
                  <a:srgbClr val="FFFFFF"/>
                </a:solidFill>
                <a:latin typeface="+mj-lt"/>
                <a:ea typeface="Arial" pitchFamily="-110" charset="0"/>
                <a:cs typeface="Arial" pitchFamily="-110" charset="0"/>
              </a:rPr>
              <a:t>128</a:t>
            </a:r>
            <a:r>
              <a:rPr lang="en-GB" sz="2400" baseline="30000" dirty="0" smtClean="0">
                <a:solidFill>
                  <a:srgbClr val="FFFFFF"/>
                </a:solidFill>
                <a:latin typeface="+mj-lt"/>
                <a:ea typeface="Arial" pitchFamily="-110" charset="0"/>
                <a:cs typeface="Arial" pitchFamily="-110" charset="0"/>
              </a:rPr>
              <a:t>3</a:t>
            </a:r>
            <a:r>
              <a:rPr lang="en-GB" sz="2400" dirty="0" smtClean="0">
                <a:solidFill>
                  <a:srgbClr val="FFFFFF"/>
                </a:solidFill>
                <a:latin typeface="+mj-lt"/>
                <a:ea typeface="Arial" pitchFamily="-110" charset="0"/>
                <a:cs typeface="Arial" pitchFamily="-110" charset="0"/>
              </a:rPr>
              <a:t> grid points</a:t>
            </a:r>
          </a:p>
          <a:p>
            <a:pPr marL="179388" indent="-185738">
              <a:spcBef>
                <a:spcPts val="1200"/>
              </a:spcBef>
            </a:pPr>
            <a:endParaRPr lang="en-GB" sz="2000" dirty="0" smtClean="0">
              <a:solidFill>
                <a:srgbClr val="FFFFFF"/>
              </a:solidFill>
              <a:latin typeface="+mj-lt"/>
              <a:ea typeface="Arial" pitchFamily="-110" charset="0"/>
              <a:cs typeface="Arial" pitchFamily="-110" charset="0"/>
            </a:endParaRPr>
          </a:p>
          <a:p>
            <a:pPr>
              <a:buNone/>
            </a:pPr>
            <a:r>
              <a:rPr lang="en-GB" sz="2400" u="sng" dirty="0" smtClean="0">
                <a:solidFill>
                  <a:srgbClr val="FFFFFF"/>
                </a:solidFill>
                <a:latin typeface="+mj-lt"/>
              </a:rPr>
              <a:t>Boundary conditions</a:t>
            </a:r>
            <a:r>
              <a:rPr lang="en-GB" sz="2400" u="sng" dirty="0" smtClean="0">
                <a:solidFill>
                  <a:srgbClr val="FFFFFF"/>
                </a:solidFill>
                <a:latin typeface="+mj-lt"/>
              </a:rPr>
              <a:t>:</a:t>
            </a:r>
          </a:p>
          <a:p>
            <a:pPr>
              <a:buNone/>
            </a:pPr>
            <a:endParaRPr lang="en-GB" sz="1300" u="sng" dirty="0" smtClean="0">
              <a:solidFill>
                <a:srgbClr val="FFFFFF"/>
              </a:solidFill>
              <a:latin typeface="+mj-lt"/>
            </a:endParaRPr>
          </a:p>
          <a:p>
            <a:pPr marL="180000" indent="-1800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In </a:t>
            </a: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x</a:t>
            </a: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 and </a:t>
            </a: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y</a:t>
            </a: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 periodic</a:t>
            </a:r>
            <a:endParaRPr lang="en-GB" sz="2400" dirty="0" smtClean="0">
              <a:solidFill>
                <a:srgbClr val="FFFFFF"/>
              </a:solidFill>
              <a:latin typeface="+mj-lt"/>
            </a:endParaRPr>
          </a:p>
          <a:p>
            <a:pPr marL="180000" indent="-1800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top </a:t>
            </a: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and bottom stress-free</a:t>
            </a:r>
            <a:endParaRPr lang="en-GB" sz="2400" dirty="0" smtClean="0">
              <a:solidFill>
                <a:srgbClr val="FFFFFF"/>
              </a:solidFill>
              <a:latin typeface="+mj-lt"/>
            </a:endParaRPr>
          </a:p>
          <a:p>
            <a:pPr marL="180000" indent="-1800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b</a:t>
            </a: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ottom: </a:t>
            </a: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perfect conductor</a:t>
            </a:r>
            <a:endParaRPr lang="en-GB" sz="2400" dirty="0" smtClean="0">
              <a:solidFill>
                <a:srgbClr val="FFFFFF"/>
              </a:solidFill>
              <a:latin typeface="+mj-lt"/>
            </a:endParaRPr>
          </a:p>
          <a:p>
            <a:pPr marL="180000" indent="-1800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top </a:t>
            </a:r>
            <a:r>
              <a:rPr lang="en-GB" sz="2400" dirty="0" smtClean="0">
                <a:solidFill>
                  <a:srgbClr val="FFFFFF"/>
                </a:solidFill>
                <a:latin typeface="+mj-lt"/>
              </a:rPr>
              <a:t>vertical-field</a:t>
            </a:r>
          </a:p>
          <a:p>
            <a:pPr marL="179388" indent="-185738">
              <a:spcBef>
                <a:spcPts val="1200"/>
              </a:spcBef>
              <a:buFont typeface="Arial" pitchFamily="-110" charset="0"/>
              <a:buChar char="•"/>
            </a:pPr>
            <a:endParaRPr lang="en-GB" sz="2400" dirty="0" smtClean="0">
              <a:solidFill>
                <a:srgbClr val="FFFFFF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  <a:p>
            <a:pPr marL="179388" indent="-185738">
              <a:spcBef>
                <a:spcPts val="1200"/>
              </a:spcBef>
              <a:buFont typeface="Arial" pitchFamily="-110" charset="0"/>
              <a:buChar char="•"/>
            </a:pPr>
            <a:endParaRPr lang="en-GB" sz="2400" dirty="0" smtClean="0">
              <a:solidFill>
                <a:srgbClr val="FFFFFF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30800" y="800100"/>
            <a:ext cx="386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900" dirty="0" smtClean="0">
                <a:solidFill>
                  <a:srgbClr val="FFFFFF"/>
                </a:solidFill>
              </a:rPr>
              <a:t>Physics in the box</a:t>
            </a:r>
            <a:endParaRPr lang="en-GB" sz="3900" dirty="0">
              <a:solidFill>
                <a:srgbClr val="FFFFFF"/>
              </a:solidFill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762500" y="2219891"/>
            <a:ext cx="4152900" cy="437254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2400" u="sng" dirty="0" smtClean="0">
                <a:solidFill>
                  <a:schemeClr val="tx1"/>
                </a:solidFill>
              </a:rPr>
              <a:t>Induction equation</a:t>
            </a:r>
          </a:p>
          <a:p>
            <a:pPr>
              <a:buNone/>
            </a:pPr>
            <a:endParaRPr lang="en-GB" sz="3000" dirty="0">
              <a:solidFill>
                <a:schemeClr val="tx1"/>
              </a:solidFill>
            </a:endParaRPr>
          </a:p>
          <a:p>
            <a:r>
              <a:rPr lang="en-GB" sz="2400" u="sng" dirty="0" smtClean="0">
                <a:solidFill>
                  <a:srgbClr val="000000"/>
                </a:solidFill>
              </a:rPr>
              <a:t>Continuum equation</a:t>
            </a:r>
          </a:p>
          <a:p>
            <a:endParaRPr lang="en-GB" sz="3000" dirty="0" smtClean="0">
              <a:solidFill>
                <a:schemeClr val="tx1"/>
              </a:solidFill>
            </a:endParaRPr>
          </a:p>
          <a:p>
            <a:r>
              <a:rPr lang="en-GB" sz="2400" u="sng" dirty="0" smtClean="0">
                <a:solidFill>
                  <a:schemeClr val="tx1"/>
                </a:solidFill>
              </a:rPr>
              <a:t>Momentum equation</a:t>
            </a:r>
          </a:p>
          <a:p>
            <a:pPr>
              <a:buNone/>
            </a:pPr>
            <a:endParaRPr lang="en-GB" sz="23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	</a:t>
            </a:r>
          </a:p>
          <a:p>
            <a:pPr algn="ctr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	2/3 of the box</a:t>
            </a:r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346700" y="1558786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>
                <a:solidFill>
                  <a:srgbClr val="FFFFFF"/>
                </a:solidFill>
              </a:rPr>
              <a:t>Upper layer</a:t>
            </a:r>
            <a:endParaRPr lang="en-GB" sz="2400" u="sng" dirty="0">
              <a:solidFill>
                <a:srgbClr val="FFFFFF"/>
              </a:solidFill>
            </a:endParaRPr>
          </a:p>
        </p:txBody>
      </p:sp>
      <p:sp>
        <p:nvSpPr>
          <p:cNvPr id="19" name="Würfel 18"/>
          <p:cNvSpPr/>
          <p:nvPr/>
        </p:nvSpPr>
        <p:spPr>
          <a:xfrm>
            <a:off x="7797800" y="1583760"/>
            <a:ext cx="609600" cy="572631"/>
          </a:xfrm>
          <a:prstGeom prst="cub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5592762" y="2654300"/>
          <a:ext cx="2205038" cy="674720"/>
        </p:xfrm>
        <a:graphic>
          <a:graphicData uri="http://schemas.openxmlformats.org/presentationml/2006/ole">
            <p:oleObj spid="_x0000_s31746" name="Formel" r:id="rId4" imgW="1219200" imgH="368300" progId="Equation.3">
              <p:embed/>
            </p:oleObj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5448300" y="3657600"/>
          <a:ext cx="754062" cy="575442"/>
        </p:xfrm>
        <a:graphic>
          <a:graphicData uri="http://schemas.openxmlformats.org/presentationml/2006/ole">
            <p:oleObj spid="_x0000_s31747" name="Formel" r:id="rId5" imgW="482600" imgH="368300" progId="Equation.3">
              <p:embed/>
            </p:oleObj>
          </a:graphicData>
        </a:graphic>
      </p:graphicFrame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7061993" y="3753073"/>
          <a:ext cx="1100138" cy="345379"/>
        </p:xfrm>
        <a:graphic>
          <a:graphicData uri="http://schemas.openxmlformats.org/presentationml/2006/ole">
            <p:oleObj spid="_x0000_s31748" name="Formel" r:id="rId6" imgW="647700" imgH="203200" progId="Equation.3">
              <p:embed/>
            </p:oleObj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5418197" y="4699001"/>
          <a:ext cx="2100203" cy="596900"/>
        </p:xfrm>
        <a:graphic>
          <a:graphicData uri="http://schemas.openxmlformats.org/presentationml/2006/ole">
            <p:oleObj spid="_x0000_s31749" name="Formel" r:id="rId7" imgW="1295400" imgH="368300" progId="Equation.3">
              <p:embed/>
            </p:oleObj>
          </a:graphicData>
        </a:graphic>
      </p:graphicFrame>
      <p:sp>
        <p:nvSpPr>
          <p:cNvPr id="24" name="Inhaltsplatzhalter 2"/>
          <p:cNvSpPr txBox="1">
            <a:spLocks/>
          </p:cNvSpPr>
          <p:nvPr/>
        </p:nvSpPr>
        <p:spPr>
          <a:xfrm>
            <a:off x="4763458" y="5207001"/>
            <a:ext cx="4152900" cy="10171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3400" noProof="0" dirty="0" smtClean="0"/>
              <a:t>	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Forcing </a:t>
            </a:r>
            <a:r>
              <a:rPr kumimoji="0" lang="en-GB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helical transversal plane waves with wave numbers around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GB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314950" y="1558260"/>
            <a:ext cx="21717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>
                <a:solidFill>
                  <a:srgbClr val="FFFFFF"/>
                </a:solidFill>
              </a:rPr>
              <a:t>Lower layer</a:t>
            </a:r>
            <a:endParaRPr lang="en-GB" sz="2400" u="sng" dirty="0">
              <a:solidFill>
                <a:srgbClr val="FFFFFF"/>
              </a:solidFill>
            </a:endParaRPr>
          </a:p>
        </p:txBody>
      </p:sp>
      <p:sp>
        <p:nvSpPr>
          <p:cNvPr id="18" name="Würfel 17"/>
          <p:cNvSpPr/>
          <p:nvPr/>
        </p:nvSpPr>
        <p:spPr>
          <a:xfrm>
            <a:off x="7797800" y="1570960"/>
            <a:ext cx="609600" cy="373638"/>
          </a:xfrm>
          <a:prstGeom prst="cube">
            <a:avLst>
              <a:gd name="adj" fmla="val 3845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hteck 26"/>
          <p:cNvSpPr/>
          <p:nvPr/>
        </p:nvSpPr>
        <p:spPr>
          <a:xfrm>
            <a:off x="7616031" y="1533386"/>
            <a:ext cx="892969" cy="6484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Würfel 24"/>
          <p:cNvSpPr/>
          <p:nvPr/>
        </p:nvSpPr>
        <p:spPr>
          <a:xfrm>
            <a:off x="7797800" y="1757779"/>
            <a:ext cx="609600" cy="373638"/>
          </a:xfrm>
          <a:prstGeom prst="cube">
            <a:avLst>
              <a:gd name="adj" fmla="val 3845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Würfel 16"/>
          <p:cNvSpPr/>
          <p:nvPr/>
        </p:nvSpPr>
        <p:spPr>
          <a:xfrm>
            <a:off x="7797800" y="1558786"/>
            <a:ext cx="609600" cy="572631"/>
          </a:xfrm>
          <a:prstGeom prst="cub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5456297" y="3663097"/>
          <a:ext cx="1434411" cy="569945"/>
        </p:xfrm>
        <a:graphic>
          <a:graphicData uri="http://schemas.openxmlformats.org/presentationml/2006/ole">
            <p:oleObj spid="_x0000_s31751" name="Formel" r:id="rId8" imgW="927100" imgH="368300" progId="Equation.3">
              <p:embed/>
            </p:oleObj>
          </a:graphicData>
        </a:graphic>
      </p:graphicFrame>
      <p:graphicFrame>
        <p:nvGraphicFramePr>
          <p:cNvPr id="31752" name="Object 8"/>
          <p:cNvGraphicFramePr>
            <a:graphicFrameLocks noChangeAspect="1"/>
          </p:cNvGraphicFramePr>
          <p:nvPr/>
        </p:nvGraphicFramePr>
        <p:xfrm>
          <a:off x="5096505" y="4703513"/>
          <a:ext cx="3310895" cy="592388"/>
        </p:xfrm>
        <a:graphic>
          <a:graphicData uri="http://schemas.openxmlformats.org/presentationml/2006/ole">
            <p:oleObj spid="_x0000_s31752" name="Formel" r:id="rId9" imgW="2057400" imgH="368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 animBg="1"/>
      <p:bldP spid="15" grpId="0"/>
      <p:bldP spid="19" grpId="0" animBg="1"/>
      <p:bldP spid="24" grpId="0" animBg="1"/>
      <p:bldP spid="26" grpId="0" animBg="1"/>
      <p:bldP spid="18" grpId="0" animBg="1"/>
      <p:bldP spid="27" grpId="0" animBg="1"/>
      <p:bldP spid="2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63800"/>
            <a:ext cx="8229600" cy="1143000"/>
          </a:xfrm>
        </p:spPr>
        <p:txBody>
          <a:bodyPr>
            <a:normAutofit/>
          </a:bodyPr>
          <a:lstStyle/>
          <a:p>
            <a:r>
              <a:rPr lang="en-GB" sz="6000" dirty="0" smtClean="0"/>
              <a:t>Results</a:t>
            </a:r>
            <a:endParaRPr lang="en-GB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Dynamo Saturation</a:t>
            </a:r>
            <a:endParaRPr lang="en-GB" dirty="0"/>
          </a:p>
        </p:txBody>
      </p:sp>
      <p:pic>
        <p:nvPicPr>
          <p:cNvPr id="4" name="Inhaltsplatzhalter 3" descr="plot_brms.jpg"/>
          <p:cNvPicPr>
            <a:picLocks noGrp="1" noChangeAspect="1"/>
          </p:cNvPicPr>
          <p:nvPr>
            <p:ph idx="1"/>
          </p:nvPr>
        </p:nvPicPr>
        <p:blipFill>
          <a:blip r:embed="rId3"/>
          <a:srcRect l="8865" r="10290" b="46726"/>
          <a:stretch>
            <a:fillRect/>
          </a:stretch>
        </p:blipFill>
        <p:spPr>
          <a:xfrm>
            <a:off x="457200" y="1638383"/>
            <a:ext cx="4329234" cy="3691843"/>
          </a:xfrm>
        </p:spPr>
      </p:pic>
      <p:sp>
        <p:nvSpPr>
          <p:cNvPr id="6" name="Textfeld 5"/>
          <p:cNvSpPr txBox="1"/>
          <p:nvPr/>
        </p:nvSpPr>
        <p:spPr>
          <a:xfrm>
            <a:off x="5183495" y="1947416"/>
            <a:ext cx="411290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u="sng" dirty="0" smtClean="0">
                <a:solidFill>
                  <a:srgbClr val="FFFFFF"/>
                </a:solidFill>
              </a:rPr>
              <a:t>Exponential growth:</a:t>
            </a:r>
          </a:p>
          <a:p>
            <a:r>
              <a:rPr lang="en-GB" sz="2500" dirty="0" smtClean="0">
                <a:solidFill>
                  <a:srgbClr val="FFFFFF"/>
                </a:solidFill>
              </a:rPr>
              <a:t>100 &lt; τ &lt; 250 </a:t>
            </a:r>
          </a:p>
          <a:p>
            <a:pPr>
              <a:buFont typeface="Symbol" pitchFamily="36" charset="2"/>
              <a:buChar char=""/>
            </a:pPr>
            <a:endParaRPr lang="en-GB" sz="2500" dirty="0" smtClean="0">
              <a:solidFill>
                <a:srgbClr val="FFFFFF"/>
              </a:solidFill>
            </a:endParaRPr>
          </a:p>
          <a:p>
            <a:endParaRPr lang="en-GB" sz="2500" dirty="0" smtClean="0">
              <a:solidFill>
                <a:srgbClr val="FFFFFF"/>
              </a:solidFill>
            </a:endParaRPr>
          </a:p>
          <a:p>
            <a:r>
              <a:rPr lang="en-GB" sz="2500" u="sng" dirty="0" smtClean="0">
                <a:solidFill>
                  <a:srgbClr val="FFFFFF"/>
                </a:solidFill>
              </a:rPr>
              <a:t>Saturation:</a:t>
            </a:r>
          </a:p>
          <a:p>
            <a:r>
              <a:rPr lang="en-GB" sz="2500" dirty="0" smtClean="0">
                <a:solidFill>
                  <a:srgbClr val="FFFFFF"/>
                </a:solidFill>
              </a:rPr>
              <a:t>τ &gt; 500 </a:t>
            </a:r>
          </a:p>
          <a:p>
            <a:r>
              <a:rPr lang="en-GB" sz="2500" dirty="0" smtClean="0">
                <a:solidFill>
                  <a:srgbClr val="FFFFFF"/>
                </a:solidFill>
              </a:rPr>
              <a:t>at 10% of B</a:t>
            </a:r>
            <a:r>
              <a:rPr lang="en-GB" sz="2500" baseline="-25000" dirty="0" smtClean="0">
                <a:solidFill>
                  <a:srgbClr val="FFFFFF"/>
                </a:solidFill>
              </a:rPr>
              <a:t>eq</a:t>
            </a:r>
            <a:endParaRPr lang="en-GB" sz="2500" dirty="0" smtClean="0">
              <a:solidFill>
                <a:srgbClr val="FFFFFF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1350434" y="5554133"/>
          <a:ext cx="2394600" cy="580509"/>
        </p:xfrm>
        <a:graphic>
          <a:graphicData uri="http://schemas.openxmlformats.org/presentationml/2006/ole">
            <p:oleObj spid="_x0000_s48130" name="Formel" r:id="rId4" imgW="8382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-92710"/>
            <a:ext cx="9144000" cy="1143000"/>
          </a:xfrm>
        </p:spPr>
        <p:txBody>
          <a:bodyPr/>
          <a:lstStyle/>
          <a:p>
            <a:r>
              <a:rPr lang="en-GB" dirty="0" smtClean="0"/>
              <a:t>Field Structure</a:t>
            </a:r>
            <a:endParaRPr lang="en-GB" dirty="0"/>
          </a:p>
        </p:txBody>
      </p:sp>
      <p:pic>
        <p:nvPicPr>
          <p:cNvPr id="7" name="Bild 6" descr="pic_128d_0002.jpg"/>
          <p:cNvPicPr>
            <a:picLocks noChangeAspect="1"/>
          </p:cNvPicPr>
          <p:nvPr/>
        </p:nvPicPr>
        <p:blipFill>
          <a:blip r:embed="rId2"/>
          <a:srcRect l="20986" t="17038" r="21835"/>
          <a:stretch>
            <a:fillRect/>
          </a:stretch>
        </p:blipFill>
        <p:spPr>
          <a:xfrm>
            <a:off x="357365" y="1086125"/>
            <a:ext cx="2522314" cy="2442210"/>
          </a:xfrm>
          <a:prstGeom prst="rect">
            <a:avLst/>
          </a:prstGeom>
        </p:spPr>
      </p:pic>
      <p:pic>
        <p:nvPicPr>
          <p:cNvPr id="8" name="Bild 7" descr="pic_128d_0007.jpg"/>
          <p:cNvPicPr>
            <a:picLocks noChangeAspect="1"/>
          </p:cNvPicPr>
          <p:nvPr/>
        </p:nvPicPr>
        <p:blipFill>
          <a:blip r:embed="rId3"/>
          <a:srcRect l="16525" r="15549"/>
          <a:stretch>
            <a:fillRect/>
          </a:stretch>
        </p:blipFill>
        <p:spPr>
          <a:xfrm>
            <a:off x="3456165" y="1050290"/>
            <a:ext cx="2522316" cy="247804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24220" y="3860800"/>
            <a:ext cx="45877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Large scale field in </a:t>
            </a:r>
            <a:r>
              <a:rPr lang="en-GB" sz="3200" dirty="0" smtClean="0">
                <a:solidFill>
                  <a:srgbClr val="FFFFFF"/>
                </a:solidFill>
              </a:rPr>
              <a:t>B</a:t>
            </a:r>
            <a:r>
              <a:rPr lang="en-GB" sz="3200" baseline="-25000" dirty="0" smtClean="0">
                <a:solidFill>
                  <a:srgbClr val="FFFFFF"/>
                </a:solidFill>
              </a:rPr>
              <a:t>z</a:t>
            </a:r>
            <a:endParaRPr lang="en-GB" sz="3200" baseline="-25000" dirty="0" smtClean="0">
              <a:solidFill>
                <a:srgbClr val="FFFFFF"/>
              </a:solidFill>
            </a:endParaRPr>
          </a:p>
        </p:txBody>
      </p:sp>
      <p:pic>
        <p:nvPicPr>
          <p:cNvPr id="6" name="Bild 5" descr="twist.jpg"/>
          <p:cNvPicPr>
            <a:picLocks noChangeAspect="1"/>
          </p:cNvPicPr>
          <p:nvPr/>
        </p:nvPicPr>
        <p:blipFill>
          <a:blip r:embed="rId4"/>
          <a:srcRect l="26667" t="4718" r="25694" b="11800"/>
          <a:stretch>
            <a:fillRect/>
          </a:stretch>
        </p:blipFill>
        <p:spPr>
          <a:xfrm>
            <a:off x="6502400" y="1050290"/>
            <a:ext cx="2184400" cy="247735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818078" y="4972972"/>
            <a:ext cx="4325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The field lines have helical shape &amp; twist</a:t>
            </a:r>
          </a:p>
          <a:p>
            <a:pPr marL="540000" indent="-457200">
              <a:buFont typeface="Wingdings" charset="2"/>
              <a:buChar char="Ø"/>
            </a:pPr>
            <a:endParaRPr lang="en-GB" sz="3200" dirty="0">
              <a:solidFill>
                <a:srgbClr val="FFFF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30363" y="4947572"/>
            <a:ext cx="4587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457200">
              <a:buFont typeface="Wingdings" charset="2"/>
              <a:buChar char="Ø"/>
            </a:pPr>
            <a:r>
              <a:rPr lang="en-GB" sz="3200" dirty="0" smtClean="0">
                <a:solidFill>
                  <a:srgbClr val="FFFFFF"/>
                </a:solidFill>
              </a:rPr>
              <a:t>Arcade structure of the magnetic field lines </a:t>
            </a:r>
          </a:p>
          <a:p>
            <a:pPr marL="540000" indent="-457200">
              <a:buFont typeface="Wingdings" charset="2"/>
              <a:buChar char="Ø"/>
            </a:pPr>
            <a:endParaRPr lang="en-GB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X-Point and Current Sheet  </a:t>
            </a:r>
            <a:endParaRPr lang="en-GB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Bild 3" descr="pic_128d_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3" y="1524000"/>
            <a:ext cx="6810520" cy="4544882"/>
          </a:xfrm>
          <a:prstGeom prst="rect">
            <a:avLst/>
          </a:prstGeom>
        </p:spPr>
      </p:pic>
      <p:pic>
        <p:nvPicPr>
          <p:cNvPr id="5" name="Bild 4" descr="pic_128d_0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3" y="1510348"/>
            <a:ext cx="6840000" cy="4564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feld 85"/>
          <p:cNvSpPr txBox="1"/>
          <p:nvPr/>
        </p:nvSpPr>
        <p:spPr>
          <a:xfrm>
            <a:off x="419101" y="3124200"/>
            <a:ext cx="83566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&lt;</a:t>
            </a:r>
            <a:r>
              <a:rPr lang="en-GB" sz="3200" dirty="0" smtClean="0">
                <a:solidFill>
                  <a:schemeClr val="bg1"/>
                </a:solidFill>
              </a:rPr>
              <a:t>A</a:t>
            </a:r>
            <a:r>
              <a:rPr lang="en-GB" sz="3200" baseline="-25000" dirty="0" smtClean="0">
                <a:solidFill>
                  <a:schemeClr val="bg1"/>
                </a:solidFill>
              </a:rPr>
              <a:t>X</a:t>
            </a:r>
            <a:r>
              <a:rPr lang="en-GB" sz="3200" dirty="0" smtClean="0">
                <a:solidFill>
                  <a:schemeClr val="bg1"/>
                </a:solidFill>
              </a:rPr>
              <a:t>(y,z</a:t>
            </a:r>
            <a:r>
              <a:rPr lang="en-GB" sz="3200" dirty="0" smtClean="0">
                <a:solidFill>
                  <a:schemeClr val="bg1"/>
                </a:solidFill>
              </a:rPr>
              <a:t>)&gt; contours shows </a:t>
            </a:r>
            <a:r>
              <a:rPr lang="de-DE" sz="3200" dirty="0" smtClean="0">
                <a:solidFill>
                  <a:schemeClr val="bg1"/>
                </a:solidFill>
              </a:rPr>
              <a:t>the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smtClean="0">
                <a:solidFill>
                  <a:schemeClr val="bg1"/>
                </a:solidFill>
              </a:rPr>
              <a:t>ﬁeld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smtClean="0">
                <a:solidFill>
                  <a:schemeClr val="bg1"/>
                </a:solidFill>
              </a:rPr>
              <a:t>lines</a:t>
            </a:r>
            <a:r>
              <a:rPr lang="de-DE" sz="3200" dirty="0" smtClean="0">
                <a:solidFill>
                  <a:schemeClr val="bg1"/>
                </a:solidFill>
              </a:rPr>
              <a:t> of &lt;</a:t>
            </a:r>
            <a:r>
              <a:rPr lang="de-DE" sz="3200" dirty="0" smtClean="0">
                <a:solidFill>
                  <a:schemeClr val="bg1"/>
                </a:solidFill>
              </a:rPr>
              <a:t>B&gt;</a:t>
            </a:r>
            <a:r>
              <a:rPr lang="de-DE" sz="3200" baseline="-25000" dirty="0" smtClean="0">
                <a:solidFill>
                  <a:schemeClr val="bg1"/>
                </a:solidFill>
              </a:rPr>
              <a:t>X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33" name="Bild 32" descr="plot_brms_ran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88" y="2501899"/>
            <a:ext cx="8755192" cy="2304001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51788" y="182096"/>
            <a:ext cx="9054112" cy="182895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Bild 5" descr="aax_1.png"/>
          <p:cNvPicPr>
            <a:picLocks noChangeAspect="1"/>
          </p:cNvPicPr>
          <p:nvPr/>
        </p:nvPicPr>
        <p:blipFill>
          <a:blip r:embed="rId4"/>
          <a:srcRect r="82146"/>
          <a:stretch>
            <a:fillRect/>
          </a:stretch>
        </p:blipFill>
        <p:spPr>
          <a:xfrm>
            <a:off x="115288" y="182096"/>
            <a:ext cx="1286808" cy="1764000"/>
          </a:xfrm>
          <a:prstGeom prst="rect">
            <a:avLst/>
          </a:prstGeom>
        </p:spPr>
      </p:pic>
      <p:pic>
        <p:nvPicPr>
          <p:cNvPr id="7" name="Bild 6" descr="aax_1.png"/>
          <p:cNvPicPr>
            <a:picLocks noChangeAspect="1"/>
          </p:cNvPicPr>
          <p:nvPr/>
        </p:nvPicPr>
        <p:blipFill>
          <a:blip r:embed="rId4"/>
          <a:srcRect l="26886" r="55077"/>
          <a:stretch>
            <a:fillRect/>
          </a:stretch>
        </p:blipFill>
        <p:spPr>
          <a:xfrm>
            <a:off x="1371600" y="182096"/>
            <a:ext cx="1300026" cy="1764000"/>
          </a:xfrm>
          <a:prstGeom prst="rect">
            <a:avLst/>
          </a:prstGeom>
        </p:spPr>
      </p:pic>
      <p:pic>
        <p:nvPicPr>
          <p:cNvPr id="9" name="Bild 8" descr="aax_1.png"/>
          <p:cNvPicPr>
            <a:picLocks noChangeAspect="1"/>
          </p:cNvPicPr>
          <p:nvPr/>
        </p:nvPicPr>
        <p:blipFill>
          <a:blip r:embed="rId4"/>
          <a:srcRect l="80226"/>
          <a:stretch>
            <a:fillRect/>
          </a:stretch>
        </p:blipFill>
        <p:spPr>
          <a:xfrm>
            <a:off x="2609850" y="182096"/>
            <a:ext cx="1425224" cy="1764000"/>
          </a:xfrm>
          <a:prstGeom prst="rect">
            <a:avLst/>
          </a:prstGeom>
        </p:spPr>
      </p:pic>
      <p:pic>
        <p:nvPicPr>
          <p:cNvPr id="11" name="Bild 10" descr="aax_2.png"/>
          <p:cNvPicPr>
            <a:picLocks noChangeAspect="1"/>
          </p:cNvPicPr>
          <p:nvPr/>
        </p:nvPicPr>
        <p:blipFill>
          <a:blip r:embed="rId5"/>
          <a:srcRect l="53583" r="27123"/>
          <a:stretch>
            <a:fillRect/>
          </a:stretch>
        </p:blipFill>
        <p:spPr>
          <a:xfrm>
            <a:off x="6410980" y="245594"/>
            <a:ext cx="1411360" cy="1764000"/>
          </a:xfrm>
          <a:prstGeom prst="rect">
            <a:avLst/>
          </a:prstGeom>
        </p:spPr>
      </p:pic>
      <p:cxnSp>
        <p:nvCxnSpPr>
          <p:cNvPr id="24" name="Gerade Verbindung 23"/>
          <p:cNvCxnSpPr>
            <a:stCxn id="14" idx="2"/>
          </p:cNvCxnSpPr>
          <p:nvPr/>
        </p:nvCxnSpPr>
        <p:spPr>
          <a:xfrm rot="16200000" flipH="1">
            <a:off x="4693199" y="1896692"/>
            <a:ext cx="694054" cy="922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rot="5400000">
            <a:off x="7837168" y="2215762"/>
            <a:ext cx="759004" cy="2196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>
            <a:stCxn id="11" idx="2"/>
          </p:cNvCxnSpPr>
          <p:nvPr/>
        </p:nvCxnSpPr>
        <p:spPr>
          <a:xfrm rot="5400000">
            <a:off x="6738592" y="2327036"/>
            <a:ext cx="695510" cy="606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3327400" y="1946096"/>
            <a:ext cx="1130300" cy="759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4" descr="aax_2.png"/>
          <p:cNvPicPr>
            <a:picLocks noChangeAspect="1"/>
          </p:cNvPicPr>
          <p:nvPr/>
        </p:nvPicPr>
        <p:blipFill>
          <a:blip r:embed="rId5"/>
          <a:srcRect l="27042" r="54765"/>
          <a:stretch>
            <a:fillRect/>
          </a:stretch>
        </p:blipFill>
        <p:spPr>
          <a:xfrm>
            <a:off x="5156469" y="247048"/>
            <a:ext cx="1330714" cy="1764000"/>
          </a:xfrm>
          <a:prstGeom prst="rect">
            <a:avLst/>
          </a:prstGeom>
        </p:spPr>
      </p:pic>
      <p:cxnSp>
        <p:nvCxnSpPr>
          <p:cNvPr id="29" name="Gerade Verbindung 28"/>
          <p:cNvCxnSpPr>
            <a:stCxn id="7" idx="2"/>
          </p:cNvCxnSpPr>
          <p:nvPr/>
        </p:nvCxnSpPr>
        <p:spPr>
          <a:xfrm rot="16200000" flipH="1">
            <a:off x="2333104" y="1634604"/>
            <a:ext cx="759006" cy="13819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762000" y="1946096"/>
            <a:ext cx="1554496" cy="759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Bild 60" descr="arch_6.jpg"/>
          <p:cNvPicPr>
            <a:picLocks noChangeAspect="1"/>
          </p:cNvPicPr>
          <p:nvPr/>
        </p:nvPicPr>
        <p:blipFill>
          <a:blip r:embed="rId6"/>
          <a:srcRect l="18055" t="4312" r="22205"/>
          <a:stretch>
            <a:fillRect/>
          </a:stretch>
        </p:blipFill>
        <p:spPr>
          <a:xfrm>
            <a:off x="5565109" y="4882101"/>
            <a:ext cx="1694137" cy="1765300"/>
          </a:xfrm>
          <a:prstGeom prst="rect">
            <a:avLst/>
          </a:prstGeom>
        </p:spPr>
      </p:pic>
      <p:pic>
        <p:nvPicPr>
          <p:cNvPr id="62" name="Bild 61" descr="arch_1.jpg"/>
          <p:cNvPicPr>
            <a:picLocks noChangeAspect="1"/>
          </p:cNvPicPr>
          <p:nvPr/>
        </p:nvPicPr>
        <p:blipFill>
          <a:blip r:embed="rId7"/>
          <a:srcRect l="15333" t="2817" r="22205"/>
          <a:stretch>
            <a:fillRect/>
          </a:stretch>
        </p:blipFill>
        <p:spPr>
          <a:xfrm>
            <a:off x="137821" y="4882101"/>
            <a:ext cx="1744091" cy="1765300"/>
          </a:xfrm>
          <a:prstGeom prst="rect">
            <a:avLst/>
          </a:prstGeom>
        </p:spPr>
      </p:pic>
      <p:pic>
        <p:nvPicPr>
          <p:cNvPr id="63" name="Bild 62" descr="arch_3.jpg"/>
          <p:cNvPicPr>
            <a:picLocks noChangeAspect="1"/>
          </p:cNvPicPr>
          <p:nvPr/>
        </p:nvPicPr>
        <p:blipFill>
          <a:blip r:embed="rId8"/>
          <a:srcRect l="18055" t="4312" r="22205"/>
          <a:stretch>
            <a:fillRect/>
          </a:stretch>
        </p:blipFill>
        <p:spPr>
          <a:xfrm>
            <a:off x="1991688" y="4878654"/>
            <a:ext cx="1694136" cy="1765300"/>
          </a:xfrm>
          <a:prstGeom prst="rect">
            <a:avLst/>
          </a:prstGeom>
        </p:spPr>
      </p:pic>
      <p:pic>
        <p:nvPicPr>
          <p:cNvPr id="64" name="Bild 63" descr="arch_5.jpg"/>
          <p:cNvPicPr>
            <a:picLocks noChangeAspect="1"/>
          </p:cNvPicPr>
          <p:nvPr/>
        </p:nvPicPr>
        <p:blipFill>
          <a:blip r:embed="rId9"/>
          <a:srcRect l="18750" t="4098" r="22205"/>
          <a:stretch>
            <a:fillRect/>
          </a:stretch>
        </p:blipFill>
        <p:spPr>
          <a:xfrm>
            <a:off x="3830893" y="4882101"/>
            <a:ext cx="1670716" cy="1765300"/>
          </a:xfrm>
          <a:prstGeom prst="rect">
            <a:avLst/>
          </a:prstGeom>
        </p:spPr>
      </p:pic>
      <p:pic>
        <p:nvPicPr>
          <p:cNvPr id="34" name="Bild 33" descr="aax_3.png"/>
          <p:cNvPicPr>
            <a:picLocks noChangeAspect="1"/>
          </p:cNvPicPr>
          <p:nvPr/>
        </p:nvPicPr>
        <p:blipFill>
          <a:blip r:embed="rId10"/>
          <a:srcRect r="9688"/>
          <a:stretch>
            <a:fillRect/>
          </a:stretch>
        </p:blipFill>
        <p:spPr>
          <a:xfrm>
            <a:off x="3854286" y="220195"/>
            <a:ext cx="1302183" cy="1763998"/>
          </a:xfrm>
          <a:prstGeom prst="rect">
            <a:avLst/>
          </a:prstGeom>
        </p:spPr>
      </p:pic>
      <p:pic>
        <p:nvPicPr>
          <p:cNvPr id="66" name="Bild 65" descr="arch_7.jpg"/>
          <p:cNvPicPr>
            <a:picLocks noChangeAspect="1"/>
          </p:cNvPicPr>
          <p:nvPr/>
        </p:nvPicPr>
        <p:blipFill>
          <a:blip r:embed="rId11"/>
          <a:srcRect l="17361" t="4525" r="22797"/>
          <a:stretch>
            <a:fillRect/>
          </a:stretch>
        </p:blipFill>
        <p:spPr>
          <a:xfrm>
            <a:off x="7313788" y="4878657"/>
            <a:ext cx="1728612" cy="1794144"/>
          </a:xfrm>
          <a:prstGeom prst="rect">
            <a:avLst/>
          </a:prstGeom>
        </p:spPr>
      </p:pic>
      <p:sp>
        <p:nvSpPr>
          <p:cNvPr id="67" name="Rechteck 66"/>
          <p:cNvSpPr/>
          <p:nvPr/>
        </p:nvSpPr>
        <p:spPr>
          <a:xfrm>
            <a:off x="51788" y="4981049"/>
            <a:ext cx="367312" cy="1978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3" name="Gerade Verbindung 22"/>
          <p:cNvCxnSpPr>
            <a:endCxn id="62" idx="0"/>
          </p:cNvCxnSpPr>
          <p:nvPr/>
        </p:nvCxnSpPr>
        <p:spPr>
          <a:xfrm rot="10800000" flipV="1">
            <a:off x="1009868" y="3996265"/>
            <a:ext cx="2393735" cy="8858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 rot="10800000" flipV="1">
            <a:off x="2804888" y="4021665"/>
            <a:ext cx="1635880" cy="882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 rot="10800000" flipV="1">
            <a:off x="4606983" y="4025113"/>
            <a:ext cx="1391689" cy="8569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 rot="5400000">
            <a:off x="6270899" y="4090189"/>
            <a:ext cx="882389" cy="7014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/>
          <p:nvPr/>
        </p:nvCxnSpPr>
        <p:spPr>
          <a:xfrm rot="5400000">
            <a:off x="7675474" y="4451530"/>
            <a:ext cx="853544" cy="7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Bild 43" descr="aax_2.png"/>
          <p:cNvPicPr>
            <a:picLocks noChangeAspect="1"/>
          </p:cNvPicPr>
          <p:nvPr/>
        </p:nvPicPr>
        <p:blipFill>
          <a:blip r:embed="rId5"/>
          <a:srcRect l="80489" r="1399"/>
          <a:stretch>
            <a:fillRect/>
          </a:stretch>
        </p:blipFill>
        <p:spPr>
          <a:xfrm>
            <a:off x="7683730" y="245594"/>
            <a:ext cx="1324802" cy="1764000"/>
          </a:xfrm>
          <a:prstGeom prst="rect">
            <a:avLst/>
          </a:prstGeom>
        </p:spPr>
      </p:pic>
      <p:cxnSp>
        <p:nvCxnSpPr>
          <p:cNvPr id="40" name="Gerade Verbindung 39"/>
          <p:cNvCxnSpPr>
            <a:stCxn id="15" idx="2"/>
          </p:cNvCxnSpPr>
          <p:nvPr/>
        </p:nvCxnSpPr>
        <p:spPr>
          <a:xfrm rot="16200000" flipH="1">
            <a:off x="5563220" y="2269654"/>
            <a:ext cx="694056" cy="1768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</Words>
  <Application>Microsoft Macintosh PowerPoint</Application>
  <PresentationFormat>Bildschirmpräsentation (4:3)</PresentationFormat>
  <Paragraphs>139</Paragraphs>
  <Slides>21</Slides>
  <Notes>5</Notes>
  <HiddenSlides>0</HiddenSlides>
  <MMClips>3</MMClips>
  <ScaleCrop>false</ScaleCrop>
  <HeadingPairs>
    <vt:vector size="6" baseType="variant">
      <vt:variant>
        <vt:lpstr>Entwurfsvorlage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4" baseType="lpstr">
      <vt:lpstr>Office-Design</vt:lpstr>
      <vt:lpstr>Office-Design</vt:lpstr>
      <vt:lpstr>Formel</vt:lpstr>
      <vt:lpstr>Surface appearance of dynamo generated large-scale fields</vt:lpstr>
      <vt:lpstr>Flux Emergence, CME and Flares</vt:lpstr>
      <vt:lpstr> </vt:lpstr>
      <vt:lpstr>The Model</vt:lpstr>
      <vt:lpstr>Results</vt:lpstr>
      <vt:lpstr>Dynamo Saturation</vt:lpstr>
      <vt:lpstr>Field Structure</vt:lpstr>
      <vt:lpstr>X-Point and Current Sheet  </vt:lpstr>
      <vt:lpstr>Folie 9</vt:lpstr>
      <vt:lpstr>Folie 10</vt:lpstr>
      <vt:lpstr>Conclusion</vt:lpstr>
      <vt:lpstr>Outlook</vt:lpstr>
      <vt:lpstr>Folie 13</vt:lpstr>
      <vt:lpstr>Folie 14</vt:lpstr>
      <vt:lpstr>Folie 15</vt:lpstr>
      <vt:lpstr>Folie 16</vt:lpstr>
      <vt:lpstr>Force-free</vt:lpstr>
      <vt:lpstr>Field Structure II</vt:lpstr>
      <vt:lpstr>Comparing with a mean field model</vt:lpstr>
      <vt:lpstr>Upward wind</vt:lpstr>
      <vt:lpstr>Folie 21</vt:lpstr>
    </vt:vector>
  </TitlesOfParts>
  <Company>KIS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Appearance of dynamo-generated large-scale fields</dc:title>
  <dc:creator>joern Warnecke</dc:creator>
  <cp:lastModifiedBy>joern Warnecke</cp:lastModifiedBy>
  <cp:revision>171</cp:revision>
  <dcterms:created xsi:type="dcterms:W3CDTF">2010-05-18T16:24:58Z</dcterms:created>
  <dcterms:modified xsi:type="dcterms:W3CDTF">2010-05-21T07:26:05Z</dcterms:modified>
</cp:coreProperties>
</file>