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85" r:id="rId1"/>
    <p:sldMasterId id="2147483697" r:id="rId2"/>
    <p:sldMasterId id="2147483721" r:id="rId3"/>
  </p:sldMasterIdLst>
  <p:notesMasterIdLst>
    <p:notesMasterId r:id="rId33"/>
  </p:notesMasterIdLst>
  <p:handoutMasterIdLst>
    <p:handoutMasterId r:id="rId34"/>
  </p:handoutMasterIdLst>
  <p:sldIdLst>
    <p:sldId id="256" r:id="rId4"/>
    <p:sldId id="398" r:id="rId5"/>
    <p:sldId id="375" r:id="rId6"/>
    <p:sldId id="332" r:id="rId7"/>
    <p:sldId id="284" r:id="rId8"/>
    <p:sldId id="293" r:id="rId9"/>
    <p:sldId id="300" r:id="rId10"/>
    <p:sldId id="355" r:id="rId11"/>
    <p:sldId id="358" r:id="rId12"/>
    <p:sldId id="308" r:id="rId13"/>
    <p:sldId id="309" r:id="rId14"/>
    <p:sldId id="376" r:id="rId15"/>
    <p:sldId id="391" r:id="rId16"/>
    <p:sldId id="392" r:id="rId17"/>
    <p:sldId id="393" r:id="rId18"/>
    <p:sldId id="394" r:id="rId19"/>
    <p:sldId id="325" r:id="rId20"/>
    <p:sldId id="336" r:id="rId21"/>
    <p:sldId id="367" r:id="rId22"/>
    <p:sldId id="371" r:id="rId23"/>
    <p:sldId id="374" r:id="rId24"/>
    <p:sldId id="380" r:id="rId25"/>
    <p:sldId id="388" r:id="rId26"/>
    <p:sldId id="389" r:id="rId27"/>
    <p:sldId id="390" r:id="rId28"/>
    <p:sldId id="396" r:id="rId29"/>
    <p:sldId id="397" r:id="rId30"/>
    <p:sldId id="400" r:id="rId31"/>
    <p:sldId id="401" r:id="rId3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7F00"/>
    <a:srgbClr val="FFFB00"/>
    <a:srgbClr val="3BA3FF"/>
    <a:srgbClr val="E2FC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28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4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38" Type="http://schemas.openxmlformats.org/officeDocument/2006/relationships/theme" Target="theme/theme1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48BED86-28B5-5D4F-A4FE-5C6FA06BD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870C291-754E-CD43-8C13-8C52556A1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5AD8A-E23C-4E48-AF72-8CB6CA28A015}" type="slidenum">
              <a:rPr lang="en-GB"/>
              <a:pPr/>
              <a:t>1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13242-07ED-4241-873E-4782406B56D9}" type="slidenum">
              <a:rPr lang="en-GB"/>
              <a:pPr/>
              <a:t>10</a:t>
            </a:fld>
            <a:endParaRPr lang="en-GB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We can point out the turbulent structure of the B field in the wind</a:t>
            </a:r>
          </a:p>
          <a:p>
            <a:pPr eaLnBrk="1" hangingPunct="1"/>
            <a:r>
              <a:rPr lang="en-GB"/>
              <a:t>microG in disc / 10</a:t>
            </a:r>
            <a:r>
              <a:rPr lang="en-GB" altLang="ja-JP"/>
              <a:t>^-2 microG in the wind</a:t>
            </a:r>
          </a:p>
          <a:p>
            <a:pPr eaLnBrk="1" hangingPunct="1"/>
            <a:r>
              <a:rPr lang="en-GB" altLang="ja-JP"/>
              <a:t>What is the quantity of magnetic energy ejected in the IGM</a:t>
            </a: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B7AEB-F981-934C-977D-1A3B6919FBC0}" type="slidenum">
              <a:rPr lang="en-GB"/>
              <a:pPr/>
              <a:t>11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Magnetic energy decreases due to expansion</a:t>
            </a:r>
          </a:p>
          <a:p>
            <a:pPr eaLnBrk="1" hangingPunct="1"/>
            <a:r>
              <a:rPr lang="en-GB"/>
              <a:t>Significant final amplification (10-15 times)</a:t>
            </a:r>
          </a:p>
          <a:p>
            <a:pPr eaLnBrk="1" hangingPunct="1"/>
            <a:r>
              <a:rPr lang="en-GB"/>
              <a:t>Remember B_IGM= 2.10</a:t>
            </a:r>
            <a:r>
              <a:rPr lang="en-GB" altLang="ja-JP"/>
              <a:t>^-5 microG</a:t>
            </a: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B7AEB-F981-934C-977D-1A3B6919FBC0}" type="slidenum">
              <a:rPr lang="en-GB"/>
              <a:pPr/>
              <a:t>12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Magnetic energy decreases due to expansion</a:t>
            </a:r>
          </a:p>
          <a:p>
            <a:pPr eaLnBrk="1" hangingPunct="1"/>
            <a:r>
              <a:rPr lang="en-GB"/>
              <a:t>Significant final amplification (10-15 times)</a:t>
            </a:r>
          </a:p>
          <a:p>
            <a:pPr eaLnBrk="1" hangingPunct="1"/>
            <a:r>
              <a:rPr lang="en-GB"/>
              <a:t>Remember B_IGM= 2.10</a:t>
            </a:r>
            <a:r>
              <a:rPr lang="en-GB" altLang="ja-JP"/>
              <a:t>^-5 microG</a:t>
            </a: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A76F2-7899-574E-A1CA-D0427ADA3EF9}" type="slidenum">
              <a:rPr lang="en-GB"/>
              <a:pPr/>
              <a:t>13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7D58-9D46-DD45-86D3-C225CFED19D0}" type="slidenum">
              <a:rPr lang="en-GB"/>
              <a:pPr/>
              <a:t>14</a:t>
            </a:fld>
            <a:endParaRPr lang="en-GB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New way of creating B field in galaxies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540FE-2417-AD46-BAED-EBF4C918B4DF}" type="slidenum">
              <a:rPr lang="en-GB"/>
              <a:pPr/>
              <a:t>15</a:t>
            </a:fld>
            <a:endParaRPr lang="en-GB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No initial B field / magnetic field is created inside the galactic disc / expelled in the wind / with the same type of turbulent structure than before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EF9AC-D641-024F-BE86-1293737F0C47}" type="slidenum">
              <a:rPr lang="en-GB"/>
              <a:pPr/>
              <a:t>16</a:t>
            </a:fld>
            <a:endParaRPr lang="en-GB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Measure the final B field in the superbubble poluting the IGM in the same way than before ( Bertone et al 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2E314-1DB9-DF4F-A8F9-A329DB7D3830}" type="slidenum">
              <a:rPr lang="en-GB"/>
              <a:pPr/>
              <a:t>17</a:t>
            </a:fld>
            <a:endParaRPr lang="en-GB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3F8E-15A4-9149-9C32-30CDE9218CBE}" type="slidenum">
              <a:rPr lang="en-GB"/>
              <a:pPr/>
              <a:t>18</a:t>
            </a:fld>
            <a:endParaRPr lang="en-GB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6A90C-9805-8F43-B583-FF59F6902643}" type="slidenum">
              <a:rPr lang="en-GB"/>
              <a:pPr/>
              <a:t>19</a:t>
            </a:fld>
            <a:endParaRPr lang="en-GB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/>
              <a:t>Propriétés champ magnétique avec une physique de plus en plus complexe</a:t>
            </a:r>
          </a:p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F935A-17EA-3941-B24D-B0E4B3C28D1A}" type="slidenum">
              <a:rPr lang="en-GB"/>
              <a:pPr/>
              <a:t>2</a:t>
            </a:fld>
            <a:endParaRPr lang="en-GB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First we have to keep in mind that B field are everywhere in the Universe</a:t>
            </a:r>
          </a:p>
          <a:p>
            <a:r>
              <a:rPr lang="en-GB"/>
              <a:t>The problematic is the following : where does the B field comes from ? How does it evolve 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8D9E5-D672-2442-AA24-1E1E5081C6CF}" type="slidenum">
              <a:rPr lang="en-GB"/>
              <a:pPr/>
              <a:t>20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/>
              <a:t>buoyancy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CE1B2-83C3-B149-90A6-7FD12353A20F}" type="slidenum">
              <a:rPr lang="en-GB"/>
              <a:pPr/>
              <a:t>21</a:t>
            </a:fld>
            <a:endParaRPr lang="en-GB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/>
              <a:t>Marche bien avec les observations</a:t>
            </a:r>
          </a:p>
          <a:p>
            <a:pPr eaLnBrk="1" hangingPunct="1"/>
            <a:r>
              <a:rPr lang="en-GB"/>
              <a:t>Mais pas de vents</a:t>
            </a:r>
          </a:p>
          <a:p>
            <a:pPr eaLnBrk="1" hangingPunct="1"/>
            <a:r>
              <a:rPr lang="en-GB"/>
              <a:t>Donc besoin de SNe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8648A-58D5-B142-8E15-375CEA6B0761}" type="slidenum">
              <a:rPr lang="en-GB"/>
              <a:pPr/>
              <a:t>22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/>
              <a:t>Gas in the neighbouring cells </a:t>
            </a:r>
            <a:r>
              <a:rPr lang="en-GB">
                <a:latin typeface="ヒラギノ角ゴ Pro W3" charset="-128"/>
              </a:rPr>
              <a:t>following</a:t>
            </a:r>
            <a:r>
              <a:rPr lang="en-GB"/>
              <a:t> Sedov profile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ACB19-BF0D-964C-A814-1BACA723B833}" type="slidenum">
              <a:rPr lang="en-GB"/>
              <a:pPr/>
              <a:t>23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B7AEB-F981-934C-977D-1A3B6919FBC0}" type="slidenum">
              <a:rPr lang="en-GB"/>
              <a:pPr/>
              <a:t>24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Magnetic energy decreases due to expansion</a:t>
            </a:r>
          </a:p>
          <a:p>
            <a:pPr eaLnBrk="1" hangingPunct="1"/>
            <a:r>
              <a:rPr lang="en-GB"/>
              <a:t>Significant final amplification (10-15 times)</a:t>
            </a:r>
          </a:p>
          <a:p>
            <a:pPr eaLnBrk="1" hangingPunct="1"/>
            <a:r>
              <a:rPr lang="en-GB"/>
              <a:t>Remember B_IGM= 2.10</a:t>
            </a:r>
            <a:r>
              <a:rPr lang="en-GB" altLang="ja-JP"/>
              <a:t>^-5 microG</a:t>
            </a:r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B7AEB-F981-934C-977D-1A3B6919FBC0}" type="slidenum">
              <a:rPr lang="en-GB"/>
              <a:pPr/>
              <a:t>25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Magnetic energy decreases due to expansion</a:t>
            </a:r>
          </a:p>
          <a:p>
            <a:pPr eaLnBrk="1" hangingPunct="1"/>
            <a:r>
              <a:rPr lang="en-GB"/>
              <a:t>Significant final amplification (10-15 times)</a:t>
            </a:r>
          </a:p>
          <a:p>
            <a:pPr eaLnBrk="1" hangingPunct="1"/>
            <a:r>
              <a:rPr lang="en-GB"/>
              <a:t>Remember B_IGM= 2.10</a:t>
            </a:r>
            <a:r>
              <a:rPr lang="en-GB" altLang="ja-JP"/>
              <a:t>^-5 microG</a:t>
            </a:r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A76F2-7899-574E-A1CA-D0427ADA3EF9}" type="slidenum">
              <a:rPr lang="en-GB"/>
              <a:pPr/>
              <a:t>26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A76F2-7899-574E-A1CA-D0427ADA3EF9}" type="slidenum">
              <a:rPr lang="en-GB"/>
              <a:pPr/>
              <a:t>27</a:t>
            </a:fld>
            <a:endParaRPr lang="en-GB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BE0A1-3628-0142-BCCE-655A3EE6DB94}" type="slidenum"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29</a:t>
            </a:fld>
            <a:endParaRPr lang="en-GB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Galaxy cluster simulation</a:t>
            </a:r>
          </a:p>
          <a:p>
            <a:pPr eaLnBrk="1" hangingPunct="1"/>
            <a:r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Cells are concentrated in densest regions where relevant physical processes occur</a:t>
            </a:r>
          </a:p>
          <a:p>
            <a:pPr eaLnBrk="1" hangingPunct="1"/>
            <a:r>
              <a:rPr lang="en-GB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Mass threshold -&gt; refine the cell / split in smaller cells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C84C-6E9B-9B43-A433-160D1A972F7B}" type="slidenum">
              <a:rPr lang="en-GB"/>
              <a:pPr/>
              <a:t>3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We have to choose an arbitrary intial magnetic field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6B50B-9A43-014D-9B26-FDBCF6C18AF0}" type="slidenum">
              <a:rPr lang="en-GB"/>
              <a:pPr/>
              <a:t>4</a:t>
            </a:fld>
            <a:endParaRPr lang="en-GB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We will take a look at galaxies show large-scale winds that could carry B field from galaxies to the IGM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DD3FA-F366-1748-926D-2807AE693476}" type="slidenum">
              <a:rPr lang="en-GB"/>
              <a:pPr/>
              <a:t>5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B</a:t>
            </a:r>
            <a:r>
              <a:rPr lang="en-GB"/>
              <a:t>oundary conditions are</a:t>
            </a:r>
            <a:r>
              <a:rPr lang="en-GB" baseline="0"/>
              <a:t> outflow for gas and divB=0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4ECEE-6D8C-9D4B-94E3-AC28C51B1B27}" type="slidenum">
              <a:rPr lang="en-GB"/>
              <a:pPr/>
              <a:t>6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/>
              <a:t>Halo collapse / centrifugally supported disc / large-scale wind with low density / hard to break the gas acrretion onto the disc / disc remains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ACB19-BF0D-964C-A814-1BACA723B833}" type="slidenum">
              <a:rPr lang="en-GB"/>
              <a:pPr/>
              <a:t>7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F40A2-2303-5046-96ED-0AFD68E39A4D}" type="slidenum">
              <a:rPr lang="en-GB"/>
              <a:pPr/>
              <a:t>8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Initialise the B field following the density as the pure collapse amplification suggest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A3480-01A1-4A44-8A68-CDB3C426EC0D}" type="slidenum">
              <a:rPr lang="en-GB"/>
              <a:pPr/>
              <a:t>9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High field regime does not form a disc but a torus / irrealistic</a:t>
            </a:r>
          </a:p>
          <a:p>
            <a:pPr eaLnBrk="1" hangingPunct="1"/>
            <a:r>
              <a:rPr lang="en-GB"/>
              <a:t>10</a:t>
            </a:r>
            <a:r>
              <a:rPr lang="en-GB" altLang="ja-JP"/>
              <a:t>^-5 microG field OK is about the field needed for galaxy clusters</a:t>
            </a:r>
            <a:endParaRPr lang="en-GB"/>
          </a:p>
          <a:p>
            <a:pPr eaLnBrk="1" hangingPunct="1"/>
            <a:r>
              <a:rPr lang="en-GB"/>
              <a:t>Coincidence ? Auto-regulation process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/>
          <p:cNvSpPr>
            <a:spLocks/>
          </p:cNvSpPr>
          <p:nvPr/>
        </p:nvSpPr>
        <p:spPr bwMode="auto">
          <a:xfrm>
            <a:off x="0" y="-4763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255282">
              <a:alpha val="50000"/>
            </a:srgbClr>
          </a:solidFill>
          <a:ln w="9525">
            <a:solidFill>
              <a:srgbClr val="255282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65238"/>
            <a:ext cx="7699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pic>
        <p:nvPicPr>
          <p:cNvPr id="7" name="Picture 53" descr="IRFUSap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368425" y="1568450"/>
            <a:ext cx="7667625" cy="765175"/>
          </a:xfrm>
        </p:spPr>
        <p:txBody>
          <a:bodyPr/>
          <a:lstStyle>
            <a:lvl1pPr>
              <a:defRPr sz="4400">
                <a:solidFill>
                  <a:srgbClr val="25528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598863"/>
            <a:ext cx="7667625" cy="1343025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4ED8-1708-BB4C-9256-7724217874A7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10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0A6A-3928-CF4F-BBAE-31FE0048A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D1EF-CB9B-4A4F-8A62-0C6D5BA69D9D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F748-3B4A-2041-BBB7-E31362C198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988" y="44450"/>
            <a:ext cx="1970087" cy="65278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5550" y="44450"/>
            <a:ext cx="5761038" cy="65278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D158-5441-9D4C-8633-DA4A620B70AA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2C7A-1291-FA47-8F87-29D709D76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/>
          <p:cNvSpPr>
            <a:spLocks/>
          </p:cNvSpPr>
          <p:nvPr/>
        </p:nvSpPr>
        <p:spPr bwMode="auto">
          <a:xfrm>
            <a:off x="0" y="-4763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255282">
              <a:alpha val="50000"/>
            </a:srgbClr>
          </a:solidFill>
          <a:ln w="9525">
            <a:solidFill>
              <a:srgbClr val="255282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65238"/>
            <a:ext cx="7699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pic>
        <p:nvPicPr>
          <p:cNvPr id="7" name="Picture 53" descr="IRFUSap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368425" y="1568450"/>
            <a:ext cx="7667625" cy="765175"/>
          </a:xfrm>
        </p:spPr>
        <p:txBody>
          <a:bodyPr/>
          <a:lstStyle>
            <a:lvl1pPr>
              <a:defRPr sz="4400">
                <a:solidFill>
                  <a:srgbClr val="25528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598863"/>
            <a:ext cx="7667625" cy="1343025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F54D-169E-7141-BC90-FE88E8741D7A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10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5D7B-250C-164D-A2B2-205A5E486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1C4B-65F3-7046-82D8-0E72CCA46C44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F231-8CCA-5E4A-99EA-BCDDED003C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E998-5AAF-494E-8893-69DADA53CBC4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A3D2-367B-574A-8F83-C737042C3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550" y="914400"/>
            <a:ext cx="3863975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914400"/>
            <a:ext cx="3865563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ABB98-E0EB-5C44-B82F-E8B56059E959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60E8-8EF5-C74A-BB0F-9990E83BB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3515-1D04-3E44-8A0E-8ED61935A0D1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AFB9-D5DF-134D-807F-1413AAC8D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CC5B5-0807-0348-834C-947550E5A543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E56D-ACCC-C540-8635-F2C31E9140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0DFBB-CB2E-DF4B-84DF-90E40514E10F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814D-2935-A740-8679-EB292F89AA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130E-8A4A-F147-BE34-96AF1FA9F272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4D58-8647-ED40-B7CA-955759E8C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1DC5-1B46-9144-B64D-FD0F204B728C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7AE2-541D-3949-B25D-EBEDCAB4A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A3C6-05F2-AF41-966B-30AFC801186B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D855-F74C-774E-B48A-485D06D82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0951-2F15-B347-8D03-DD27107BD748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2743-FECB-9C47-9B00-02B9A4A66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988" y="44450"/>
            <a:ext cx="1970087" cy="65278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5550" y="44450"/>
            <a:ext cx="5761038" cy="65278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4422-7EC3-EE48-9160-BCD8600EA143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50AC2-D7E8-FB45-9052-780A413F8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/>
          <p:cNvSpPr>
            <a:spLocks/>
          </p:cNvSpPr>
          <p:nvPr/>
        </p:nvSpPr>
        <p:spPr bwMode="auto">
          <a:xfrm>
            <a:off x="0" y="-4763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255282">
              <a:alpha val="50000"/>
            </a:srgbClr>
          </a:solidFill>
          <a:ln w="9525">
            <a:solidFill>
              <a:srgbClr val="255282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65238"/>
            <a:ext cx="7699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pic>
        <p:nvPicPr>
          <p:cNvPr id="7" name="Picture 53" descr="IRFUSap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368425" y="1568450"/>
            <a:ext cx="7667625" cy="765175"/>
          </a:xfrm>
        </p:spPr>
        <p:txBody>
          <a:bodyPr/>
          <a:lstStyle>
            <a:lvl1pPr>
              <a:defRPr sz="4400">
                <a:solidFill>
                  <a:srgbClr val="25528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598863"/>
            <a:ext cx="7667625" cy="1343025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rgbClr val="5F5F5F"/>
                </a:solidFill>
              </a:defRPr>
            </a:lvl1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520-CDA6-BE44-A441-820AE0371CC3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10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C3A4-842D-DD4B-9B91-E0856C238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044A5-0E98-8F4A-9C7C-6AAC6639C9F6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E429-CA80-ED46-8502-56A64EBDC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C006-1C44-1C40-9FF9-2F95B27E623A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F985-CD87-CB4A-BC30-3EF62763A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550" y="914400"/>
            <a:ext cx="3863975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914400"/>
            <a:ext cx="3865563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73543-811F-1D44-A3F9-396767B64DA7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27C5-C6C6-0042-ABA7-92683C1FE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3D6E-CB3E-5047-9BFC-D856BF41D5CF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FF48-C98D-EB47-B281-656EFE9F0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651B-E27A-D84B-81A4-45A357CFF1AE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FC60-AE06-CC4E-85C7-100632E86A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A8D2-3F2F-C04D-99BE-33699CA8CFF3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08DA-2B81-4746-A0A9-823C4E938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5DF8-8D48-F649-A914-9CE34F2FC767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3FCC-58A5-FF41-A235-15C84BB80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ABE5-4EE3-A748-963A-4DD52B4C4ABA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F30A-001C-4046-ADF7-A5FD5A183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AEFC-F4F3-F844-B5AE-5FCDA4260F6C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982B-A744-EF49-9B2F-0C904AEB7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BAC0-18A5-DB4D-B3DE-370C6D4BFB56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5CBA-637D-984B-B2FD-A667A1D3BD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8988" y="44450"/>
            <a:ext cx="1970087" cy="6527800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5550" y="44450"/>
            <a:ext cx="5761038" cy="6527800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3E41-169A-344E-A2FE-CD4AF88EADFE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78E1-06F9-4F4C-B846-3B3D8A833C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550" y="914400"/>
            <a:ext cx="3863975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914400"/>
            <a:ext cx="3865563" cy="565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4FB5-DFF6-474A-99EE-3F5D9A676458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1CCB-A31A-014F-9276-852B144C7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6DBF-DFA5-5A42-B14C-423C07B9D59D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BA40-A0E7-8748-BFAF-5E26EDEEE4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F3AE-AC11-B542-B457-5315664D2482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C13E-2B4D-CA47-9AEC-B6C42257B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A01E5-7DF2-AD4D-917A-2ED483075F36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7034-E6B6-3D42-B1DE-3D313F6D1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9C63B-B80A-3444-923D-5281FA9054F3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CE0E-BAA4-9145-A61A-E3EE658051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7F31-1733-E04C-BBA2-94009AB76942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4537-51C5-D64D-86C6-2FD97C367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Freeform 26"/>
          <p:cNvSpPr>
            <a:spLocks/>
          </p:cNvSpPr>
          <p:nvPr/>
        </p:nvSpPr>
        <p:spPr bwMode="auto">
          <a:xfrm>
            <a:off x="0" y="-1588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F8D93D">
              <a:alpha val="50000"/>
            </a:srgbClr>
          </a:solidFill>
          <a:ln w="9525">
            <a:solidFill>
              <a:srgbClr val="F8D93D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44450"/>
            <a:ext cx="78819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de cette diapositive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5550" y="914400"/>
            <a:ext cx="78819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115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3600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B95E42F-D621-A346-92C5-9DCE8A8830BA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97650"/>
            <a:ext cx="645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597650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53DEBE4B-B739-9040-AD08-81D32EC54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84" descr="IRFUSap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Freeform 26"/>
          <p:cNvSpPr>
            <a:spLocks/>
          </p:cNvSpPr>
          <p:nvPr/>
        </p:nvSpPr>
        <p:spPr bwMode="auto">
          <a:xfrm>
            <a:off x="0" y="-1588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F8D93D">
              <a:alpha val="50000"/>
            </a:srgbClr>
          </a:solidFill>
          <a:ln w="9525">
            <a:solidFill>
              <a:srgbClr val="F8D93D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44450"/>
            <a:ext cx="78819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de cette diapositive</a:t>
            </a:r>
          </a:p>
        </p:txBody>
      </p:sp>
      <p:sp>
        <p:nvSpPr>
          <p:cNvPr id="1331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5550" y="914400"/>
            <a:ext cx="78819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115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3600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908B8FA9-6C81-6D4E-BF78-584A942681F6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97650"/>
            <a:ext cx="645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597650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ADCE0FF7-915F-534C-8903-4DF720CB5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21" name="Picture 84" descr="IRFUSap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Freeform 26"/>
          <p:cNvSpPr>
            <a:spLocks/>
          </p:cNvSpPr>
          <p:nvPr/>
        </p:nvSpPr>
        <p:spPr bwMode="auto">
          <a:xfrm>
            <a:off x="0" y="-1588"/>
            <a:ext cx="9142413" cy="6637338"/>
          </a:xfrm>
          <a:custGeom>
            <a:avLst/>
            <a:gdLst/>
            <a:ahLst/>
            <a:cxnLst>
              <a:cxn ang="0">
                <a:pos x="10" y="504"/>
              </a:cxn>
              <a:cxn ang="0">
                <a:pos x="702" y="503"/>
              </a:cxn>
              <a:cxn ang="0">
                <a:pos x="702" y="0"/>
              </a:cxn>
              <a:cxn ang="0">
                <a:pos x="713" y="0"/>
              </a:cxn>
              <a:cxn ang="0">
                <a:pos x="714" y="503"/>
              </a:cxn>
              <a:cxn ang="0">
                <a:pos x="5759" y="503"/>
              </a:cxn>
              <a:cxn ang="0">
                <a:pos x="5759" y="549"/>
              </a:cxn>
              <a:cxn ang="0">
                <a:pos x="714" y="547"/>
              </a:cxn>
              <a:cxn ang="0">
                <a:pos x="714" y="4181"/>
              </a:cxn>
              <a:cxn ang="0">
                <a:pos x="701" y="4181"/>
              </a:cxn>
              <a:cxn ang="0">
                <a:pos x="702" y="547"/>
              </a:cxn>
              <a:cxn ang="0">
                <a:pos x="0" y="547"/>
              </a:cxn>
              <a:cxn ang="0">
                <a:pos x="0" y="504"/>
              </a:cxn>
              <a:cxn ang="0">
                <a:pos x="10" y="504"/>
              </a:cxn>
            </a:cxnLst>
            <a:rect l="0" t="0" r="r" b="b"/>
            <a:pathLst>
              <a:path w="5759" h="4181">
                <a:moveTo>
                  <a:pt x="10" y="504"/>
                </a:moveTo>
                <a:lnTo>
                  <a:pt x="702" y="503"/>
                </a:lnTo>
                <a:lnTo>
                  <a:pt x="702" y="0"/>
                </a:lnTo>
                <a:lnTo>
                  <a:pt x="713" y="0"/>
                </a:lnTo>
                <a:lnTo>
                  <a:pt x="714" y="503"/>
                </a:lnTo>
                <a:lnTo>
                  <a:pt x="5759" y="503"/>
                </a:lnTo>
                <a:lnTo>
                  <a:pt x="5759" y="549"/>
                </a:lnTo>
                <a:lnTo>
                  <a:pt x="714" y="547"/>
                </a:lnTo>
                <a:lnTo>
                  <a:pt x="714" y="4181"/>
                </a:lnTo>
                <a:lnTo>
                  <a:pt x="701" y="4181"/>
                </a:lnTo>
                <a:lnTo>
                  <a:pt x="702" y="547"/>
                </a:lnTo>
                <a:lnTo>
                  <a:pt x="0" y="547"/>
                </a:lnTo>
                <a:lnTo>
                  <a:pt x="0" y="504"/>
                </a:lnTo>
                <a:lnTo>
                  <a:pt x="10" y="504"/>
                </a:lnTo>
                <a:close/>
              </a:path>
            </a:pathLst>
          </a:custGeom>
          <a:solidFill>
            <a:srgbClr val="F8D93D">
              <a:alpha val="50000"/>
            </a:srgbClr>
          </a:solidFill>
          <a:ln w="9525">
            <a:solidFill>
              <a:srgbClr val="F8D93D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44450"/>
            <a:ext cx="78819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de cette diapositive</a:t>
            </a:r>
          </a:p>
        </p:txBody>
      </p:sp>
      <p:sp>
        <p:nvSpPr>
          <p:cNvPr id="2560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5550" y="914400"/>
            <a:ext cx="78819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1150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3600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ACB6C40-434D-B647-B267-279CCC6539B7}" type="datetime1">
              <a:rPr lang="fr-FR" smtClean="0"/>
              <a:pPr>
                <a:defRPr/>
              </a:pPr>
              <a:t>5/17/10</a:t>
            </a:fld>
            <a:endParaRPr lang="en-GB"/>
          </a:p>
        </p:txBody>
      </p:sp>
      <p:sp>
        <p:nvSpPr>
          <p:cNvPr id="3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97650"/>
            <a:ext cx="645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Cosmological magnetic fields - Yohan Dubois</a:t>
            </a:r>
            <a:endParaRPr lang="en-GB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1187450" y="6597650"/>
            <a:ext cx="9509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800">
                <a:solidFill>
                  <a:srgbClr val="4F5556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CEA DSM IRFU SAp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3313" y="6597650"/>
            <a:ext cx="385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FD2B79AA-34D4-BA4E-BA14-EBAADEBDF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5609" name="Picture 84" descr="IRFUSap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125538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tiff"/><Relationship Id="rId4" Type="http://schemas.openxmlformats.org/officeDocument/2006/relationships/image" Target="../media/image68.png"/><Relationship Id="rId10" Type="http://schemas.openxmlformats.org/officeDocument/2006/relationships/image" Target="../media/image65.png"/><Relationship Id="rId5" Type="http://schemas.openxmlformats.org/officeDocument/2006/relationships/image" Target="../media/image69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64.pdf"/><Relationship Id="rId3" Type="http://schemas.openxmlformats.org/officeDocument/2006/relationships/image" Target="../media/image67.png"/><Relationship Id="rId6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png"/><Relationship Id="rId4" Type="http://schemas.openxmlformats.org/officeDocument/2006/relationships/image" Target="../media/image74.tiff"/><Relationship Id="rId7" Type="http://schemas.openxmlformats.org/officeDocument/2006/relationships/image" Target="../media/image77.pdf"/><Relationship Id="rId11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0" Type="http://schemas.openxmlformats.org/officeDocument/2006/relationships/image" Target="../media/image80.pdf"/><Relationship Id="rId5" Type="http://schemas.openxmlformats.org/officeDocument/2006/relationships/image" Target="../media/image75.pdf"/><Relationship Id="rId12" Type="http://schemas.openxmlformats.org/officeDocument/2006/relationships/image" Target="../media/image82.pdf"/><Relationship Id="rId2" Type="http://schemas.openxmlformats.org/officeDocument/2006/relationships/notesSlide" Target="../notesSlides/notesSlide11.xml"/><Relationship Id="rId9" Type="http://schemas.openxmlformats.org/officeDocument/2006/relationships/image" Target="../media/image79.tiff"/><Relationship Id="rId3" Type="http://schemas.openxmlformats.org/officeDocument/2006/relationships/image" Target="../media/image73.tiff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5.tiff"/><Relationship Id="rId4" Type="http://schemas.openxmlformats.org/officeDocument/2006/relationships/image" Target="../media/image85.png"/><Relationship Id="rId7" Type="http://schemas.openxmlformats.org/officeDocument/2006/relationships/image" Target="../media/image88.tiff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8" Type="http://schemas.openxmlformats.org/officeDocument/2006/relationships/image" Target="../media/image89.pdf"/><Relationship Id="rId13" Type="http://schemas.openxmlformats.org/officeDocument/2006/relationships/image" Target="../media/image94.png"/><Relationship Id="rId10" Type="http://schemas.openxmlformats.org/officeDocument/2006/relationships/image" Target="../media/image91.pdf"/><Relationship Id="rId5" Type="http://schemas.openxmlformats.org/officeDocument/2006/relationships/image" Target="../media/image86.pdf"/><Relationship Id="rId15" Type="http://schemas.openxmlformats.org/officeDocument/2006/relationships/image" Target="../media/image96.tiff"/><Relationship Id="rId12" Type="http://schemas.openxmlformats.org/officeDocument/2006/relationships/image" Target="../media/image93.pdf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90.png"/><Relationship Id="rId3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7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7.png"/><Relationship Id="rId6" Type="http://schemas.openxmlformats.org/officeDocument/2006/relationships/image" Target="../media/image10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7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3.png"/><Relationship Id="rId6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4" Type="http://schemas.openxmlformats.org/officeDocument/2006/relationships/notesSlide" Target="../notesSlides/notesSlide15.xml"/><Relationship Id="rId10" Type="http://schemas.openxmlformats.org/officeDocument/2006/relationships/image" Target="../media/image112.png"/><Relationship Id="rId5" Type="http://schemas.openxmlformats.org/officeDocument/2006/relationships/image" Target="../media/image108.png"/><Relationship Id="rId7" Type="http://schemas.openxmlformats.org/officeDocument/2006/relationships/image" Target="../media/image110.jpeg"/><Relationship Id="rId1" Type="http://schemas.openxmlformats.org/officeDocument/2006/relationships/video" Target="file://localhost/Volumes/Utilisateurs/dubiosadmin/Documents/OXFORD/TALKS/KRAKOW_180510/gal_mhd/bmod_dipole_X.gif" TargetMode="External"/><Relationship Id="rId2" Type="http://schemas.openxmlformats.org/officeDocument/2006/relationships/video" Target="file://localhost/Volumes/Utilisateurs/dubiosadmin/Documents/OXFORD/TALKS/KRAKOW_180510/gal_mhd/bmod_dipole_Z.gif" TargetMode="External"/><Relationship Id="rId9" Type="http://schemas.openxmlformats.org/officeDocument/2006/relationships/image" Target="../media/image111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pdf"/><Relationship Id="rId5" Type="http://schemas.openxmlformats.org/officeDocument/2006/relationships/image" Target="../media/image114.png"/><Relationship Id="rId7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8.tiff"/><Relationship Id="rId6" Type="http://schemas.openxmlformats.org/officeDocument/2006/relationships/image" Target="../media/image115.pd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7.png"/><Relationship Id="rId1" Type="http://schemas.openxmlformats.org/officeDocument/2006/relationships/video" Target="file://localhost/Volumes/Utilisateurs/dubiosadmin/Documents/OXFORD/TALKS/KRAKOW_180510/AGN/rho_jet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5" Type="http://schemas.openxmlformats.org/officeDocument/2006/relationships/image" Target="../media/image118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3.png"/><Relationship Id="rId4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0.png"/><Relationship Id="rId5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6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7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4.png"/><Relationship Id="rId6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1.png"/><Relationship Id="rId4" Type="http://schemas.openxmlformats.org/officeDocument/2006/relationships/image" Target="../media/image131.png"/><Relationship Id="rId7" Type="http://schemas.openxmlformats.org/officeDocument/2006/relationships/image" Target="../media/image134.png"/><Relationship Id="rId11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8" Type="http://schemas.openxmlformats.org/officeDocument/2006/relationships/image" Target="../media/image135.png"/><Relationship Id="rId13" Type="http://schemas.openxmlformats.org/officeDocument/2006/relationships/image" Target="../media/image140.jpeg"/><Relationship Id="rId10" Type="http://schemas.openxmlformats.org/officeDocument/2006/relationships/image" Target="../media/image137.png"/><Relationship Id="rId5" Type="http://schemas.openxmlformats.org/officeDocument/2006/relationships/image" Target="../media/image132.png"/><Relationship Id="rId15" Type="http://schemas.openxmlformats.org/officeDocument/2006/relationships/image" Target="../media/image123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9" Type="http://schemas.openxmlformats.org/officeDocument/2006/relationships/image" Target="../media/image136.png"/><Relationship Id="rId3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3.png"/><Relationship Id="rId4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2.png"/><Relationship Id="rId5" Type="http://schemas.openxmlformats.org/officeDocument/2006/relationships/image" Target="../media/image1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4" Type="http://schemas.openxmlformats.org/officeDocument/2006/relationships/image" Target="../media/image38.png"/><Relationship Id="rId10" Type="http://schemas.openxmlformats.org/officeDocument/2006/relationships/image" Target="../media/image146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1" Type="http://schemas.openxmlformats.org/officeDocument/2006/relationships/image" Target="../media/image44.png"/><Relationship Id="rId1" Type="http://schemas.openxmlformats.org/officeDocument/2006/relationships/video" Target="file://localhost/Volumes/Utilisateurs/dubiosadmin/Documents/OXFORD/TALKS/KRAKOW_180510/gal_hydro/1d11l01t8density_longzoom4.gif" TargetMode="Externa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45.png"/><Relationship Id="rId3" Type="http://schemas.openxmlformats.org/officeDocument/2006/relationships/notesSlide" Target="../notesSlides/notesSlide23.xml"/><Relationship Id="rId6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tiff"/><Relationship Id="rId4" Type="http://schemas.openxmlformats.org/officeDocument/2006/relationships/image" Target="../media/image147.tiff"/><Relationship Id="rId5" Type="http://schemas.openxmlformats.org/officeDocument/2006/relationships/image" Target="../media/image148.tiff"/><Relationship Id="rId7" Type="http://schemas.openxmlformats.org/officeDocument/2006/relationships/image" Target="../media/image15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5.tiff"/><Relationship Id="rId6" Type="http://schemas.openxmlformats.org/officeDocument/2006/relationships/image" Target="../media/image149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tiff"/><Relationship Id="rId4" Type="http://schemas.openxmlformats.org/officeDocument/2006/relationships/image" Target="../media/image152.tiff"/><Relationship Id="rId5" Type="http://schemas.openxmlformats.org/officeDocument/2006/relationships/image" Target="../media/image153.tiff"/><Relationship Id="rId7" Type="http://schemas.openxmlformats.org/officeDocument/2006/relationships/image" Target="../media/image15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9" Type="http://schemas.openxmlformats.org/officeDocument/2006/relationships/image" Target="../media/image157.tiff"/><Relationship Id="rId3" Type="http://schemas.openxmlformats.org/officeDocument/2006/relationships/image" Target="../media/image151.tiff"/><Relationship Id="rId6" Type="http://schemas.openxmlformats.org/officeDocument/2006/relationships/image" Target="../media/image154.tiff"/></Relationships>
</file>

<file path=ppt/slides/_rels/slide2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9.png"/><Relationship Id="rId4" Type="http://schemas.openxmlformats.org/officeDocument/2006/relationships/image" Target="../media/image159.pdf"/><Relationship Id="rId7" Type="http://schemas.openxmlformats.org/officeDocument/2006/relationships/image" Target="../media/image162.png"/><Relationship Id="rId11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df"/><Relationship Id="rId8" Type="http://schemas.openxmlformats.org/officeDocument/2006/relationships/image" Target="../media/image163.pdf"/><Relationship Id="rId13" Type="http://schemas.openxmlformats.org/officeDocument/2006/relationships/image" Target="../media/image168.png"/><Relationship Id="rId10" Type="http://schemas.openxmlformats.org/officeDocument/2006/relationships/image" Target="../media/image165.pdf"/><Relationship Id="rId5" Type="http://schemas.openxmlformats.org/officeDocument/2006/relationships/image" Target="../media/image160.png"/><Relationship Id="rId15" Type="http://schemas.openxmlformats.org/officeDocument/2006/relationships/image" Target="../media/image170.pn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26.xml"/><Relationship Id="rId9" Type="http://schemas.openxmlformats.org/officeDocument/2006/relationships/image" Target="../media/image164.png"/><Relationship Id="rId3" Type="http://schemas.openxmlformats.org/officeDocument/2006/relationships/image" Target="../media/image158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tiff"/><Relationship Id="rId3" Type="http://schemas.openxmlformats.org/officeDocument/2006/relationships/image" Target="../media/image173.tiff"/><Relationship Id="rId5" Type="http://schemas.openxmlformats.org/officeDocument/2006/relationships/image" Target="../media/image175.tiff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9.png"/><Relationship Id="rId4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6.png"/><Relationship Id="rId5" Type="http://schemas.openxmlformats.org/officeDocument/2006/relationships/image" Target="../media/image17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21.pn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4" Type="http://schemas.openxmlformats.org/officeDocument/2006/relationships/image" Target="../media/image23.png"/><Relationship Id="rId10" Type="http://schemas.openxmlformats.org/officeDocument/2006/relationships/image" Target="../media/image29.png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28.png"/><Relationship Id="rId3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4" Type="http://schemas.openxmlformats.org/officeDocument/2006/relationships/notesSlide" Target="../notesSlides/notesSlide6.xml"/><Relationship Id="rId10" Type="http://schemas.openxmlformats.org/officeDocument/2006/relationships/image" Target="../media/image36.pdf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1" Type="http://schemas.openxmlformats.org/officeDocument/2006/relationships/image" Target="../media/image37.png"/><Relationship Id="rId1" Type="http://schemas.openxmlformats.org/officeDocument/2006/relationships/video" Target="file://localhost/Volumes/Utilisateurs/dubiosadmin/Documents/OXFORD/TALKS/KRAKOW_180510/gal_hydro/1d10l01t8density_longzoom4.gif" TargetMode="External"/><Relationship Id="rId2" Type="http://schemas.openxmlformats.org/officeDocument/2006/relationships/video" Target="file://localhost/Volumes/Utilisateurs/dubiosadmin/Documents/OXFORD/TALKS/KRAKOW_180510/gal_hydro/1d10l01t8density_long.gif" TargetMode="External"/><Relationship Id="rId9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4" Type="http://schemas.openxmlformats.org/officeDocument/2006/relationships/image" Target="../media/image38.png"/><Relationship Id="rId10" Type="http://schemas.openxmlformats.org/officeDocument/2006/relationships/image" Target="../media/image44.png"/><Relationship Id="rId5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video" Target="file://localhost/Volumes/Utilisateurs/dubiosadmin/Documents/OXFORD/TALKS/KRAKOW_180510/gal_hydro/1d11l01t8density_longzoom4.gif" TargetMode="Externa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3.png"/><Relationship Id="rId3" Type="http://schemas.openxmlformats.org/officeDocument/2006/relationships/notesSlide" Target="../notesSlides/notesSlide7.xml"/><Relationship Id="rId6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df"/><Relationship Id="rId4" Type="http://schemas.openxmlformats.org/officeDocument/2006/relationships/image" Target="../media/image46.png"/><Relationship Id="rId10" Type="http://schemas.openxmlformats.org/officeDocument/2006/relationships/image" Target="../media/image52.pdf"/><Relationship Id="rId5" Type="http://schemas.openxmlformats.org/officeDocument/2006/relationships/image" Target="../media/image47.tiff"/><Relationship Id="rId7" Type="http://schemas.openxmlformats.org/officeDocument/2006/relationships/image" Target="../media/image49.png"/><Relationship Id="rId1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51.png"/><Relationship Id="rId3" Type="http://schemas.openxmlformats.org/officeDocument/2006/relationships/image" Target="../media/image45.png"/><Relationship Id="rId6" Type="http://schemas.openxmlformats.org/officeDocument/2006/relationships/image" Target="../media/image48.pdf"/></Relationships>
</file>

<file path=ppt/slides/_rels/slide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5.png"/><Relationship Id="rId4" Type="http://schemas.openxmlformats.org/officeDocument/2006/relationships/image" Target="../media/image55.png"/><Relationship Id="rId7" Type="http://schemas.openxmlformats.org/officeDocument/2006/relationships/image" Target="../media/image58.png"/><Relationship Id="rId11" Type="http://schemas.openxmlformats.org/officeDocument/2006/relationships/image" Target="../media/image6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8" Type="http://schemas.openxmlformats.org/officeDocument/2006/relationships/image" Target="../media/image59.png"/><Relationship Id="rId13" Type="http://schemas.openxmlformats.org/officeDocument/2006/relationships/image" Target="../media/image64.pdf"/><Relationship Id="rId10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6.tiff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60.png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524000"/>
            <a:ext cx="8001000" cy="765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 smtClean="0">
                <a:ea typeface="+mj-ea"/>
                <a:cs typeface="+mj-cs"/>
              </a:rPr>
              <a:t>The formation of magnetized galactic winds</a:t>
            </a:r>
            <a:br>
              <a:rPr lang="en-GB" sz="4000" dirty="0" smtClean="0">
                <a:ea typeface="+mj-ea"/>
                <a:cs typeface="+mj-cs"/>
              </a:rPr>
            </a:br>
            <a:r>
              <a:rPr lang="en-GB" sz="4000" dirty="0" smtClean="0">
                <a:ea typeface="+mj-ea"/>
                <a:cs typeface="+mj-cs"/>
              </a:rPr>
              <a:t>	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0825" y="3048000"/>
            <a:ext cx="2746375" cy="592138"/>
          </a:xfrm>
        </p:spPr>
        <p:txBody>
          <a:bodyPr/>
          <a:lstStyle/>
          <a:p>
            <a:pPr algn="ctr" eaLnBrk="1" hangingPunct="1"/>
            <a:r>
              <a:rPr lang="en-GB">
                <a:ea typeface="ＭＳ Ｐゴシック" charset="-128"/>
                <a:cs typeface="ＭＳ Ｐゴシック" charset="-128"/>
              </a:rPr>
              <a:t>Yohan Dubois</a:t>
            </a:r>
          </a:p>
          <a:p>
            <a:pPr algn="ctr" eaLnBrk="1" hangingPunct="1"/>
            <a:r>
              <a:rPr lang="en-GB" sz="1600">
                <a:ea typeface="ＭＳ Ｐゴシック" charset="-128"/>
                <a:cs typeface="ＭＳ Ｐゴシック" charset="-128"/>
              </a:rPr>
              <a:t>University of Oxford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DEE5E7-015B-4444-89F5-91BC0AC197F9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43000" y="4419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1600" b="1" i="1" kern="0" dirty="0" err="1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Romain</a:t>
            </a:r>
            <a:r>
              <a:rPr lang="en-GB" sz="1600" b="1" i="1" kern="0" dirty="0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GB" sz="1600" b="1" i="1" kern="0" dirty="0" err="1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Teyssier</a:t>
            </a:r>
            <a:r>
              <a:rPr lang="en-GB" sz="1600" b="1" i="1" kern="0" dirty="0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600" b="1" i="1" kern="0" dirty="0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–</a:t>
            </a:r>
            <a:r>
              <a:rPr lang="en-GB" sz="1600" b="1" i="1" kern="0" dirty="0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UTH Zürich / CEA </a:t>
            </a:r>
            <a:r>
              <a:rPr lang="en-GB" sz="1600" b="1" i="1" kern="0" dirty="0" err="1">
                <a:solidFill>
                  <a:srgbClr val="5F5F5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Saclay</a:t>
            </a:r>
            <a:endParaRPr lang="en-GB" sz="1600" b="1" i="1" kern="0" dirty="0">
              <a:solidFill>
                <a:srgbClr val="5F5F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10" name="Picture 9" descr="img_chapter4_bw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75" y="3303331"/>
            <a:ext cx="3565525" cy="356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A magnetized galaxy wind</a:t>
            </a:r>
          </a:p>
        </p:txBody>
      </p:sp>
      <p:sp>
        <p:nvSpPr>
          <p:cNvPr id="1054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42A54F-B40E-BF40-8EC1-D0AA78541BC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4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5477" name="Picture 4" descr="Bsn_X_vec_t1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5" descr="Bsn_X_vec_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9906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6" descr="Bsn_X_vec_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5052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7" descr="Bsn_X_vec_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505200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 descr="image-2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652588"/>
            <a:ext cx="76993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483" name="AutoShape 11"/>
          <p:cNvCxnSpPr>
            <a:cxnSpLocks noChangeShapeType="1"/>
          </p:cNvCxnSpPr>
          <p:nvPr/>
        </p:nvCxnSpPr>
        <p:spPr bwMode="blackWhite">
          <a:xfrm>
            <a:off x="4038600" y="6019800"/>
            <a:ext cx="2362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5484" name="Rectangle 12"/>
          <p:cNvSpPr>
            <a:spLocks noChangeArrowheads="1"/>
          </p:cNvSpPr>
          <p:nvPr/>
        </p:nvSpPr>
        <p:spPr bwMode="blackWhite">
          <a:xfrm>
            <a:off x="4889500" y="60198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cxnSp>
        <p:nvCxnSpPr>
          <p:cNvPr id="105485" name="AutoShape 13"/>
          <p:cNvCxnSpPr>
            <a:cxnSpLocks noChangeShapeType="1"/>
          </p:cNvCxnSpPr>
          <p:nvPr/>
        </p:nvCxnSpPr>
        <p:spPr bwMode="blackWhite">
          <a:xfrm>
            <a:off x="1447800" y="6019800"/>
            <a:ext cx="2362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5486" name="Rectangle 14"/>
          <p:cNvSpPr>
            <a:spLocks noChangeArrowheads="1"/>
          </p:cNvSpPr>
          <p:nvPr/>
        </p:nvSpPr>
        <p:spPr bwMode="blackWhite">
          <a:xfrm>
            <a:off x="2298700" y="60198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sp>
        <p:nvSpPr>
          <p:cNvPr id="105487" name="Rectangle 17"/>
          <p:cNvSpPr>
            <a:spLocks noChangeArrowheads="1"/>
          </p:cNvSpPr>
          <p:nvPr/>
        </p:nvSpPr>
        <p:spPr bwMode="auto">
          <a:xfrm>
            <a:off x="3038475" y="990600"/>
            <a:ext cx="82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 =1 Gyr</a:t>
            </a:r>
          </a:p>
        </p:txBody>
      </p:sp>
      <p:sp>
        <p:nvSpPr>
          <p:cNvPr id="105488" name="Rectangle 18"/>
          <p:cNvSpPr>
            <a:spLocks noChangeArrowheads="1"/>
          </p:cNvSpPr>
          <p:nvPr/>
        </p:nvSpPr>
        <p:spPr bwMode="auto">
          <a:xfrm>
            <a:off x="5486400" y="990600"/>
            <a:ext cx="969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 =1,5 Gyr</a:t>
            </a:r>
          </a:p>
        </p:txBody>
      </p:sp>
      <p:sp>
        <p:nvSpPr>
          <p:cNvPr id="105489" name="Rectangle 20"/>
          <p:cNvSpPr>
            <a:spLocks noChangeArrowheads="1"/>
          </p:cNvSpPr>
          <p:nvPr/>
        </p:nvSpPr>
        <p:spPr bwMode="auto">
          <a:xfrm>
            <a:off x="3038475" y="3505200"/>
            <a:ext cx="82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 =2 Gyr</a:t>
            </a:r>
          </a:p>
        </p:txBody>
      </p:sp>
      <p:sp>
        <p:nvSpPr>
          <p:cNvPr id="105490" name="Rectangle 21"/>
          <p:cNvSpPr>
            <a:spLocks noChangeArrowheads="1"/>
          </p:cNvSpPr>
          <p:nvPr/>
        </p:nvSpPr>
        <p:spPr bwMode="auto">
          <a:xfrm>
            <a:off x="5638800" y="3505200"/>
            <a:ext cx="82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 =3 Gyr</a:t>
            </a:r>
          </a:p>
        </p:txBody>
      </p:sp>
      <p:sp>
        <p:nvSpPr>
          <p:cNvPr id="105491" name="Rectangle 24"/>
          <p:cNvSpPr>
            <a:spLocks noChangeArrowheads="1"/>
          </p:cNvSpPr>
          <p:nvPr/>
        </p:nvSpPr>
        <p:spPr bwMode="auto">
          <a:xfrm>
            <a:off x="7162800" y="2743200"/>
            <a:ext cx="1679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Turbulent structure of the magnetic field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24" name="Picture 23" descr="B_scale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780" y="1981200"/>
            <a:ext cx="505165" cy="34290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023100" y="280366"/>
            <a:ext cx="1663700" cy="25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Amplification in the disc</a:t>
            </a:r>
          </a:p>
        </p:txBody>
      </p:sp>
      <p:sp>
        <p:nvSpPr>
          <p:cNvPr id="1075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D50B2D-26BC-8D45-9F55-B62F0AF5854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107537" name="Rectangle 50"/>
          <p:cNvSpPr>
            <a:spLocks noChangeArrowheads="1"/>
          </p:cNvSpPr>
          <p:nvPr/>
        </p:nvSpPr>
        <p:spPr bwMode="auto">
          <a:xfrm>
            <a:off x="7608859" y="9144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" name="Picture 37" descr="Bvsrho_t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27140"/>
            <a:ext cx="3448050" cy="2857500"/>
          </a:xfrm>
          <a:prstGeom prst="rect">
            <a:avLst/>
          </a:prstGeom>
        </p:spPr>
      </p:pic>
      <p:pic>
        <p:nvPicPr>
          <p:cNvPr id="39" name="Picture 38" descr="Bvsrho_t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10" y="1045088"/>
            <a:ext cx="3397250" cy="2882900"/>
          </a:xfrm>
          <a:prstGeom prst="rect">
            <a:avLst/>
          </a:prstGeom>
        </p:spPr>
      </p:pic>
      <p:sp>
        <p:nvSpPr>
          <p:cNvPr id="107542" name="Rectangle 30"/>
          <p:cNvSpPr>
            <a:spLocks noChangeArrowheads="1"/>
          </p:cNvSpPr>
          <p:nvPr/>
        </p:nvSpPr>
        <p:spPr bwMode="auto">
          <a:xfrm>
            <a:off x="6934200" y="3835400"/>
            <a:ext cx="22441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i="1"/>
              <a:t>Dubois &amp; Teyssier, submitted</a:t>
            </a:r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27784" y="919300"/>
            <a:ext cx="752475" cy="176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629400" y="928376"/>
            <a:ext cx="752475" cy="176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icture 45" descr="EBdiskvstime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990600"/>
            <a:ext cx="3166507" cy="30480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501900" y="4800600"/>
            <a:ext cx="2070100" cy="56878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54126" y="4191000"/>
            <a:ext cx="632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Differential rotation amplifies the magnetic field (linear amplification)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35526" y="5452646"/>
            <a:ext cx="242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Average angular velocity</a:t>
            </a:r>
          </a:p>
        </p:txBody>
      </p:sp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711726" y="4794824"/>
            <a:ext cx="2357628" cy="528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200" y="1828800"/>
            <a:ext cx="99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</a:t>
            </a:r>
            <a:r>
              <a:rPr lang="fr-FR" sz="1100"/>
              <a:t>aturation of the field</a:t>
            </a:r>
          </a:p>
        </p:txBody>
      </p:sp>
      <p:pic>
        <p:nvPicPr>
          <p:cNvPr id="19" name="Picture 26" descr="image-8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0637" y="1771004"/>
            <a:ext cx="501556" cy="1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Magnetic energy flux into the large-scale wind</a:t>
            </a:r>
          </a:p>
        </p:txBody>
      </p:sp>
      <p:sp>
        <p:nvSpPr>
          <p:cNvPr id="1075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D50B2D-26BC-8D45-9F55-B62F0AF5854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5" name="Rectangle 22"/>
          <p:cNvSpPr>
            <a:spLocks noChangeArrowheads="1"/>
          </p:cNvSpPr>
          <p:nvPr/>
        </p:nvSpPr>
        <p:spPr bwMode="auto">
          <a:xfrm>
            <a:off x="3810000" y="5203880"/>
            <a:ext cx="2971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/>
              <a:t>Magnetic energy decreases as bubble expands</a:t>
            </a:r>
          </a:p>
        </p:txBody>
      </p:sp>
      <p:pic>
        <p:nvPicPr>
          <p:cNvPr id="107526" name="Picture 23" descr="image-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38" y="5029200"/>
            <a:ext cx="1612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24" descr="image-2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8338" y="5454650"/>
            <a:ext cx="182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Rectangle 28"/>
          <p:cNvSpPr>
            <a:spLocks noChangeArrowheads="1"/>
          </p:cNvSpPr>
          <p:nvPr/>
        </p:nvSpPr>
        <p:spPr bwMode="auto">
          <a:xfrm>
            <a:off x="1295400" y="5206424"/>
            <a:ext cx="23320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/>
              <a:t>Energy injection at the bottom of the wind</a:t>
            </a:r>
          </a:p>
        </p:txBody>
      </p:sp>
      <p:sp>
        <p:nvSpPr>
          <p:cNvPr id="107531" name="Rectangle 30"/>
          <p:cNvSpPr>
            <a:spLocks noChangeArrowheads="1"/>
          </p:cNvSpPr>
          <p:nvPr/>
        </p:nvSpPr>
        <p:spPr bwMode="auto">
          <a:xfrm>
            <a:off x="1447800" y="4724400"/>
            <a:ext cx="1471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i="1"/>
              <a:t>Bertone et al. 2006</a:t>
            </a:r>
          </a:p>
        </p:txBody>
      </p:sp>
      <p:sp>
        <p:nvSpPr>
          <p:cNvPr id="107532" name="AutoShape 31"/>
          <p:cNvSpPr>
            <a:spLocks noChangeArrowheads="1"/>
          </p:cNvSpPr>
          <p:nvPr/>
        </p:nvSpPr>
        <p:spPr bwMode="auto">
          <a:xfrm>
            <a:off x="3200400" y="4724400"/>
            <a:ext cx="257175" cy="519113"/>
          </a:xfrm>
          <a:prstGeom prst="downArrow">
            <a:avLst>
              <a:gd name="adj1" fmla="val 50000"/>
              <a:gd name="adj2" fmla="val 504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33" name="AutoShape 32"/>
          <p:cNvSpPr>
            <a:spLocks noChangeArrowheads="1"/>
          </p:cNvSpPr>
          <p:nvPr/>
        </p:nvSpPr>
        <p:spPr bwMode="auto">
          <a:xfrm>
            <a:off x="4162425" y="4724400"/>
            <a:ext cx="257175" cy="519113"/>
          </a:xfrm>
          <a:prstGeom prst="downArrow">
            <a:avLst>
              <a:gd name="adj1" fmla="val 50000"/>
              <a:gd name="adj2" fmla="val 504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93290" y="4191000"/>
            <a:ext cx="2736214" cy="310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5" name="Picture 44" descr="EBwindvstime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985982"/>
            <a:ext cx="2962836" cy="3052618"/>
          </a:xfrm>
          <a:prstGeom prst="rect">
            <a:avLst/>
          </a:prstGeom>
        </p:spPr>
      </p:pic>
      <p:sp>
        <p:nvSpPr>
          <p:cNvPr id="25" name="Right Brace 24"/>
          <p:cNvSpPr/>
          <p:nvPr/>
        </p:nvSpPr>
        <p:spPr>
          <a:xfrm>
            <a:off x="4733822" y="1371600"/>
            <a:ext cx="210214" cy="5980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26" name="Straight Connector 25"/>
          <p:cNvCxnSpPr/>
          <p:nvPr/>
        </p:nvCxnSpPr>
        <p:spPr>
          <a:xfrm>
            <a:off x="5181600" y="1295400"/>
            <a:ext cx="4572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81600" y="1681166"/>
            <a:ext cx="4572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800" y="1121288"/>
            <a:ext cx="151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</a:t>
            </a:r>
            <a:r>
              <a:rPr lang="fr-FR" sz="1400"/>
              <a:t>lose to the disc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52971" y="1530354"/>
            <a:ext cx="1531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/>
              <a:t>F</a:t>
            </a:r>
            <a:r>
              <a:rPr lang="fr-FR" sz="1400"/>
              <a:t>ar from the disc</a:t>
            </a:r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06220" y="1087437"/>
            <a:ext cx="994602" cy="360363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29476" y="1469512"/>
            <a:ext cx="1762124" cy="402126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81600" y="2079112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26141" y="188176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Analytical p</a:t>
            </a:r>
            <a:r>
              <a:rPr lang="fr-FR" sz="1400"/>
              <a:t>rediction from Bertone et al. (2006) for            from the wind and galaxy properties and magnetic energy in the galaxy</a:t>
            </a:r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889577" y="2133600"/>
            <a:ext cx="490682" cy="254000"/>
          </a:xfrm>
          <a:prstGeom prst="rect">
            <a:avLst/>
          </a:prstGeom>
        </p:spPr>
      </p:pic>
      <p:pic>
        <p:nvPicPr>
          <p:cNvPr id="39" name="Picture 38" descr="bertone_EBin.tif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6979" y="2743200"/>
            <a:ext cx="2719821" cy="733697"/>
          </a:xfrm>
          <a:prstGeom prst="rect">
            <a:avLst/>
          </a:prstGeom>
        </p:spPr>
      </p:pic>
      <p:pic>
        <p:nvPicPr>
          <p:cNvPr id="30" name="Picture 29" descr="ode.tif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0" y="3994968"/>
            <a:ext cx="2433320" cy="701919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2590800" y="1600200"/>
            <a:ext cx="822960" cy="3509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Is there a more fundamental problem with dwarves ?</a:t>
            </a:r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9A1A04-FE1B-CA4E-BE8E-545156CFFE68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990600"/>
            <a:ext cx="777240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/>
              <a:t>Our results are consistent with more idealized though higher resolution simulations from Gressel et al. (2008):  a galactic dynamo proceeds when Ω&gt;25 Gyr</a:t>
            </a:r>
            <a:r>
              <a:rPr lang="fr-FR" sz="1800" baseline="30000"/>
              <a:t>-1</a:t>
            </a:r>
            <a:endParaRPr lang="fr-FR" sz="1800"/>
          </a:p>
          <a:p>
            <a:r>
              <a:rPr lang="fr-FR" sz="1800"/>
              <a:t>Problem for galaxies with low rotation like dwarf galaxies</a:t>
            </a:r>
          </a:p>
          <a:p>
            <a:endParaRPr lang="fr-FR" sz="1800"/>
          </a:p>
          <a:p>
            <a:r>
              <a:rPr lang="fr-FR" sz="1800"/>
              <a:t>How to reconcile the strong magnetic field observed in starburst galaxies ? </a:t>
            </a:r>
          </a:p>
          <a:p>
            <a:r>
              <a:rPr lang="fr-FR" sz="1800"/>
              <a:t>(50 μG in the halo of M82, Klein et al., 1988)</a:t>
            </a:r>
          </a:p>
          <a:p>
            <a:endParaRPr lang="fr-FR" sz="1800"/>
          </a:p>
          <a:p>
            <a:pPr eaLnBrk="1" hangingPunct="1">
              <a:lnSpc>
                <a:spcPct val="90000"/>
              </a:lnSpc>
            </a:pPr>
            <a:r>
              <a:rPr lang="en-GB" sz="1800" smtClean="0"/>
              <a:t>The key role of stars and supernovae for amplifying magnetic fields</a:t>
            </a:r>
            <a:endParaRPr lang="en-GB" sz="1600" i="1" smtClean="0"/>
          </a:p>
          <a:p>
            <a:pPr eaLnBrk="1" hangingPunct="1">
              <a:lnSpc>
                <a:spcPct val="90000"/>
              </a:lnSpc>
            </a:pPr>
            <a:r>
              <a:rPr lang="en-GB" sz="1600" i="1" smtClean="0"/>
              <a:t>(Rees 1987, Kowalik &amp; Hanasz 2007)</a:t>
            </a:r>
          </a:p>
          <a:p>
            <a:endParaRPr lang="fr-FR" sz="1800"/>
          </a:p>
        </p:txBody>
      </p:sp>
      <p:pic>
        <p:nvPicPr>
          <p:cNvPr id="14" name="Picture 6" descr="image-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8988"/>
            <a:ext cx="14224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image-2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868988"/>
            <a:ext cx="1282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image-2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792788"/>
            <a:ext cx="240823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3429000" y="5411788"/>
            <a:ext cx="3276600" cy="333375"/>
          </a:xfrm>
          <a:prstGeom prst="rightArrow">
            <a:avLst>
              <a:gd name="adj1" fmla="val 50000"/>
              <a:gd name="adj2" fmla="val 2457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219200" y="49530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400"/>
              <a:t>Magnetic field in the Crab nebula</a:t>
            </a:r>
          </a:p>
        </p:txBody>
      </p:sp>
      <p:pic>
        <p:nvPicPr>
          <p:cNvPr id="19" name="Picture 16" descr="cr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792703"/>
            <a:ext cx="1676400" cy="154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7" descr="image-1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487988"/>
            <a:ext cx="17399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8" descr="image-1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5461000"/>
            <a:ext cx="1612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Supernovae = magnetic dipoles</a:t>
            </a:r>
          </a:p>
        </p:txBody>
      </p:sp>
      <p:sp>
        <p:nvSpPr>
          <p:cNvPr id="1157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5FAF13-8A23-9E41-B8AB-B150DD6DE94F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7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5717" name="Picture 5" descr="sn1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Oval 11"/>
          <p:cNvSpPr>
            <a:spLocks noChangeArrowheads="1"/>
          </p:cNvSpPr>
          <p:nvPr/>
        </p:nvSpPr>
        <p:spPr bwMode="auto">
          <a:xfrm>
            <a:off x="1771650" y="2133600"/>
            <a:ext cx="2419350" cy="2371725"/>
          </a:xfrm>
          <a:prstGeom prst="ellipse">
            <a:avLst/>
          </a:prstGeom>
          <a:solidFill>
            <a:srgbClr val="FF0000">
              <a:alpha val="32156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719" name="Rectangle 12"/>
          <p:cNvSpPr>
            <a:spLocks noChangeArrowheads="1"/>
          </p:cNvSpPr>
          <p:nvPr/>
        </p:nvSpPr>
        <p:spPr bwMode="auto">
          <a:xfrm>
            <a:off x="2667000" y="1689100"/>
            <a:ext cx="1796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 baseline="-25000">
                <a:solidFill>
                  <a:srgbClr val="FF0000"/>
                </a:solidFill>
              </a:rPr>
              <a:t>SN</a:t>
            </a:r>
            <a:r>
              <a:rPr lang="en-GB">
                <a:solidFill>
                  <a:srgbClr val="FF0000"/>
                </a:solidFill>
              </a:rPr>
              <a:t>=10</a:t>
            </a:r>
            <a:r>
              <a:rPr lang="en-GB" baseline="30000">
                <a:solidFill>
                  <a:srgbClr val="FF0000"/>
                </a:solidFill>
              </a:rPr>
              <a:t>-5</a:t>
            </a:r>
            <a:r>
              <a:rPr lang="en-GB">
                <a:solidFill>
                  <a:srgbClr val="FF0000"/>
                </a:solidFill>
                <a:sym typeface="Symbol" charset="2"/>
              </a:rPr>
              <a:t></a:t>
            </a:r>
            <a:r>
              <a:rPr lang="en-GB">
                <a:solidFill>
                  <a:srgbClr val="FF0000"/>
                </a:solidFill>
              </a:rPr>
              <a:t>G</a:t>
            </a:r>
          </a:p>
        </p:txBody>
      </p:sp>
      <p:pic>
        <p:nvPicPr>
          <p:cNvPr id="115720" name="Picture 14" descr="dipole_x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2353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Oval 18"/>
          <p:cNvSpPr>
            <a:spLocks noChangeArrowheads="1"/>
          </p:cNvSpPr>
          <p:nvPr/>
        </p:nvSpPr>
        <p:spPr bwMode="auto">
          <a:xfrm>
            <a:off x="5886450" y="2505075"/>
            <a:ext cx="1809750" cy="1762125"/>
          </a:xfrm>
          <a:prstGeom prst="ellipse">
            <a:avLst/>
          </a:prstGeom>
          <a:solidFill>
            <a:srgbClr val="FF0000">
              <a:alpha val="32156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5722" name="AutoShape 20"/>
          <p:cNvCxnSpPr>
            <a:cxnSpLocks noChangeShapeType="1"/>
          </p:cNvCxnSpPr>
          <p:nvPr/>
        </p:nvCxnSpPr>
        <p:spPr bwMode="auto">
          <a:xfrm>
            <a:off x="70866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3" name="AutoShape 21"/>
          <p:cNvCxnSpPr>
            <a:cxnSpLocks noChangeShapeType="1"/>
          </p:cNvCxnSpPr>
          <p:nvPr/>
        </p:nvCxnSpPr>
        <p:spPr bwMode="auto">
          <a:xfrm>
            <a:off x="64770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4" name="AutoShape 22"/>
          <p:cNvCxnSpPr>
            <a:cxnSpLocks noChangeShapeType="1"/>
          </p:cNvCxnSpPr>
          <p:nvPr/>
        </p:nvCxnSpPr>
        <p:spPr bwMode="auto">
          <a:xfrm>
            <a:off x="76962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5" name="AutoShape 23"/>
          <p:cNvCxnSpPr>
            <a:cxnSpLocks noChangeShapeType="1"/>
          </p:cNvCxnSpPr>
          <p:nvPr/>
        </p:nvCxnSpPr>
        <p:spPr bwMode="auto">
          <a:xfrm>
            <a:off x="58674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6" name="AutoShape 24"/>
          <p:cNvCxnSpPr>
            <a:cxnSpLocks noChangeShapeType="1"/>
          </p:cNvCxnSpPr>
          <p:nvPr/>
        </p:nvCxnSpPr>
        <p:spPr bwMode="auto">
          <a:xfrm>
            <a:off x="52578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7" name="AutoShape 25"/>
          <p:cNvCxnSpPr>
            <a:cxnSpLocks noChangeShapeType="1"/>
          </p:cNvCxnSpPr>
          <p:nvPr/>
        </p:nvCxnSpPr>
        <p:spPr bwMode="auto">
          <a:xfrm>
            <a:off x="8229600" y="1752600"/>
            <a:ext cx="0" cy="3200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8" name="AutoShape 26"/>
          <p:cNvCxnSpPr>
            <a:cxnSpLocks noChangeShapeType="1"/>
          </p:cNvCxnSpPr>
          <p:nvPr/>
        </p:nvCxnSpPr>
        <p:spPr bwMode="auto">
          <a:xfrm>
            <a:off x="5181600" y="3657600"/>
            <a:ext cx="32019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29" name="AutoShape 27"/>
          <p:cNvCxnSpPr>
            <a:cxnSpLocks noChangeShapeType="1"/>
          </p:cNvCxnSpPr>
          <p:nvPr/>
        </p:nvCxnSpPr>
        <p:spPr bwMode="auto">
          <a:xfrm>
            <a:off x="5181600" y="3048000"/>
            <a:ext cx="32019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30" name="AutoShape 28"/>
          <p:cNvCxnSpPr>
            <a:cxnSpLocks noChangeShapeType="1"/>
          </p:cNvCxnSpPr>
          <p:nvPr/>
        </p:nvCxnSpPr>
        <p:spPr bwMode="auto">
          <a:xfrm>
            <a:off x="5181600" y="4265613"/>
            <a:ext cx="32019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31" name="AutoShape 29"/>
          <p:cNvCxnSpPr>
            <a:cxnSpLocks noChangeShapeType="1"/>
          </p:cNvCxnSpPr>
          <p:nvPr/>
        </p:nvCxnSpPr>
        <p:spPr bwMode="auto">
          <a:xfrm>
            <a:off x="5181600" y="4875213"/>
            <a:ext cx="3201988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32" name="AutoShape 30"/>
          <p:cNvCxnSpPr>
            <a:cxnSpLocks noChangeShapeType="1"/>
          </p:cNvCxnSpPr>
          <p:nvPr/>
        </p:nvCxnSpPr>
        <p:spPr bwMode="auto">
          <a:xfrm>
            <a:off x="5181600" y="2438400"/>
            <a:ext cx="32019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33" name="AutoShape 31"/>
          <p:cNvCxnSpPr>
            <a:cxnSpLocks noChangeShapeType="1"/>
          </p:cNvCxnSpPr>
          <p:nvPr/>
        </p:nvCxnSpPr>
        <p:spPr bwMode="auto">
          <a:xfrm>
            <a:off x="5181600" y="1828800"/>
            <a:ext cx="32019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34" name="AutoShape 16"/>
          <p:cNvCxnSpPr>
            <a:cxnSpLocks noChangeShapeType="1"/>
          </p:cNvCxnSpPr>
          <p:nvPr/>
        </p:nvCxnSpPr>
        <p:spPr bwMode="auto">
          <a:xfrm flipV="1">
            <a:off x="6781800" y="2971800"/>
            <a:ext cx="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5735" name="Rectangle 17"/>
          <p:cNvSpPr>
            <a:spLocks noChangeArrowheads="1"/>
          </p:cNvSpPr>
          <p:nvPr/>
        </p:nvSpPr>
        <p:spPr bwMode="auto">
          <a:xfrm>
            <a:off x="6230938" y="2819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m</a:t>
            </a:r>
          </a:p>
        </p:txBody>
      </p:sp>
      <p:cxnSp>
        <p:nvCxnSpPr>
          <p:cNvPr id="115736" name="AutoShape 6"/>
          <p:cNvCxnSpPr>
            <a:cxnSpLocks noChangeShapeType="1"/>
          </p:cNvCxnSpPr>
          <p:nvPr/>
        </p:nvCxnSpPr>
        <p:spPr bwMode="auto">
          <a:xfrm flipV="1">
            <a:off x="2754313" y="3073400"/>
            <a:ext cx="522287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5737" name="Rectangle 10"/>
          <p:cNvSpPr>
            <a:spLocks noChangeArrowheads="1"/>
          </p:cNvSpPr>
          <p:nvPr/>
        </p:nvSpPr>
        <p:spPr bwMode="auto">
          <a:xfrm>
            <a:off x="2508250" y="29241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m</a:t>
            </a:r>
          </a:p>
        </p:txBody>
      </p:sp>
      <p:pic>
        <p:nvPicPr>
          <p:cNvPr id="115738" name="Picture 32" descr="image-2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397500"/>
            <a:ext cx="29448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Picture 33" descr="image-2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486400"/>
            <a:ext cx="20558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5740" name="AutoShape 35"/>
          <p:cNvCxnSpPr>
            <a:cxnSpLocks noChangeShapeType="1"/>
          </p:cNvCxnSpPr>
          <p:nvPr/>
        </p:nvCxnSpPr>
        <p:spPr bwMode="auto">
          <a:xfrm flipH="1">
            <a:off x="6477000" y="1598613"/>
            <a:ext cx="6096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15741" name="Picture 36" descr="image-2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219200"/>
            <a:ext cx="1450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42" name="Rectangle 37"/>
          <p:cNvSpPr>
            <a:spLocks noChangeArrowheads="1"/>
          </p:cNvSpPr>
          <p:nvPr/>
        </p:nvSpPr>
        <p:spPr bwMode="auto">
          <a:xfrm>
            <a:off x="5195888" y="2057400"/>
            <a:ext cx="1796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 baseline="-25000">
                <a:solidFill>
                  <a:srgbClr val="FF0000"/>
                </a:solidFill>
              </a:rPr>
              <a:t>SN</a:t>
            </a:r>
            <a:r>
              <a:rPr lang="en-GB">
                <a:solidFill>
                  <a:srgbClr val="FF0000"/>
                </a:solidFill>
              </a:rPr>
              <a:t>=10</a:t>
            </a:r>
            <a:r>
              <a:rPr lang="en-GB" baseline="30000">
                <a:solidFill>
                  <a:srgbClr val="FF0000"/>
                </a:solidFill>
              </a:rPr>
              <a:t>-5</a:t>
            </a:r>
            <a:r>
              <a:rPr lang="en-GB">
                <a:solidFill>
                  <a:srgbClr val="FF0000"/>
                </a:solidFill>
                <a:sym typeface="Symbol" charset="2"/>
              </a:rPr>
              <a:t></a:t>
            </a:r>
            <a:r>
              <a:rPr lang="en-GB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Galactic magnetic field creation</a:t>
            </a:r>
          </a:p>
        </p:txBody>
      </p:sp>
      <p:sp>
        <p:nvSpPr>
          <p:cNvPr id="1177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6416E7C-FA60-B04C-8E83-9367B0117360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7765" name="Picture 5" descr="/Volumes/Users/dubiosadmin/Documents/OXFORD/TALKS/BROWN_BAG_181108/gal_mhd/bmod_dipole_X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00275" y="981075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 descr="/Volumes/Users/dubiosadmin/Documents/OXFORD/TALKS/BROWN_BAG_181108/gal_mhd/bmod_dipole_Z.gif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00275" y="335280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767" name="AutoShape 8"/>
          <p:cNvCxnSpPr>
            <a:cxnSpLocks noChangeShapeType="1"/>
          </p:cNvCxnSpPr>
          <p:nvPr/>
        </p:nvCxnSpPr>
        <p:spPr bwMode="blackWhite">
          <a:xfrm>
            <a:off x="2200275" y="5791200"/>
            <a:ext cx="22860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7768" name="Rectangle 9"/>
          <p:cNvSpPr>
            <a:spLocks noChangeArrowheads="1"/>
          </p:cNvSpPr>
          <p:nvPr/>
        </p:nvSpPr>
        <p:spPr bwMode="blackWhite">
          <a:xfrm>
            <a:off x="2974975" y="57912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90675" y="4114800"/>
            <a:ext cx="457200" cy="533400"/>
            <a:chOff x="4128" y="1296"/>
            <a:chExt cx="288" cy="336"/>
          </a:xfrm>
        </p:grpSpPr>
        <p:cxnSp>
          <p:nvCxnSpPr>
            <p:cNvPr id="117786" name="AutoShape 10"/>
            <p:cNvCxnSpPr>
              <a:cxnSpLocks noChangeShapeType="1"/>
            </p:cNvCxnSpPr>
            <p:nvPr/>
          </p:nvCxnSpPr>
          <p:spPr bwMode="auto">
            <a:xfrm flipV="1">
              <a:off x="4128" y="1296"/>
              <a:ext cx="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7787" name="AutoShape 11"/>
            <p:cNvCxnSpPr>
              <a:cxnSpLocks noChangeShapeType="1"/>
            </p:cNvCxnSpPr>
            <p:nvPr/>
          </p:nvCxnSpPr>
          <p:spPr bwMode="auto">
            <a:xfrm>
              <a:off x="4128" y="1632"/>
              <a:ext cx="2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17770" name="Rectangle 14"/>
          <p:cNvSpPr>
            <a:spLocks noChangeArrowheads="1"/>
          </p:cNvSpPr>
          <p:nvPr/>
        </p:nvSpPr>
        <p:spPr bwMode="auto">
          <a:xfrm>
            <a:off x="1895475" y="46482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x</a:t>
            </a:r>
          </a:p>
        </p:txBody>
      </p:sp>
      <p:sp>
        <p:nvSpPr>
          <p:cNvPr id="117771" name="Rectangle 15"/>
          <p:cNvSpPr>
            <a:spLocks noChangeArrowheads="1"/>
          </p:cNvSpPr>
          <p:nvPr/>
        </p:nvSpPr>
        <p:spPr bwMode="auto">
          <a:xfrm>
            <a:off x="1285875" y="38862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y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90675" y="1752600"/>
            <a:ext cx="457200" cy="533400"/>
            <a:chOff x="4128" y="1296"/>
            <a:chExt cx="288" cy="336"/>
          </a:xfrm>
        </p:grpSpPr>
        <p:cxnSp>
          <p:nvCxnSpPr>
            <p:cNvPr id="117784" name="AutoShape 17"/>
            <p:cNvCxnSpPr>
              <a:cxnSpLocks noChangeShapeType="1"/>
            </p:cNvCxnSpPr>
            <p:nvPr/>
          </p:nvCxnSpPr>
          <p:spPr bwMode="auto">
            <a:xfrm flipV="1">
              <a:off x="4128" y="1296"/>
              <a:ext cx="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7785" name="AutoShape 18"/>
            <p:cNvCxnSpPr>
              <a:cxnSpLocks noChangeShapeType="1"/>
            </p:cNvCxnSpPr>
            <p:nvPr/>
          </p:nvCxnSpPr>
          <p:spPr bwMode="auto">
            <a:xfrm>
              <a:off x="4128" y="1632"/>
              <a:ext cx="28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17773" name="Rectangle 20"/>
          <p:cNvSpPr>
            <a:spLocks noChangeArrowheads="1"/>
          </p:cNvSpPr>
          <p:nvPr/>
        </p:nvSpPr>
        <p:spPr bwMode="auto">
          <a:xfrm>
            <a:off x="1895475" y="2286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x</a:t>
            </a:r>
          </a:p>
        </p:txBody>
      </p:sp>
      <p:sp>
        <p:nvSpPr>
          <p:cNvPr id="117774" name="Rectangle 21"/>
          <p:cNvSpPr>
            <a:spLocks noChangeArrowheads="1"/>
          </p:cNvSpPr>
          <p:nvPr/>
        </p:nvSpPr>
        <p:spPr bwMode="auto">
          <a:xfrm>
            <a:off x="1285875" y="15240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z</a:t>
            </a:r>
          </a:p>
        </p:txBody>
      </p:sp>
      <p:pic>
        <p:nvPicPr>
          <p:cNvPr id="117775" name="Picture 22" descr="bmod_dipole_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6764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6" name="Picture 23" descr="table_color_B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0250" y="1779588"/>
            <a:ext cx="7175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7" name="Picture 24" descr="image-2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1522413"/>
            <a:ext cx="762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778" name="AutoShape 26"/>
          <p:cNvCxnSpPr>
            <a:cxnSpLocks noChangeShapeType="1"/>
          </p:cNvCxnSpPr>
          <p:nvPr/>
        </p:nvCxnSpPr>
        <p:spPr bwMode="blackWhite">
          <a:xfrm>
            <a:off x="4800600" y="5257800"/>
            <a:ext cx="3429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7779" name="Rectangle 27"/>
          <p:cNvSpPr>
            <a:spLocks noChangeArrowheads="1"/>
          </p:cNvSpPr>
          <p:nvPr/>
        </p:nvSpPr>
        <p:spPr bwMode="blackWhite">
          <a:xfrm>
            <a:off x="6172200" y="525780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pic>
        <p:nvPicPr>
          <p:cNvPr id="117780" name="Picture 28" descr="image-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0600" y="1384300"/>
            <a:ext cx="939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1" name="Picture 34" descr="BIG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5050" y="304800"/>
            <a:ext cx="10731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117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00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77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Enrichment of the primordial magnetic field</a:t>
            </a:r>
          </a:p>
        </p:txBody>
      </p:sp>
      <p:sp>
        <p:nvSpPr>
          <p:cNvPr id="1198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EADD3C-54A7-FD4E-9E4F-81A50E16A2E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14" name="Rectangle 7"/>
          <p:cNvSpPr>
            <a:spLocks noChangeArrowheads="1"/>
          </p:cNvSpPr>
          <p:nvPr/>
        </p:nvSpPr>
        <p:spPr bwMode="auto">
          <a:xfrm>
            <a:off x="5334000" y="41910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u="sng"/>
              <a:t>no initial magnetic field</a:t>
            </a:r>
          </a:p>
        </p:txBody>
      </p:sp>
      <p:sp>
        <p:nvSpPr>
          <p:cNvPr id="119815" name="Rectangle 8"/>
          <p:cNvSpPr>
            <a:spLocks noChangeArrowheads="1"/>
          </p:cNvSpPr>
          <p:nvPr/>
        </p:nvSpPr>
        <p:spPr bwMode="auto">
          <a:xfrm>
            <a:off x="5410200" y="184467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Each galactic wind creates a superbubble with</a:t>
            </a:r>
          </a:p>
        </p:txBody>
      </p:sp>
      <p:sp>
        <p:nvSpPr>
          <p:cNvPr id="119816" name="Rectangle 9"/>
          <p:cNvSpPr>
            <a:spLocks noChangeArrowheads="1"/>
          </p:cNvSpPr>
          <p:nvPr/>
        </p:nvSpPr>
        <p:spPr bwMode="auto">
          <a:xfrm>
            <a:off x="1219200" y="5334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FF0000"/>
                </a:solidFill>
              </a:rPr>
              <a:t>In this scenario, a unique dwarf galaxy generation can magnetize the Universe up to 10</a:t>
            </a:r>
            <a:r>
              <a:rPr lang="en-GB" sz="1800" b="1" baseline="30000">
                <a:solidFill>
                  <a:srgbClr val="FF0000"/>
                </a:solidFill>
              </a:rPr>
              <a:t>-5</a:t>
            </a:r>
            <a:r>
              <a:rPr lang="en-GB" sz="1800" b="1">
                <a:solidFill>
                  <a:srgbClr val="FF0000"/>
                </a:solidFill>
              </a:rPr>
              <a:t> </a:t>
            </a:r>
            <a:r>
              <a:rPr lang="en-GB" sz="1800" b="1">
                <a:solidFill>
                  <a:srgbClr val="FF0000"/>
                </a:solidFill>
                <a:sym typeface="Symbol" charset="2"/>
              </a:rPr>
              <a:t></a:t>
            </a:r>
            <a:r>
              <a:rPr lang="en-GB" sz="1800" b="1">
                <a:solidFill>
                  <a:srgbClr val="FF0000"/>
                </a:solidFill>
              </a:rPr>
              <a:t>G !!!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13" name="Picture 12" descr="EBwindvstim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3505200" cy="361141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0" y="1318911"/>
            <a:ext cx="1701800" cy="28128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56714" y="3241288"/>
            <a:ext cx="3001486" cy="3401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Right Brace 14"/>
          <p:cNvSpPr/>
          <p:nvPr/>
        </p:nvSpPr>
        <p:spPr>
          <a:xfrm>
            <a:off x="4895186" y="3124200"/>
            <a:ext cx="210214" cy="5980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Right Arrow 16"/>
          <p:cNvSpPr/>
          <p:nvPr/>
        </p:nvSpPr>
        <p:spPr>
          <a:xfrm>
            <a:off x="2819400" y="3429000"/>
            <a:ext cx="822960" cy="35099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547014" y="4572000"/>
            <a:ext cx="22441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i="1"/>
              <a:t>Dubois &amp; Teyssier, submitted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Summary and future prospects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14400"/>
            <a:ext cx="5181600" cy="5562600"/>
          </a:xfrm>
        </p:spPr>
        <p:txBody>
          <a:bodyPr/>
          <a:lstStyle/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The classic α-Ω dynamo very unlikely in dwarf galaxies</a:t>
            </a:r>
          </a:p>
          <a:p>
            <a:pPr lvl="1" eaLnBrk="1" hangingPunct="1"/>
            <a:r>
              <a:rPr lang="en-US" sz="1400" dirty="0" smtClean="0">
                <a:ea typeface="ＭＳ Ｐゴシック" charset="-128"/>
                <a:cs typeface="ＭＳ Ｐゴシック" charset="-128"/>
              </a:rPr>
              <a:t>L</a:t>
            </a:r>
            <a:r>
              <a:rPr lang="en-GB" sz="1400" dirty="0" smtClean="0">
                <a:ea typeface="ＭＳ Ｐゴシック" charset="-128"/>
                <a:cs typeface="ＭＳ Ｐゴシック" charset="-128"/>
              </a:rPr>
              <a:t>ow rotation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Dwarf galaxies are able to magnetise the IGM</a:t>
            </a:r>
          </a:p>
          <a:p>
            <a:pPr eaLnBrk="1" hangingPunct="1"/>
            <a:endParaRPr lang="en-GB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Galaxy formation in a cosmological framework ?</a:t>
            </a:r>
          </a:p>
          <a:p>
            <a:pPr lvl="1" eaLnBrk="1" hangingPunct="1"/>
            <a:r>
              <a:rPr lang="en-GB" sz="1600" dirty="0" smtClean="0"/>
              <a:t>Test of the cosmological amplification from successive mergers between galaxies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Magnetic field in clumpy galaxies ?</a:t>
            </a:r>
          </a:p>
          <a:p>
            <a:pPr lvl="1" eaLnBrk="1" hangingPunct="1"/>
            <a:r>
              <a:rPr lang="en-US" sz="1600" dirty="0" smtClean="0">
                <a:ea typeface="ＭＳ Ｐゴシック" charset="-128"/>
                <a:cs typeface="ＭＳ Ｐゴシック" charset="-128"/>
              </a:rPr>
              <a:t>H</a:t>
            </a:r>
            <a:r>
              <a:rPr lang="en-GB" sz="1600" dirty="0" smtClean="0">
                <a:ea typeface="ＭＳ Ｐゴシック" charset="-128"/>
                <a:cs typeface="ＭＳ Ｐゴシック" charset="-128"/>
              </a:rPr>
              <a:t>igh-redshift vs low-redshift galaxies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What happens when a galactic fountains operates ? (Milky-Way like halo)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Test the supernovae magnetic seeding with simulated radio maps and polarisation maps.</a:t>
            </a:r>
          </a:p>
          <a:p>
            <a:pPr eaLnBrk="1" hangingPunct="1"/>
            <a:r>
              <a:rPr lang="en-GB" sz="1800" dirty="0" smtClean="0">
                <a:ea typeface="ＭＳ Ｐゴシック" charset="-128"/>
                <a:cs typeface="ＭＳ Ｐゴシック" charset="-128"/>
              </a:rPr>
              <a:t>What about AGN feedback acting on magnetic field in clusters ?</a:t>
            </a:r>
            <a:endParaRPr lang="en-GB" sz="1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F246CBC-9E52-DE46-A335-1DD6670ED981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18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11" name="Picture 6" descr="/Volumes/Users/dubiosadmin/Documents/OXFORD/TALKS/Astro-MHD_090409/AGN/rho_jet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3434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4200" y="6411656"/>
            <a:ext cx="1506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</a:rPr>
              <a:t>Dubois et al., 2009</a:t>
            </a:r>
            <a:endParaRPr lang="en-GB" sz="1200" i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48400" y="1219200"/>
            <a:ext cx="2815390" cy="2590800"/>
            <a:chOff x="5947610" y="1371600"/>
            <a:chExt cx="3196390" cy="2819400"/>
          </a:xfrm>
        </p:grpSpPr>
        <p:pic>
          <p:nvPicPr>
            <p:cNvPr id="13" name="Picture 12" descr="radio_gal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7610" y="1371600"/>
              <a:ext cx="3196390" cy="2819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24221" y="3810000"/>
              <a:ext cx="1719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/>
                <a:t>Thiébault et al. (2009)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53200" y="833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Radio intensity for a simulated clumpy galaxy</a:t>
            </a:r>
            <a:endParaRPr lang="fr-FR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066800"/>
            <a:ext cx="7667625" cy="765175"/>
          </a:xfrm>
        </p:spPr>
        <p:txBody>
          <a:bodyPr/>
          <a:lstStyle/>
          <a:p>
            <a:pPr algn="ctr" eaLnBrk="1" hangingPunct="1"/>
            <a:r>
              <a:rPr lang="en-GB">
                <a:ea typeface="ＭＳ Ｐゴシック" charset="-128"/>
                <a:cs typeface="ＭＳ Ｐゴシック" charset="-128"/>
              </a:rPr>
              <a:t>Thank you</a:t>
            </a:r>
          </a:p>
        </p:txBody>
      </p:sp>
      <p:sp>
        <p:nvSpPr>
          <p:cNvPr id="123907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464342-6325-B14C-A605-0D7DE2497EF9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3909" name="Picture 4" descr="m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828800"/>
            <a:ext cx="40703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Magnetic field topology</a:t>
            </a:r>
          </a:p>
        </p:txBody>
      </p:sp>
      <p:sp>
        <p:nvSpPr>
          <p:cNvPr id="10137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D3C2BF-E0E2-BC43-85DF-56D0C383C890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1381" name="Picture 3" descr="A0_m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914400"/>
            <a:ext cx="34607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4"/>
          <p:cNvSpPr>
            <a:spLocks noChangeArrowheads="1"/>
          </p:cNvSpPr>
          <p:nvPr/>
        </p:nvSpPr>
        <p:spPr bwMode="auto">
          <a:xfrm>
            <a:off x="5638800" y="3352800"/>
            <a:ext cx="3343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/>
              <a:t>A0 symmetry : polar mode m=0 + anti-symmetric along z</a:t>
            </a:r>
          </a:p>
        </p:txBody>
      </p:sp>
      <p:pic>
        <p:nvPicPr>
          <p:cNvPr id="101383" name="Picture 5" descr="Bcool_Z_v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8000"/>
            <a:ext cx="2133600" cy="2133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1384" name="Picture 6" descr="Bcool_Z_vec_in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914400"/>
            <a:ext cx="2133600" cy="2133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1385" name="Rectangle 7"/>
          <p:cNvSpPr>
            <a:spLocks noChangeArrowheads="1"/>
          </p:cNvSpPr>
          <p:nvPr/>
        </p:nvSpPr>
        <p:spPr bwMode="auto">
          <a:xfrm>
            <a:off x="3276600" y="16144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up</a:t>
            </a:r>
            <a:endParaRPr lang="en-GB"/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3276600" y="35052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down</a:t>
            </a:r>
          </a:p>
        </p:txBody>
      </p:sp>
      <p:cxnSp>
        <p:nvCxnSpPr>
          <p:cNvPr id="101387" name="AutoShape 9"/>
          <p:cNvCxnSpPr>
            <a:cxnSpLocks noChangeShapeType="1"/>
          </p:cNvCxnSpPr>
          <p:nvPr/>
        </p:nvCxnSpPr>
        <p:spPr bwMode="auto">
          <a:xfrm>
            <a:off x="3289300" y="1981200"/>
            <a:ext cx="3200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388" name="AutoShape 10"/>
          <p:cNvCxnSpPr>
            <a:cxnSpLocks noChangeShapeType="1"/>
          </p:cNvCxnSpPr>
          <p:nvPr/>
        </p:nvCxnSpPr>
        <p:spPr bwMode="auto">
          <a:xfrm flipV="1">
            <a:off x="3289300" y="2362200"/>
            <a:ext cx="3211513" cy="1752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01389" name="Picture 11" descr="Bsf_Z_v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191000"/>
            <a:ext cx="2152650" cy="215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390" name="AutoShape 12"/>
          <p:cNvSpPr>
            <a:spLocks noChangeArrowheads="1"/>
          </p:cNvSpPr>
          <p:nvPr/>
        </p:nvSpPr>
        <p:spPr bwMode="auto">
          <a:xfrm>
            <a:off x="3581400" y="4800600"/>
            <a:ext cx="2438400" cy="409575"/>
          </a:xfrm>
          <a:prstGeom prst="rightArrow">
            <a:avLst>
              <a:gd name="adj1" fmla="val 50000"/>
              <a:gd name="adj2" fmla="val 1488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91" name="Rectangle 13"/>
          <p:cNvSpPr>
            <a:spLocks noChangeArrowheads="1"/>
          </p:cNvSpPr>
          <p:nvPr/>
        </p:nvSpPr>
        <p:spPr bwMode="auto">
          <a:xfrm>
            <a:off x="3681413" y="5181600"/>
            <a:ext cx="1957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Spiral arm structure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00800" y="6400800"/>
            <a:ext cx="2133600" cy="336550"/>
            <a:chOff x="4032" y="4032"/>
            <a:chExt cx="1344" cy="212"/>
          </a:xfrm>
        </p:grpSpPr>
        <p:cxnSp>
          <p:nvCxnSpPr>
            <p:cNvPr id="101397" name="AutoShape 15"/>
            <p:cNvCxnSpPr>
              <a:cxnSpLocks noChangeShapeType="1"/>
            </p:cNvCxnSpPr>
            <p:nvPr/>
          </p:nvCxnSpPr>
          <p:spPr bwMode="blackWhite">
            <a:xfrm>
              <a:off x="4032" y="4051"/>
              <a:ext cx="13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1398" name="Rectangle 16"/>
            <p:cNvSpPr>
              <a:spLocks noChangeArrowheads="1"/>
            </p:cNvSpPr>
            <p:nvPr/>
          </p:nvSpPr>
          <p:spPr bwMode="blackWhite">
            <a:xfrm>
              <a:off x="4471" y="4032"/>
              <a:ext cx="4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600">
                  <a:latin typeface="Times New Roman" charset="0"/>
                </a:rPr>
                <a:t>38 kpc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43000" y="5257800"/>
            <a:ext cx="2133600" cy="336550"/>
            <a:chOff x="4032" y="4032"/>
            <a:chExt cx="1344" cy="212"/>
          </a:xfrm>
        </p:grpSpPr>
        <p:cxnSp>
          <p:nvCxnSpPr>
            <p:cNvPr id="101395" name="AutoShape 18"/>
            <p:cNvCxnSpPr>
              <a:cxnSpLocks noChangeShapeType="1"/>
            </p:cNvCxnSpPr>
            <p:nvPr/>
          </p:nvCxnSpPr>
          <p:spPr bwMode="blackWhite">
            <a:xfrm>
              <a:off x="4032" y="4051"/>
              <a:ext cx="13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1396" name="Rectangle 19"/>
            <p:cNvSpPr>
              <a:spLocks noChangeArrowheads="1"/>
            </p:cNvSpPr>
            <p:nvPr/>
          </p:nvSpPr>
          <p:spPr bwMode="blackWhite">
            <a:xfrm>
              <a:off x="4471" y="4032"/>
              <a:ext cx="4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600">
                  <a:latin typeface="Times New Roman" charset="0"/>
                </a:rPr>
                <a:t>38 kpc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069DC4-FE9E-A647-9D3B-C8B9D892A0E0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charset="-128"/>
                <a:cs typeface="ＭＳ Ｐゴシック" charset="-128"/>
              </a:rPr>
              <a:t>Magnetic fields are everywhere in the Universe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Earth</a:t>
            </a:r>
          </a:p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Sun, stars</a:t>
            </a:r>
          </a:p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Compact objects</a:t>
            </a:r>
          </a:p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Interstellar Medium (ISM)</a:t>
            </a:r>
          </a:p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Galaxies</a:t>
            </a:r>
          </a:p>
          <a:p>
            <a:pPr eaLnBrk="1" hangingPunct="1"/>
            <a:r>
              <a:rPr lang="en-GB" sz="2000">
                <a:ea typeface="ＭＳ Ｐゴシック" charset="-128"/>
                <a:cs typeface="ＭＳ Ｐゴシック" charset="-128"/>
              </a:rPr>
              <a:t>Galaxy Clusters</a:t>
            </a:r>
          </a:p>
          <a:p>
            <a:pPr eaLnBrk="1" hangingPunct="1"/>
            <a:r>
              <a:rPr lang="en-GB" sz="2000" u="sng">
                <a:ea typeface="ＭＳ Ｐゴシック" charset="-128"/>
                <a:cs typeface="ＭＳ Ｐゴシック" charset="-128"/>
              </a:rPr>
              <a:t>Large scales</a:t>
            </a:r>
            <a:r>
              <a:rPr lang="en-GB" sz="2000">
                <a:ea typeface="ＭＳ Ｐゴシック" charset="-128"/>
                <a:cs typeface="ＭＳ Ｐゴシック" charset="-128"/>
              </a:rPr>
              <a:t> ?</a:t>
            </a:r>
            <a:endParaRPr lang="en-GB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1676400" cy="1336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934200" y="990600"/>
            <a:ext cx="1828800" cy="2608263"/>
            <a:chOff x="4224" y="928"/>
            <a:chExt cx="1152" cy="1643"/>
          </a:xfrm>
        </p:grpSpPr>
        <p:pic>
          <p:nvPicPr>
            <p:cNvPr id="42003" name="Picture 6" descr="coronahole_020108e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1329"/>
              <a:ext cx="1133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7" descr="Arches_TRACE_climag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36" y="936"/>
              <a:ext cx="5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5" name="Rectangle 8"/>
            <p:cNvSpPr>
              <a:spLocks noChangeArrowheads="1"/>
            </p:cNvSpPr>
            <p:nvPr/>
          </p:nvSpPr>
          <p:spPr bwMode="auto">
            <a:xfrm>
              <a:off x="5136" y="2417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i="1">
                  <a:solidFill>
                    <a:schemeClr val="bg1"/>
                  </a:solidFill>
                </a:rPr>
                <a:t>EIT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2006" name="Rectangle 9"/>
            <p:cNvSpPr>
              <a:spLocks noChangeArrowheads="1"/>
            </p:cNvSpPr>
            <p:nvPr/>
          </p:nvSpPr>
          <p:spPr bwMode="auto">
            <a:xfrm>
              <a:off x="4940" y="928"/>
              <a:ext cx="3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i="1">
                  <a:solidFill>
                    <a:schemeClr val="bg1"/>
                  </a:solidFill>
                </a:rPr>
                <a:t>TRACE</a:t>
              </a:r>
              <a:endParaRPr lang="en-GB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47800" y="3962400"/>
            <a:ext cx="1822450" cy="1981200"/>
            <a:chOff x="2524" y="2640"/>
            <a:chExt cx="1508" cy="1522"/>
          </a:xfrm>
        </p:grpSpPr>
        <p:pic>
          <p:nvPicPr>
            <p:cNvPr id="42001" name="Picture 11" descr="Crabpulsa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44" y="2640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2" name="Rectangle 12"/>
            <p:cNvSpPr>
              <a:spLocks noChangeArrowheads="1"/>
            </p:cNvSpPr>
            <p:nvPr/>
          </p:nvSpPr>
          <p:spPr bwMode="auto">
            <a:xfrm>
              <a:off x="2524" y="3974"/>
              <a:ext cx="94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i="1">
                  <a:solidFill>
                    <a:schemeClr val="bg1"/>
                  </a:solidFill>
                </a:rPr>
                <a:t>CHANDRA+HST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19800" y="3962400"/>
            <a:ext cx="2667000" cy="1971675"/>
            <a:chOff x="3828" y="2736"/>
            <a:chExt cx="1644" cy="1194"/>
          </a:xfrm>
        </p:grpSpPr>
        <p:pic>
          <p:nvPicPr>
            <p:cNvPr id="41999" name="Picture 15" descr="S31-Abb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4065" y="2511"/>
              <a:ext cx="1181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Rectangle 17"/>
            <p:cNvSpPr>
              <a:spLocks noChangeArrowheads="1"/>
            </p:cNvSpPr>
            <p:nvPr/>
          </p:nvSpPr>
          <p:spPr bwMode="auto">
            <a:xfrm>
              <a:off x="3828" y="3782"/>
              <a:ext cx="82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i="1">
                  <a:solidFill>
                    <a:schemeClr val="bg1"/>
                  </a:solidFill>
                </a:rPr>
                <a:t>HST+VLA+Effelberg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11550" y="3971925"/>
            <a:ext cx="2279650" cy="1971675"/>
            <a:chOff x="2212" y="2502"/>
            <a:chExt cx="1436" cy="1242"/>
          </a:xfrm>
        </p:grpSpPr>
        <p:pic>
          <p:nvPicPr>
            <p:cNvPr id="41997" name="Picture 14" descr="helicalfiel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56" y="2502"/>
              <a:ext cx="1392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8" name="Rectangle 18"/>
            <p:cNvSpPr>
              <a:spLocks noChangeArrowheads="1"/>
            </p:cNvSpPr>
            <p:nvPr/>
          </p:nvSpPr>
          <p:spPr bwMode="auto">
            <a:xfrm>
              <a:off x="2212" y="3590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 i="1">
                  <a:solidFill>
                    <a:schemeClr val="bg1"/>
                  </a:solidFill>
                </a:rPr>
                <a:t>GBT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Large-scale galaxy wind formation</a:t>
            </a:r>
          </a:p>
        </p:txBody>
      </p:sp>
      <p:sp>
        <p:nvSpPr>
          <p:cNvPr id="931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8EFF0D-BF93-414A-87F3-534D1FAF7E40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3189" name="Picture 2" descr="density_blowa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275" y="1352550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3" descr="density_bubb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3075" y="1362075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4" descr="density_snowp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7675" y="1362075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6" descr="temperature_blowaw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38100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7" descr="temperature_bubb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3550" y="38100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8" descr="temperature_snowplo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8150" y="381000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Rectangle 9"/>
          <p:cNvSpPr>
            <a:spLocks noChangeArrowheads="1"/>
          </p:cNvSpPr>
          <p:nvPr/>
        </p:nvSpPr>
        <p:spPr bwMode="auto">
          <a:xfrm>
            <a:off x="1250950" y="1812925"/>
            <a:ext cx="2762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/>
              <a:t>D</a:t>
            </a:r>
          </a:p>
          <a:p>
            <a:r>
              <a:rPr lang="en-GB" sz="1000"/>
              <a:t>E</a:t>
            </a:r>
          </a:p>
          <a:p>
            <a:r>
              <a:rPr lang="en-GB" sz="1000"/>
              <a:t>N</a:t>
            </a:r>
          </a:p>
          <a:p>
            <a:r>
              <a:rPr lang="en-GB" sz="1000"/>
              <a:t>S</a:t>
            </a:r>
          </a:p>
          <a:p>
            <a:r>
              <a:rPr lang="en-GB" sz="1000"/>
              <a:t>I</a:t>
            </a:r>
          </a:p>
          <a:p>
            <a:r>
              <a:rPr lang="en-GB" sz="1000"/>
              <a:t>T</a:t>
            </a:r>
          </a:p>
          <a:p>
            <a:r>
              <a:rPr lang="en-GB" sz="1000"/>
              <a:t>Y</a:t>
            </a:r>
          </a:p>
        </p:txBody>
      </p:sp>
      <p:sp>
        <p:nvSpPr>
          <p:cNvPr id="93196" name="Rectangle 10"/>
          <p:cNvSpPr>
            <a:spLocks noChangeArrowheads="1"/>
          </p:cNvSpPr>
          <p:nvPr/>
        </p:nvSpPr>
        <p:spPr bwMode="auto">
          <a:xfrm>
            <a:off x="1225550" y="4022725"/>
            <a:ext cx="2905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/>
              <a:t>T</a:t>
            </a:r>
          </a:p>
          <a:p>
            <a:r>
              <a:rPr lang="en-GB" sz="1000"/>
              <a:t>E</a:t>
            </a:r>
          </a:p>
          <a:p>
            <a:r>
              <a:rPr lang="en-GB" sz="1000"/>
              <a:t>M</a:t>
            </a:r>
          </a:p>
          <a:p>
            <a:r>
              <a:rPr lang="en-GB" sz="1000"/>
              <a:t>P</a:t>
            </a:r>
          </a:p>
          <a:p>
            <a:r>
              <a:rPr lang="en-GB" sz="1000"/>
              <a:t>E</a:t>
            </a:r>
          </a:p>
          <a:p>
            <a:r>
              <a:rPr lang="en-GB" sz="1000"/>
              <a:t>R</a:t>
            </a:r>
          </a:p>
          <a:p>
            <a:r>
              <a:rPr lang="en-GB" sz="1000"/>
              <a:t>A</a:t>
            </a:r>
          </a:p>
          <a:p>
            <a:r>
              <a:rPr lang="en-GB" sz="1000"/>
              <a:t>T</a:t>
            </a:r>
          </a:p>
          <a:p>
            <a:r>
              <a:rPr lang="en-GB" sz="1000"/>
              <a:t>U</a:t>
            </a:r>
          </a:p>
          <a:p>
            <a:r>
              <a:rPr lang="en-GB" sz="1000"/>
              <a:t>R</a:t>
            </a:r>
          </a:p>
          <a:p>
            <a:r>
              <a:rPr lang="en-GB" sz="1000"/>
              <a:t>E</a:t>
            </a:r>
          </a:p>
        </p:txBody>
      </p:sp>
      <p:cxnSp>
        <p:nvCxnSpPr>
          <p:cNvPr id="93197" name="AutoShape 11"/>
          <p:cNvCxnSpPr>
            <a:cxnSpLocks noChangeShapeType="1"/>
          </p:cNvCxnSpPr>
          <p:nvPr/>
        </p:nvCxnSpPr>
        <p:spPr bwMode="blackWhite">
          <a:xfrm>
            <a:off x="4267200" y="6110288"/>
            <a:ext cx="2209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198" name="Rectangle 12"/>
          <p:cNvSpPr>
            <a:spLocks noChangeArrowheads="1"/>
          </p:cNvSpPr>
          <p:nvPr/>
        </p:nvSpPr>
        <p:spPr bwMode="blackWhite">
          <a:xfrm>
            <a:off x="4965700" y="6110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cxnSp>
        <p:nvCxnSpPr>
          <p:cNvPr id="93199" name="AutoShape 13"/>
          <p:cNvCxnSpPr>
            <a:cxnSpLocks noChangeShapeType="1"/>
          </p:cNvCxnSpPr>
          <p:nvPr/>
        </p:nvCxnSpPr>
        <p:spPr bwMode="blackWhite">
          <a:xfrm>
            <a:off x="6781800" y="6110288"/>
            <a:ext cx="2209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200" name="Rectangle 14"/>
          <p:cNvSpPr>
            <a:spLocks noChangeArrowheads="1"/>
          </p:cNvSpPr>
          <p:nvPr/>
        </p:nvSpPr>
        <p:spPr bwMode="blackWhite">
          <a:xfrm>
            <a:off x="7480300" y="6110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cxnSp>
        <p:nvCxnSpPr>
          <p:cNvPr id="93201" name="AutoShape 15"/>
          <p:cNvCxnSpPr>
            <a:cxnSpLocks noChangeShapeType="1"/>
          </p:cNvCxnSpPr>
          <p:nvPr/>
        </p:nvCxnSpPr>
        <p:spPr bwMode="blackWhite">
          <a:xfrm>
            <a:off x="1752600" y="6110288"/>
            <a:ext cx="2209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202" name="Rectangle 16"/>
          <p:cNvSpPr>
            <a:spLocks noChangeArrowheads="1"/>
          </p:cNvSpPr>
          <p:nvPr/>
        </p:nvSpPr>
        <p:spPr bwMode="blackWhite">
          <a:xfrm>
            <a:off x="2451100" y="6110288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800">
                <a:latin typeface="Times New Roman" charset="0"/>
              </a:rPr>
              <a:t>38 kpc</a:t>
            </a:r>
          </a:p>
        </p:txBody>
      </p:sp>
      <p:sp>
        <p:nvSpPr>
          <p:cNvPr id="93203" name="Rectangle 17"/>
          <p:cNvSpPr>
            <a:spLocks noChangeArrowheads="1"/>
          </p:cNvSpPr>
          <p:nvPr/>
        </p:nvSpPr>
        <p:spPr bwMode="auto">
          <a:xfrm>
            <a:off x="2127250" y="99060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1. Buoyancy</a:t>
            </a:r>
          </a:p>
        </p:txBody>
      </p:sp>
      <p:sp>
        <p:nvSpPr>
          <p:cNvPr id="93204" name="Rectangle 18"/>
          <p:cNvSpPr>
            <a:spLocks noChangeArrowheads="1"/>
          </p:cNvSpPr>
          <p:nvPr/>
        </p:nvSpPr>
        <p:spPr bwMode="auto">
          <a:xfrm>
            <a:off x="4627563" y="990600"/>
            <a:ext cx="1392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2. Snow plow</a:t>
            </a:r>
          </a:p>
        </p:txBody>
      </p:sp>
      <p:sp>
        <p:nvSpPr>
          <p:cNvPr id="93205" name="Rectangle 19"/>
          <p:cNvSpPr>
            <a:spLocks noChangeArrowheads="1"/>
          </p:cNvSpPr>
          <p:nvPr/>
        </p:nvSpPr>
        <p:spPr bwMode="auto">
          <a:xfrm>
            <a:off x="7189788" y="99060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/>
              <a:t>3. Blow away</a:t>
            </a:r>
          </a:p>
        </p:txBody>
      </p:sp>
      <p:sp>
        <p:nvSpPr>
          <p:cNvPr id="93206" name="AutoShape 20"/>
          <p:cNvSpPr>
            <a:spLocks noChangeArrowheads="1"/>
          </p:cNvSpPr>
          <p:nvPr/>
        </p:nvSpPr>
        <p:spPr bwMode="auto">
          <a:xfrm>
            <a:off x="3824288" y="2362200"/>
            <a:ext cx="671512" cy="180975"/>
          </a:xfrm>
          <a:prstGeom prst="rightArrow">
            <a:avLst>
              <a:gd name="adj1" fmla="val 50000"/>
              <a:gd name="adj2" fmla="val 92763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207" name="AutoShape 21"/>
          <p:cNvSpPr>
            <a:spLocks noChangeArrowheads="1"/>
          </p:cNvSpPr>
          <p:nvPr/>
        </p:nvSpPr>
        <p:spPr bwMode="auto">
          <a:xfrm>
            <a:off x="6338888" y="2362200"/>
            <a:ext cx="671512" cy="180975"/>
          </a:xfrm>
          <a:prstGeom prst="rightArrow">
            <a:avLst>
              <a:gd name="adj1" fmla="val 50000"/>
              <a:gd name="adj2" fmla="val 92763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208" name="AutoShape 22"/>
          <p:cNvSpPr>
            <a:spLocks noChangeArrowheads="1"/>
          </p:cNvSpPr>
          <p:nvPr/>
        </p:nvSpPr>
        <p:spPr bwMode="auto">
          <a:xfrm>
            <a:off x="6338888" y="4848225"/>
            <a:ext cx="671512" cy="180975"/>
          </a:xfrm>
          <a:prstGeom prst="rightArrow">
            <a:avLst>
              <a:gd name="adj1" fmla="val 50000"/>
              <a:gd name="adj2" fmla="val 92763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209" name="AutoShape 23"/>
          <p:cNvSpPr>
            <a:spLocks noChangeArrowheads="1"/>
          </p:cNvSpPr>
          <p:nvPr/>
        </p:nvSpPr>
        <p:spPr bwMode="auto">
          <a:xfrm>
            <a:off x="3824288" y="4848225"/>
            <a:ext cx="671512" cy="180975"/>
          </a:xfrm>
          <a:prstGeom prst="rightArrow">
            <a:avLst>
              <a:gd name="adj1" fmla="val 50000"/>
              <a:gd name="adj2" fmla="val 92763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210" name="Rectangle 24"/>
          <p:cNvSpPr>
            <a:spLocks noChangeArrowheads="1"/>
          </p:cNvSpPr>
          <p:nvPr/>
        </p:nvSpPr>
        <p:spPr bwMode="auto">
          <a:xfrm>
            <a:off x="3048000" y="1393825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t=1Gyr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93211" name="Rectangle 25"/>
          <p:cNvSpPr>
            <a:spLocks noChangeArrowheads="1"/>
          </p:cNvSpPr>
          <p:nvPr/>
        </p:nvSpPr>
        <p:spPr bwMode="auto">
          <a:xfrm>
            <a:off x="5676900" y="1400175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t=2Gyr</a:t>
            </a:r>
            <a:endParaRPr lang="en-GB" sz="1800"/>
          </a:p>
        </p:txBody>
      </p:sp>
      <p:sp>
        <p:nvSpPr>
          <p:cNvPr id="93212" name="Rectangle 26"/>
          <p:cNvSpPr>
            <a:spLocks noChangeArrowheads="1"/>
          </p:cNvSpPr>
          <p:nvPr/>
        </p:nvSpPr>
        <p:spPr bwMode="auto">
          <a:xfrm>
            <a:off x="8191500" y="1400175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t=3Gyr</a:t>
            </a:r>
            <a:endParaRPr lang="en-GB" sz="1800"/>
          </a:p>
        </p:txBody>
      </p:sp>
      <p:sp>
        <p:nvSpPr>
          <p:cNvPr id="29" name="Rectangle 28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Observations and pitch angle</a:t>
            </a:r>
          </a:p>
        </p:txBody>
      </p:sp>
      <p:sp>
        <p:nvSpPr>
          <p:cNvPr id="1034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D6D2B8-8BDC-894F-8D62-6EFA13C31807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0" y="1066800"/>
            <a:ext cx="2649538" cy="2903538"/>
            <a:chOff x="1008" y="1392"/>
            <a:chExt cx="1966" cy="2068"/>
          </a:xfrm>
        </p:grpSpPr>
        <p:pic>
          <p:nvPicPr>
            <p:cNvPr id="103458" name="Picture 4" descr="Beck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1392"/>
              <a:ext cx="1863" cy="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59" name="Rectangle 5"/>
            <p:cNvSpPr>
              <a:spLocks noChangeArrowheads="1"/>
            </p:cNvSpPr>
            <p:nvPr/>
          </p:nvSpPr>
          <p:spPr bwMode="auto">
            <a:xfrm>
              <a:off x="2302" y="3264"/>
              <a:ext cx="67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i="1"/>
                <a:t>Beck 2007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52600" y="3276600"/>
            <a:ext cx="2705100" cy="3163888"/>
            <a:chOff x="3852" y="1248"/>
            <a:chExt cx="1704" cy="2313"/>
          </a:xfrm>
        </p:grpSpPr>
        <p:pic>
          <p:nvPicPr>
            <p:cNvPr id="103456" name="Picture 7" descr="beckpitc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2" y="1248"/>
              <a:ext cx="1616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57" name="Rectangle 8"/>
            <p:cNvSpPr>
              <a:spLocks noChangeArrowheads="1"/>
            </p:cNvSpPr>
            <p:nvPr/>
          </p:nvSpPr>
          <p:spPr bwMode="auto">
            <a:xfrm>
              <a:off x="4752" y="3360"/>
              <a:ext cx="8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i="1"/>
                <a:t>Beck et al. 1996</a:t>
              </a:r>
            </a:p>
          </p:txBody>
        </p:sp>
      </p:grpSp>
      <p:pic>
        <p:nvPicPr>
          <p:cNvPr id="103431" name="Picture 9" descr="image-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2400"/>
            <a:ext cx="1593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52600" y="990600"/>
            <a:ext cx="2571750" cy="2027238"/>
            <a:chOff x="2928" y="576"/>
            <a:chExt cx="1620" cy="1277"/>
          </a:xfrm>
        </p:grpSpPr>
        <p:cxnSp>
          <p:nvCxnSpPr>
            <p:cNvPr id="103442" name="AutoShape 11"/>
            <p:cNvCxnSpPr>
              <a:cxnSpLocks noChangeShapeType="1"/>
            </p:cNvCxnSpPr>
            <p:nvPr/>
          </p:nvCxnSpPr>
          <p:spPr bwMode="auto">
            <a:xfrm flipV="1">
              <a:off x="3072" y="1344"/>
              <a:ext cx="1056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443" name="AutoShape 12"/>
            <p:cNvCxnSpPr>
              <a:cxnSpLocks noChangeShapeType="1"/>
            </p:cNvCxnSpPr>
            <p:nvPr/>
          </p:nvCxnSpPr>
          <p:spPr bwMode="auto">
            <a:xfrm flipH="1" flipV="1">
              <a:off x="3984" y="960"/>
              <a:ext cx="144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444" name="AutoShape 13"/>
            <p:cNvCxnSpPr>
              <a:cxnSpLocks noChangeShapeType="1"/>
            </p:cNvCxnSpPr>
            <p:nvPr/>
          </p:nvCxnSpPr>
          <p:spPr bwMode="auto">
            <a:xfrm flipV="1">
              <a:off x="4128" y="1200"/>
              <a:ext cx="384" cy="14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3445" name="AutoShape 14"/>
            <p:cNvCxnSpPr>
              <a:cxnSpLocks noChangeShapeType="1"/>
            </p:cNvCxnSpPr>
            <p:nvPr/>
          </p:nvCxnSpPr>
          <p:spPr bwMode="auto">
            <a:xfrm flipH="1" flipV="1">
              <a:off x="4080" y="624"/>
              <a:ext cx="48" cy="72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03446" name="Arc 15"/>
            <p:cNvSpPr>
              <a:spLocks/>
            </p:cNvSpPr>
            <p:nvPr/>
          </p:nvSpPr>
          <p:spPr bwMode="auto">
            <a:xfrm rot="-1756744">
              <a:off x="4038" y="1056"/>
              <a:ext cx="90" cy="144"/>
            </a:xfrm>
            <a:custGeom>
              <a:avLst/>
              <a:gdLst>
                <a:gd name="T0" fmla="*/ 0 w 13540"/>
                <a:gd name="T1" fmla="*/ 0 h 21600"/>
                <a:gd name="T2" fmla="*/ 0 w 13540"/>
                <a:gd name="T3" fmla="*/ 0 h 21600"/>
                <a:gd name="T4" fmla="*/ 0 w 13540"/>
                <a:gd name="T5" fmla="*/ 0 h 21600"/>
                <a:gd name="T6" fmla="*/ 0 60000 65536"/>
                <a:gd name="T7" fmla="*/ 0 60000 65536"/>
                <a:gd name="T8" fmla="*/ 0 60000 65536"/>
                <a:gd name="T9" fmla="*/ 0 w 13540"/>
                <a:gd name="T10" fmla="*/ 0 h 21600"/>
                <a:gd name="T11" fmla="*/ 13540 w 135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40" h="21600" fill="none" extrusionOk="0">
                  <a:moveTo>
                    <a:pt x="0" y="-1"/>
                  </a:moveTo>
                  <a:cubicBezTo>
                    <a:pt x="4925" y="-1"/>
                    <a:pt x="9702" y="1683"/>
                    <a:pt x="13540" y="4770"/>
                  </a:cubicBezTo>
                </a:path>
                <a:path w="13540" h="21600" stroke="0" extrusionOk="0">
                  <a:moveTo>
                    <a:pt x="0" y="-1"/>
                  </a:moveTo>
                  <a:cubicBezTo>
                    <a:pt x="4925" y="-1"/>
                    <a:pt x="9702" y="1683"/>
                    <a:pt x="13540" y="47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47" name="Picture 16" descr="image-2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4" y="852"/>
              <a:ext cx="10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48" name="Picture 17" descr="image-2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8" y="576"/>
              <a:ext cx="14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3449" name="AutoShape 18"/>
            <p:cNvCxnSpPr>
              <a:cxnSpLocks noChangeShapeType="1"/>
            </p:cNvCxnSpPr>
            <p:nvPr/>
          </p:nvCxnSpPr>
          <p:spPr bwMode="auto">
            <a:xfrm flipH="1" flipV="1">
              <a:off x="3888" y="698"/>
              <a:ext cx="240" cy="64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50" name="AutoShape 19"/>
            <p:cNvCxnSpPr>
              <a:cxnSpLocks noChangeShapeType="1"/>
            </p:cNvCxnSpPr>
            <p:nvPr/>
          </p:nvCxnSpPr>
          <p:spPr bwMode="auto">
            <a:xfrm flipV="1">
              <a:off x="4128" y="1248"/>
              <a:ext cx="240" cy="9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pic>
          <p:nvPicPr>
            <p:cNvPr id="103451" name="Picture 20" descr="image-2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68" y="1344"/>
              <a:ext cx="18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52" name="Picture 21" descr="image-2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48" y="768"/>
              <a:ext cx="204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53" name="Picture 22" descr="image-2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52" y="1392"/>
              <a:ext cx="88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54" name="Picture 23" descr="image-21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28" y="1536"/>
              <a:ext cx="12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55" name="Rectangle 24"/>
            <p:cNvSpPr>
              <a:spLocks noChangeArrowheads="1"/>
            </p:cNvSpPr>
            <p:nvPr/>
          </p:nvSpPr>
          <p:spPr bwMode="auto">
            <a:xfrm>
              <a:off x="3012" y="1680"/>
              <a:ext cx="7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Galactic centre</a:t>
              </a:r>
            </a:p>
          </p:txBody>
        </p:sp>
      </p:grpSp>
      <p:pic>
        <p:nvPicPr>
          <p:cNvPr id="103433" name="Picture 25" descr="pitch_s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92588"/>
            <a:ext cx="2152650" cy="215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34" name="Picture 26" descr="table_pitch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66163" y="4373563"/>
            <a:ext cx="2492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27" descr="image-26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66163" y="4221163"/>
            <a:ext cx="222250" cy="1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400800" y="6400800"/>
            <a:ext cx="2133600" cy="336550"/>
            <a:chOff x="4032" y="4032"/>
            <a:chExt cx="1344" cy="212"/>
          </a:xfrm>
        </p:grpSpPr>
        <p:cxnSp>
          <p:nvCxnSpPr>
            <p:cNvPr id="103440" name="AutoShape 29"/>
            <p:cNvCxnSpPr>
              <a:cxnSpLocks noChangeShapeType="1"/>
            </p:cNvCxnSpPr>
            <p:nvPr/>
          </p:nvCxnSpPr>
          <p:spPr bwMode="blackWhite">
            <a:xfrm>
              <a:off x="4032" y="4051"/>
              <a:ext cx="134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441" name="Rectangle 30"/>
            <p:cNvSpPr>
              <a:spLocks noChangeArrowheads="1"/>
            </p:cNvSpPr>
            <p:nvPr/>
          </p:nvSpPr>
          <p:spPr bwMode="blackWhite">
            <a:xfrm>
              <a:off x="4471" y="4032"/>
              <a:ext cx="4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600">
                  <a:latin typeface="Times New Roman" charset="0"/>
                </a:rPr>
                <a:t>38 kpc</a:t>
              </a:r>
            </a:p>
          </p:txBody>
        </p:sp>
      </p:grpSp>
      <p:pic>
        <p:nvPicPr>
          <p:cNvPr id="198687" name="Picture 31" descr="Bsf_Z_vec"/>
          <p:cNvPicPr>
            <a:picLocks noChangeAspect="1" noChangeArrowheads="1"/>
          </p:cNvPicPr>
          <p:nvPr/>
        </p:nvPicPr>
        <p:blipFill>
          <a:blip r:embed="rId15">
            <a:alphaModFix amt="40000"/>
          </a:blip>
          <a:srcRect/>
          <a:stretch>
            <a:fillRect/>
          </a:stretch>
        </p:blipFill>
        <p:spPr bwMode="auto">
          <a:xfrm>
            <a:off x="6400800" y="4191000"/>
            <a:ext cx="2152650" cy="2152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Numerical implementation of supernovae feedback</a:t>
            </a:r>
          </a:p>
        </p:txBody>
      </p:sp>
      <p:sp>
        <p:nvSpPr>
          <p:cNvPr id="890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57A856-5D5B-0846-910C-8F3C00FC711D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0" y="1066800"/>
            <a:ext cx="1828800" cy="1828800"/>
            <a:chOff x="3024" y="672"/>
            <a:chExt cx="1152" cy="1152"/>
          </a:xfrm>
        </p:grpSpPr>
        <p:sp>
          <p:nvSpPr>
            <p:cNvPr id="89142" name="Rectangle 43"/>
            <p:cNvSpPr>
              <a:spLocks noChangeArrowheads="1"/>
            </p:cNvSpPr>
            <p:nvPr/>
          </p:nvSpPr>
          <p:spPr bwMode="auto">
            <a:xfrm>
              <a:off x="3024" y="672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3" name="Rectangle 44"/>
            <p:cNvSpPr>
              <a:spLocks noChangeArrowheads="1"/>
            </p:cNvSpPr>
            <p:nvPr/>
          </p:nvSpPr>
          <p:spPr bwMode="auto">
            <a:xfrm>
              <a:off x="3408" y="672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4" name="Rectangle 45"/>
            <p:cNvSpPr>
              <a:spLocks noChangeArrowheads="1"/>
            </p:cNvSpPr>
            <p:nvPr/>
          </p:nvSpPr>
          <p:spPr bwMode="auto">
            <a:xfrm>
              <a:off x="3792" y="672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5" name="Rectangle 46"/>
            <p:cNvSpPr>
              <a:spLocks noChangeArrowheads="1"/>
            </p:cNvSpPr>
            <p:nvPr/>
          </p:nvSpPr>
          <p:spPr bwMode="auto">
            <a:xfrm>
              <a:off x="3792" y="1056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6" name="Rectangle 47"/>
            <p:cNvSpPr>
              <a:spLocks noChangeArrowheads="1"/>
            </p:cNvSpPr>
            <p:nvPr/>
          </p:nvSpPr>
          <p:spPr bwMode="auto">
            <a:xfrm>
              <a:off x="3792" y="1440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7" name="Rectangle 48"/>
            <p:cNvSpPr>
              <a:spLocks noChangeArrowheads="1"/>
            </p:cNvSpPr>
            <p:nvPr/>
          </p:nvSpPr>
          <p:spPr bwMode="auto">
            <a:xfrm>
              <a:off x="3408" y="1440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8" name="Rectangle 49"/>
            <p:cNvSpPr>
              <a:spLocks noChangeArrowheads="1"/>
            </p:cNvSpPr>
            <p:nvPr/>
          </p:nvSpPr>
          <p:spPr bwMode="auto">
            <a:xfrm>
              <a:off x="3024" y="1440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49" name="Rectangle 50"/>
            <p:cNvSpPr>
              <a:spLocks noChangeArrowheads="1"/>
            </p:cNvSpPr>
            <p:nvPr/>
          </p:nvSpPr>
          <p:spPr bwMode="auto">
            <a:xfrm>
              <a:off x="3024" y="1056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50" name="Rectangle 51"/>
            <p:cNvSpPr>
              <a:spLocks noChangeArrowheads="1"/>
            </p:cNvSpPr>
            <p:nvPr/>
          </p:nvSpPr>
          <p:spPr bwMode="auto">
            <a:xfrm>
              <a:off x="3408" y="1056"/>
              <a:ext cx="384" cy="384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89094" name="Picture 4" descr="SNscheme_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9255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95400" y="3048000"/>
            <a:ext cx="7467600" cy="3590925"/>
            <a:chOff x="816" y="1728"/>
            <a:chExt cx="4704" cy="2262"/>
          </a:xfrm>
        </p:grpSpPr>
        <p:pic>
          <p:nvPicPr>
            <p:cNvPr id="89128" name="Picture 5" descr="SNefa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28"/>
              <a:ext cx="2262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9" name="Picture 6" descr="SNetranch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8" y="1728"/>
              <a:ext cx="2262" cy="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30" name="AutoShape 7"/>
            <p:cNvSpPr>
              <a:spLocks noChangeArrowheads="1"/>
            </p:cNvSpPr>
            <p:nvPr/>
          </p:nvSpPr>
          <p:spPr bwMode="blackWhite">
            <a:xfrm>
              <a:off x="1296" y="3072"/>
              <a:ext cx="48" cy="528"/>
            </a:xfrm>
            <a:prstGeom prst="upArrow">
              <a:avLst>
                <a:gd name="adj1" fmla="val 50000"/>
                <a:gd name="adj2" fmla="val 2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1" name="AutoShape 8"/>
            <p:cNvSpPr>
              <a:spLocks noChangeArrowheads="1"/>
            </p:cNvSpPr>
            <p:nvPr/>
          </p:nvSpPr>
          <p:spPr bwMode="blackWhite">
            <a:xfrm>
              <a:off x="1666" y="2976"/>
              <a:ext cx="48" cy="624"/>
            </a:xfrm>
            <a:prstGeom prst="upArrow">
              <a:avLst>
                <a:gd name="adj1" fmla="val 50000"/>
                <a:gd name="adj2" fmla="val 3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2" name="AutoShape 9"/>
            <p:cNvSpPr>
              <a:spLocks noChangeArrowheads="1"/>
            </p:cNvSpPr>
            <p:nvPr/>
          </p:nvSpPr>
          <p:spPr bwMode="blackWhite">
            <a:xfrm>
              <a:off x="2112" y="2880"/>
              <a:ext cx="48" cy="720"/>
            </a:xfrm>
            <a:prstGeom prst="upArrow">
              <a:avLst>
                <a:gd name="adj1" fmla="val 50000"/>
                <a:gd name="adj2" fmla="val 3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3" name="AutoShape 10"/>
            <p:cNvSpPr>
              <a:spLocks noChangeArrowheads="1"/>
            </p:cNvSpPr>
            <p:nvPr/>
          </p:nvSpPr>
          <p:spPr bwMode="blackWhite">
            <a:xfrm>
              <a:off x="3744" y="2928"/>
              <a:ext cx="47" cy="672"/>
            </a:xfrm>
            <a:prstGeom prst="upArrow">
              <a:avLst>
                <a:gd name="adj1" fmla="val 50000"/>
                <a:gd name="adj2" fmla="val 3574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4" name="AutoShape 11"/>
            <p:cNvSpPr>
              <a:spLocks noChangeArrowheads="1"/>
            </p:cNvSpPr>
            <p:nvPr/>
          </p:nvSpPr>
          <p:spPr bwMode="blackWhite">
            <a:xfrm>
              <a:off x="4128" y="2928"/>
              <a:ext cx="48" cy="672"/>
            </a:xfrm>
            <a:prstGeom prst="upArrow">
              <a:avLst>
                <a:gd name="adj1" fmla="val 50000"/>
                <a:gd name="adj2" fmla="val 3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5" name="AutoShape 12"/>
            <p:cNvSpPr>
              <a:spLocks noChangeArrowheads="1"/>
            </p:cNvSpPr>
            <p:nvPr/>
          </p:nvSpPr>
          <p:spPr bwMode="blackWhite">
            <a:xfrm>
              <a:off x="4560" y="2928"/>
              <a:ext cx="47" cy="672"/>
            </a:xfrm>
            <a:prstGeom prst="upArrow">
              <a:avLst>
                <a:gd name="adj1" fmla="val 50000"/>
                <a:gd name="adj2" fmla="val 35744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36" name="Oval 13"/>
            <p:cNvSpPr>
              <a:spLocks noChangeAspect="1" noChangeArrowheads="1"/>
            </p:cNvSpPr>
            <p:nvPr/>
          </p:nvSpPr>
          <p:spPr bwMode="blackWhite">
            <a:xfrm>
              <a:off x="1319" y="2951"/>
              <a:ext cx="25" cy="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9137" name="Oval 14"/>
            <p:cNvSpPr>
              <a:spLocks noChangeAspect="1" noChangeArrowheads="1"/>
            </p:cNvSpPr>
            <p:nvPr/>
          </p:nvSpPr>
          <p:spPr bwMode="blackWhite">
            <a:xfrm>
              <a:off x="1680" y="2894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9138" name="Oval 15"/>
            <p:cNvSpPr>
              <a:spLocks noChangeAspect="1" noChangeArrowheads="1"/>
            </p:cNvSpPr>
            <p:nvPr/>
          </p:nvSpPr>
          <p:spPr bwMode="blackWhite">
            <a:xfrm>
              <a:off x="2112" y="2807"/>
              <a:ext cx="25" cy="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9139" name="Oval 16"/>
            <p:cNvSpPr>
              <a:spLocks noChangeAspect="1" noChangeArrowheads="1"/>
            </p:cNvSpPr>
            <p:nvPr/>
          </p:nvSpPr>
          <p:spPr bwMode="blackWhite">
            <a:xfrm>
              <a:off x="3767" y="2807"/>
              <a:ext cx="25" cy="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9140" name="Oval 17"/>
            <p:cNvSpPr>
              <a:spLocks noChangeAspect="1" noChangeArrowheads="1"/>
            </p:cNvSpPr>
            <p:nvPr/>
          </p:nvSpPr>
          <p:spPr bwMode="blackWhite">
            <a:xfrm>
              <a:off x="4128" y="2798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89141" name="Oval 18"/>
            <p:cNvSpPr>
              <a:spLocks noChangeAspect="1" noChangeArrowheads="1"/>
            </p:cNvSpPr>
            <p:nvPr/>
          </p:nvSpPr>
          <p:spPr bwMode="blackWhite">
            <a:xfrm>
              <a:off x="4560" y="2807"/>
              <a:ext cx="25" cy="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>
                <a:solidFill>
                  <a:schemeClr val="tx2"/>
                </a:solidFill>
                <a:latin typeface="Times New Roman" charset="0"/>
              </a:endParaRPr>
            </a:p>
          </p:txBody>
        </p:sp>
      </p:grpSp>
      <p:pic>
        <p:nvPicPr>
          <p:cNvPr id="89096" name="Picture 19" descr="sn1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362200" y="1066800"/>
            <a:ext cx="1828800" cy="1828800"/>
            <a:chOff x="2688" y="672"/>
            <a:chExt cx="1152" cy="1152"/>
          </a:xfrm>
        </p:grpSpPr>
        <p:sp>
          <p:nvSpPr>
            <p:cNvPr id="89123" name="Rectangle 22"/>
            <p:cNvSpPr>
              <a:spLocks noChangeArrowheads="1"/>
            </p:cNvSpPr>
            <p:nvPr/>
          </p:nvSpPr>
          <p:spPr bwMode="auto">
            <a:xfrm>
              <a:off x="2688" y="672"/>
              <a:ext cx="1152" cy="1152"/>
            </a:xfrm>
            <a:prstGeom prst="rect">
              <a:avLst/>
            </a:prstGeom>
            <a:solidFill>
              <a:srgbClr val="3BA3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89124" name="AutoShape 24"/>
            <p:cNvCxnSpPr>
              <a:cxnSpLocks noChangeShapeType="1"/>
            </p:cNvCxnSpPr>
            <p:nvPr/>
          </p:nvCxnSpPr>
          <p:spPr bwMode="auto">
            <a:xfrm>
              <a:off x="3456" y="672"/>
              <a:ext cx="0" cy="115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9125" name="AutoShape 25"/>
            <p:cNvCxnSpPr>
              <a:cxnSpLocks noChangeShapeType="1"/>
            </p:cNvCxnSpPr>
            <p:nvPr/>
          </p:nvCxnSpPr>
          <p:spPr bwMode="auto">
            <a:xfrm>
              <a:off x="3072" y="672"/>
              <a:ext cx="0" cy="115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9126" name="AutoShape 26"/>
            <p:cNvCxnSpPr>
              <a:cxnSpLocks noChangeShapeType="1"/>
            </p:cNvCxnSpPr>
            <p:nvPr/>
          </p:nvCxnSpPr>
          <p:spPr bwMode="auto">
            <a:xfrm flipH="1">
              <a:off x="2689" y="1055"/>
              <a:ext cx="115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9127" name="AutoShape 27"/>
            <p:cNvCxnSpPr>
              <a:cxnSpLocks noChangeShapeType="1"/>
            </p:cNvCxnSpPr>
            <p:nvPr/>
          </p:nvCxnSpPr>
          <p:spPr bwMode="auto">
            <a:xfrm flipH="1">
              <a:off x="2688" y="1440"/>
              <a:ext cx="1151" cy="1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89098" name="AutoShape 29"/>
          <p:cNvSpPr>
            <a:spLocks noChangeArrowheads="1"/>
          </p:cNvSpPr>
          <p:nvPr/>
        </p:nvSpPr>
        <p:spPr bwMode="auto">
          <a:xfrm>
            <a:off x="3048000" y="1752600"/>
            <a:ext cx="457200" cy="457200"/>
          </a:xfrm>
          <a:prstGeom prst="sun">
            <a:avLst>
              <a:gd name="adj" fmla="val 25000"/>
            </a:avLst>
          </a:prstGeom>
          <a:solidFill>
            <a:srgbClr val="FFF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975" name="Oval 31"/>
          <p:cNvSpPr>
            <a:spLocks noChangeArrowheads="1"/>
          </p:cNvSpPr>
          <p:nvPr/>
        </p:nvSpPr>
        <p:spPr bwMode="auto">
          <a:xfrm>
            <a:off x="2819400" y="1524000"/>
            <a:ext cx="9144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976" name="Oval 32"/>
          <p:cNvSpPr>
            <a:spLocks noChangeArrowheads="1"/>
          </p:cNvSpPr>
          <p:nvPr/>
        </p:nvSpPr>
        <p:spPr bwMode="auto">
          <a:xfrm>
            <a:off x="2590800" y="1295400"/>
            <a:ext cx="1371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977" name="Oval 33"/>
          <p:cNvSpPr>
            <a:spLocks noChangeArrowheads="1"/>
          </p:cNvSpPr>
          <p:nvPr/>
        </p:nvSpPr>
        <p:spPr bwMode="auto">
          <a:xfrm>
            <a:off x="2438400" y="1143000"/>
            <a:ext cx="1676400" cy="1676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096000" y="1066800"/>
            <a:ext cx="1828800" cy="1828800"/>
            <a:chOff x="2832" y="672"/>
            <a:chExt cx="1152" cy="1152"/>
          </a:xfrm>
        </p:grpSpPr>
        <p:sp>
          <p:nvSpPr>
            <p:cNvPr id="89106" name="Rectangle 34"/>
            <p:cNvSpPr>
              <a:spLocks noChangeArrowheads="1"/>
            </p:cNvSpPr>
            <p:nvPr/>
          </p:nvSpPr>
          <p:spPr bwMode="auto">
            <a:xfrm>
              <a:off x="2832" y="672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07" name="Rectangle 35"/>
            <p:cNvSpPr>
              <a:spLocks noChangeArrowheads="1"/>
            </p:cNvSpPr>
            <p:nvPr/>
          </p:nvSpPr>
          <p:spPr bwMode="auto">
            <a:xfrm>
              <a:off x="3216" y="672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08" name="Rectangle 36"/>
            <p:cNvSpPr>
              <a:spLocks noChangeArrowheads="1"/>
            </p:cNvSpPr>
            <p:nvPr/>
          </p:nvSpPr>
          <p:spPr bwMode="auto">
            <a:xfrm>
              <a:off x="3600" y="672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09" name="Rectangle 37"/>
            <p:cNvSpPr>
              <a:spLocks noChangeArrowheads="1"/>
            </p:cNvSpPr>
            <p:nvPr/>
          </p:nvSpPr>
          <p:spPr bwMode="auto">
            <a:xfrm>
              <a:off x="3600" y="1056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0" name="Rectangle 38"/>
            <p:cNvSpPr>
              <a:spLocks noChangeArrowheads="1"/>
            </p:cNvSpPr>
            <p:nvPr/>
          </p:nvSpPr>
          <p:spPr bwMode="auto">
            <a:xfrm>
              <a:off x="3600" y="1440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1" name="Rectangle 39"/>
            <p:cNvSpPr>
              <a:spLocks noChangeArrowheads="1"/>
            </p:cNvSpPr>
            <p:nvPr/>
          </p:nvSpPr>
          <p:spPr bwMode="auto">
            <a:xfrm>
              <a:off x="3216" y="1440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2" name="Rectangle 40"/>
            <p:cNvSpPr>
              <a:spLocks noChangeArrowheads="1"/>
            </p:cNvSpPr>
            <p:nvPr/>
          </p:nvSpPr>
          <p:spPr bwMode="auto">
            <a:xfrm>
              <a:off x="2832" y="1440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3" name="Rectangle 41"/>
            <p:cNvSpPr>
              <a:spLocks noChangeArrowheads="1"/>
            </p:cNvSpPr>
            <p:nvPr/>
          </p:nvSpPr>
          <p:spPr bwMode="auto">
            <a:xfrm>
              <a:off x="2832" y="1056"/>
              <a:ext cx="384" cy="384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4" name="Rectangle 42"/>
            <p:cNvSpPr>
              <a:spLocks noChangeArrowheads="1"/>
            </p:cNvSpPr>
            <p:nvPr/>
          </p:nvSpPr>
          <p:spPr bwMode="auto">
            <a:xfrm>
              <a:off x="3216" y="1056"/>
              <a:ext cx="384" cy="38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5" name="AutoShape 55"/>
            <p:cNvSpPr>
              <a:spLocks noChangeArrowheads="1"/>
            </p:cNvSpPr>
            <p:nvPr/>
          </p:nvSpPr>
          <p:spPr bwMode="auto">
            <a:xfrm>
              <a:off x="3648" y="1200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6" name="AutoShape 56"/>
            <p:cNvSpPr>
              <a:spLocks noChangeArrowheads="1"/>
            </p:cNvSpPr>
            <p:nvPr/>
          </p:nvSpPr>
          <p:spPr bwMode="auto">
            <a:xfrm rot="5400000">
              <a:off x="3264" y="158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7" name="AutoShape 57"/>
            <p:cNvSpPr>
              <a:spLocks noChangeArrowheads="1"/>
            </p:cNvSpPr>
            <p:nvPr/>
          </p:nvSpPr>
          <p:spPr bwMode="auto">
            <a:xfrm rot="-5400000">
              <a:off x="3264" y="8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8" name="AutoShape 58"/>
            <p:cNvSpPr>
              <a:spLocks noChangeArrowheads="1"/>
            </p:cNvSpPr>
            <p:nvPr/>
          </p:nvSpPr>
          <p:spPr bwMode="auto">
            <a:xfrm rot="10800000">
              <a:off x="2880" y="1200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19" name="AutoShape 59"/>
            <p:cNvSpPr>
              <a:spLocks noChangeArrowheads="1"/>
            </p:cNvSpPr>
            <p:nvPr/>
          </p:nvSpPr>
          <p:spPr bwMode="auto">
            <a:xfrm rot="-8342516">
              <a:off x="2880" y="8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20" name="AutoShape 60"/>
            <p:cNvSpPr>
              <a:spLocks noChangeArrowheads="1"/>
            </p:cNvSpPr>
            <p:nvPr/>
          </p:nvSpPr>
          <p:spPr bwMode="auto">
            <a:xfrm rot="7857484">
              <a:off x="2880" y="158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21" name="AutoShape 61"/>
            <p:cNvSpPr>
              <a:spLocks noChangeArrowheads="1"/>
            </p:cNvSpPr>
            <p:nvPr/>
          </p:nvSpPr>
          <p:spPr bwMode="auto">
            <a:xfrm rot="2457484">
              <a:off x="3648" y="1584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122" name="AutoShape 62"/>
            <p:cNvSpPr>
              <a:spLocks noChangeArrowheads="1"/>
            </p:cNvSpPr>
            <p:nvPr/>
          </p:nvSpPr>
          <p:spPr bwMode="auto">
            <a:xfrm rot="-2942516">
              <a:off x="3648" y="81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2998" name="AutoShape 54"/>
          <p:cNvSpPr>
            <a:spLocks noChangeArrowheads="1"/>
          </p:cNvSpPr>
          <p:nvPr/>
        </p:nvSpPr>
        <p:spPr bwMode="auto">
          <a:xfrm>
            <a:off x="6781800" y="1752600"/>
            <a:ext cx="457200" cy="457200"/>
          </a:xfrm>
          <a:prstGeom prst="sun">
            <a:avLst>
              <a:gd name="adj" fmla="val 25000"/>
            </a:avLst>
          </a:prstGeom>
          <a:solidFill>
            <a:srgbClr val="FFFB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5" grpId="0" animBg="1"/>
      <p:bldP spid="82976" grpId="0" animBg="1"/>
      <p:bldP spid="82977" grpId="0" animBg="1"/>
      <p:bldP spid="829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Constraints on the formation of winds</a:t>
            </a:r>
          </a:p>
        </p:txBody>
      </p:sp>
      <p:sp>
        <p:nvSpPr>
          <p:cNvPr id="952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8028F8-7142-BD4F-B88E-75C586523A05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828800"/>
            <a:ext cx="3581400" cy="3581400"/>
            <a:chOff x="816" y="1728"/>
            <a:chExt cx="2256" cy="2256"/>
          </a:xfrm>
        </p:grpSpPr>
        <p:pic>
          <p:nvPicPr>
            <p:cNvPr id="95249" name="Picture 3" descr="dubois_fig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28"/>
              <a:ext cx="225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5250" name="AutoShape 4"/>
            <p:cNvCxnSpPr>
              <a:cxnSpLocks noChangeShapeType="1"/>
            </p:cNvCxnSpPr>
            <p:nvPr/>
          </p:nvCxnSpPr>
          <p:spPr bwMode="blackWhite">
            <a:xfrm>
              <a:off x="1291" y="3293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5251" name="AutoShape 5"/>
            <p:cNvCxnSpPr>
              <a:cxnSpLocks noChangeShapeType="1"/>
            </p:cNvCxnSpPr>
            <p:nvPr/>
          </p:nvCxnSpPr>
          <p:spPr bwMode="blackWhite">
            <a:xfrm>
              <a:off x="1291" y="3443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5252" name="AutoShape 6"/>
            <p:cNvCxnSpPr>
              <a:cxnSpLocks noChangeShapeType="1"/>
            </p:cNvCxnSpPr>
            <p:nvPr/>
          </p:nvCxnSpPr>
          <p:spPr bwMode="blackWhite">
            <a:xfrm>
              <a:off x="1291" y="3614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pic>
          <p:nvPicPr>
            <p:cNvPr id="95253" name="Picture 7" descr="image-1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3216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4" name="Picture 8" descr="image-1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8" y="3365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5" name="Picture 9" descr="image-10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3536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5238" name="Picture 12" descr="image-9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600200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15"/>
          <p:cNvSpPr>
            <a:spLocks noChangeArrowheads="1"/>
          </p:cNvSpPr>
          <p:nvPr/>
        </p:nvSpPr>
        <p:spPr bwMode="auto">
          <a:xfrm>
            <a:off x="1524000" y="914400"/>
            <a:ext cx="676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Hydrodynamic efficiency: Supernovae energy fraction converted into galactic wind energy fraction</a:t>
            </a:r>
          </a:p>
        </p:txBody>
      </p:sp>
      <p:sp>
        <p:nvSpPr>
          <p:cNvPr id="95240" name="AutoShape 16"/>
          <p:cNvSpPr>
            <a:spLocks noChangeArrowheads="1"/>
          </p:cNvSpPr>
          <p:nvPr/>
        </p:nvSpPr>
        <p:spPr bwMode="auto">
          <a:xfrm rot="5400000">
            <a:off x="1828799" y="1447802"/>
            <a:ext cx="304801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5242" name="Picture 10" descr="/Volumes/Users/dubiosadmin/Documents/OXFORD/TALKS/Astro-MHD_090409/gal_hydro/1d11l01t8density_longzoom4.gif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00155" y="2286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243" name="AutoShape 13"/>
          <p:cNvCxnSpPr>
            <a:cxnSpLocks noChangeShapeType="1"/>
          </p:cNvCxnSpPr>
          <p:nvPr/>
        </p:nvCxnSpPr>
        <p:spPr bwMode="blackWhite">
          <a:xfrm>
            <a:off x="6000155" y="4876800"/>
            <a:ext cx="2534245" cy="3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95244" name="Picture 20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90755" y="4974097"/>
            <a:ext cx="706004" cy="20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5" name="TextBox 21"/>
          <p:cNvSpPr txBox="1">
            <a:spLocks noChangeArrowheads="1"/>
          </p:cNvSpPr>
          <p:nvPr/>
        </p:nvSpPr>
        <p:spPr bwMode="auto">
          <a:xfrm>
            <a:off x="6381155" y="1905000"/>
            <a:ext cx="870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/>
              <a:t>density</a:t>
            </a:r>
            <a:endParaRPr lang="en-GB" sz="1800"/>
          </a:p>
        </p:txBody>
      </p:sp>
      <p:sp>
        <p:nvSpPr>
          <p:cNvPr id="21" name="Rectangle 20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95247" name="Picture 21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95555" y="1981200"/>
            <a:ext cx="1163985" cy="1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8" name="Rectangle 30"/>
          <p:cNvSpPr>
            <a:spLocks noChangeArrowheads="1"/>
          </p:cNvSpPr>
          <p:nvPr/>
        </p:nvSpPr>
        <p:spPr bwMode="auto">
          <a:xfrm>
            <a:off x="1143000" y="5181600"/>
            <a:ext cx="2117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i="1"/>
              <a:t>Dubois &amp; Teyssier 2008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55626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Fundamentaly: the structure of the ISM controls this efficiency (porosity of the ISM, Silk 1997)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1153855" y="2013768"/>
            <a:ext cx="7924800" cy="4300652"/>
            <a:chOff x="1153855" y="2013768"/>
            <a:chExt cx="7924800" cy="4300652"/>
          </a:xfrm>
        </p:grpSpPr>
        <p:sp>
          <p:nvSpPr>
            <p:cNvPr id="26" name="Rectangle 25"/>
            <p:cNvSpPr/>
            <p:nvPr/>
          </p:nvSpPr>
          <p:spPr>
            <a:xfrm>
              <a:off x="3429000" y="2013768"/>
              <a:ext cx="457200" cy="3001518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10000" y="2057400"/>
              <a:ext cx="20619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FF0000"/>
                  </a:solidFill>
                </a:rPr>
                <a:t>Springel &amp; Hernquist, 2003</a:t>
              </a:r>
              <a:endParaRPr lang="fr-FR" sz="1200" i="1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53855" y="5791200"/>
              <a:ext cx="7924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/>
                <a:t>… as much as the numerical assumptions and the nature of the code (see the galactic wind formation in Springel &amp; Hernquist, 2003)</a:t>
              </a:r>
              <a:endParaRPr lang="fr-FR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6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5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2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4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Final magnetic field in the bubble</a:t>
            </a:r>
          </a:p>
        </p:txBody>
      </p:sp>
      <p:sp>
        <p:nvSpPr>
          <p:cNvPr id="1075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D50B2D-26BC-8D45-9F55-B62F0AF5854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39" name="Picture 38" descr="bertone_EBi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79" y="2209800"/>
            <a:ext cx="3024621" cy="815920"/>
          </a:xfrm>
          <a:prstGeom prst="rect">
            <a:avLst/>
          </a:prstGeom>
        </p:spPr>
      </p:pic>
      <p:pic>
        <p:nvPicPr>
          <p:cNvPr id="40" name="Picture 39" descr="bubble_expansio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234857"/>
            <a:ext cx="1428750" cy="290883"/>
          </a:xfrm>
          <a:prstGeom prst="rect">
            <a:avLst/>
          </a:prstGeom>
        </p:spPr>
      </p:pic>
      <p:pic>
        <p:nvPicPr>
          <p:cNvPr id="41" name="Picture 40" descr="EB_step1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06" y="2743200"/>
            <a:ext cx="2258494" cy="5334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71600" y="2209800"/>
            <a:ext cx="106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assuming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95400" y="129540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(1)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70393" y="2819400"/>
            <a:ext cx="459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</a:t>
            </a:r>
            <a:r>
              <a:rPr lang="fr-FR" sz="1600"/>
              <a:t>olving (1) gives</a:t>
            </a:r>
          </a:p>
          <a:p>
            <a:endParaRPr lang="fr-FR" sz="1600"/>
          </a:p>
          <a:p>
            <a:r>
              <a:rPr lang="en-US" sz="1600"/>
              <a:t>f</a:t>
            </a:r>
            <a:r>
              <a:rPr lang="fr-FR" sz="1600"/>
              <a:t>or an initial zero magnetic energy in bubble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57800" y="2819400"/>
            <a:ext cx="54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with</a:t>
            </a:r>
          </a:p>
        </p:txBody>
      </p:sp>
      <p:pic>
        <p:nvPicPr>
          <p:cNvPr id="48" name="Picture 47" descr="BIGM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50" y="4886492"/>
            <a:ext cx="3549650" cy="9047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9" name="Picture 48" descr="epswind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097237"/>
            <a:ext cx="2743200" cy="8651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6925" y="5180228"/>
            <a:ext cx="214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</a:t>
            </a:r>
            <a:r>
              <a:rPr lang="fr-FR" sz="1600"/>
              <a:t>nd finally reduces to</a:t>
            </a:r>
          </a:p>
        </p:txBody>
      </p:sp>
      <p:pic>
        <p:nvPicPr>
          <p:cNvPr id="21" name="Picture 20" descr="ode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1219200"/>
            <a:ext cx="1905000" cy="5495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73916" y="1295400"/>
            <a:ext cx="252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</a:t>
            </a:r>
            <a:r>
              <a:rPr lang="fr-FR" sz="1600"/>
              <a:t>rom Bertone et al. (2006)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3987224"/>
            <a:ext cx="3810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</a:t>
            </a:r>
            <a:r>
              <a:rPr lang="fr-FR" sz="1600"/>
              <a:t>agnetic energy efficiency to transfer magnetic field from the disc to the 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A channel for a cosmological dynamo ?</a:t>
            </a:r>
          </a:p>
        </p:txBody>
      </p:sp>
      <p:sp>
        <p:nvSpPr>
          <p:cNvPr id="1075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D50B2D-26BC-8D45-9F55-B62F0AF58546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5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23" name="Picture 22" descr="Brcompress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0" y="881624"/>
            <a:ext cx="1955800" cy="751931"/>
          </a:xfrm>
          <a:prstGeom prst="rect">
            <a:avLst/>
          </a:prstGeom>
        </p:spPr>
      </p:pic>
      <p:pic>
        <p:nvPicPr>
          <p:cNvPr id="24" name="Picture 23" descr="rGscalin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742285"/>
            <a:ext cx="1447800" cy="619915"/>
          </a:xfrm>
          <a:prstGeom prst="rect">
            <a:avLst/>
          </a:prstGeom>
        </p:spPr>
      </p:pic>
      <p:pic>
        <p:nvPicPr>
          <p:cNvPr id="25" name="Picture 24" descr="Br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536312"/>
            <a:ext cx="1630681" cy="609600"/>
          </a:xfrm>
          <a:prstGeom prst="rect">
            <a:avLst/>
          </a:prstGeom>
        </p:spPr>
      </p:pic>
      <p:pic>
        <p:nvPicPr>
          <p:cNvPr id="26" name="Picture 25" descr="Bthetaevol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178688"/>
            <a:ext cx="2886277" cy="620664"/>
          </a:xfrm>
          <a:prstGeom prst="rect">
            <a:avLst/>
          </a:prstGeom>
        </p:spPr>
      </p:pic>
      <p:pic>
        <p:nvPicPr>
          <p:cNvPr id="27" name="Picture 26" descr="BIGMexpgrowth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724400"/>
            <a:ext cx="5365749" cy="990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95400" y="990600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Consider a pure compression of magnetic field lines from the halo to the galaxy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5400" y="1752600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</a:t>
            </a:r>
            <a:r>
              <a:rPr lang="fr-FR" sz="1600"/>
              <a:t>adius of the galaxy is related to the radius of the halo and its spin parameter (Mo et al., 1998)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7000" y="2678424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then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32766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</a:t>
            </a:r>
            <a:r>
              <a:rPr lang="fr-FR" sz="1600"/>
              <a:t>or an amplification by differential rotation in the disc</a:t>
            </a:r>
          </a:p>
        </p:txBody>
      </p:sp>
      <p:pic>
        <p:nvPicPr>
          <p:cNvPr id="37" name="Picture 36" descr="BIGM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3853424"/>
            <a:ext cx="1981200" cy="963970"/>
          </a:xfrm>
          <a:prstGeom prst="rect">
            <a:avLst/>
          </a:prstGeom>
        </p:spPr>
      </p:pic>
      <p:pic>
        <p:nvPicPr>
          <p:cNvPr id="38" name="Picture 37" descr="EBdisk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8735" y="3962400"/>
            <a:ext cx="1769465" cy="6543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47800" y="4191000"/>
            <a:ext cx="1370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K</a:t>
            </a:r>
            <a:r>
              <a:rPr lang="fr-FR" sz="1600"/>
              <a:t>nowing that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34000" y="4168102"/>
            <a:ext cx="92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and that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34855" y="5105400"/>
            <a:ext cx="96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I</a:t>
            </a:r>
            <a:r>
              <a:rPr lang="fr-FR" sz="1600"/>
              <a:t>t comes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95400" y="5833646"/>
            <a:ext cx="770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</a:t>
            </a:r>
            <a:r>
              <a:rPr lang="fr-FR" sz="1600"/>
              <a:t>xponential growth with e-folding time ~500 Myr (see Dubois &amp; Teyssier, submitted)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The absence of dynamo in the disc of dwarves : a resolution effect ?</a:t>
            </a:r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9A1A04-FE1B-CA4E-BE8E-545156CFFE68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9" name="Picture 8" descr="EBvstime_diffus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18" y="1752600"/>
            <a:ext cx="3496177" cy="2819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000" y="914401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600" smtClean="0"/>
              <a:t>I</a:t>
            </a:r>
            <a:r>
              <a:rPr lang="en-GB" sz="1600" smtClean="0"/>
              <a:t>ncrease the resolution up to 10 pc (instead of 100pc).</a:t>
            </a:r>
          </a:p>
          <a:p>
            <a:pPr eaLnBrk="1" hangingPunct="1"/>
            <a:r>
              <a:rPr lang="en-GB" sz="1600" smtClean="0"/>
              <a:t>Lower the temperature floor down to 300 K.</a:t>
            </a:r>
          </a:p>
          <a:p>
            <a:pPr eaLnBrk="1" hangingPunct="1"/>
            <a:r>
              <a:rPr lang="en-GB" sz="1600" smtClean="0"/>
              <a:t>-&gt; Clumpy ISM : drives higher turbulence. A path to a galactic dynamo ?</a:t>
            </a:r>
          </a:p>
          <a:p>
            <a:pPr eaLnBrk="1" hangingPunct="1"/>
            <a:endParaRPr lang="en-GB" sz="1600" smtClean="0"/>
          </a:p>
        </p:txBody>
      </p:sp>
      <p:grpSp>
        <p:nvGrpSpPr>
          <p:cNvPr id="2" name="Group 36"/>
          <p:cNvGrpSpPr/>
          <p:nvPr/>
        </p:nvGrpSpPr>
        <p:grpSpPr>
          <a:xfrm>
            <a:off x="4800600" y="1861368"/>
            <a:ext cx="2432547" cy="1833169"/>
            <a:chOff x="5638800" y="1727911"/>
            <a:chExt cx="2432547" cy="1833169"/>
          </a:xfrm>
        </p:grpSpPr>
        <p:grpSp>
          <p:nvGrpSpPr>
            <p:cNvPr id="3" name="Group 18"/>
            <p:cNvGrpSpPr/>
            <p:nvPr/>
          </p:nvGrpSpPr>
          <p:grpSpPr>
            <a:xfrm>
              <a:off x="6193910" y="2220656"/>
              <a:ext cx="1877437" cy="1340424"/>
              <a:chOff x="6193910" y="2220656"/>
              <a:chExt cx="1877437" cy="134042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193910" y="2220656"/>
                <a:ext cx="18774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n</a:t>
                </a:r>
                <a:r>
                  <a:rPr lang="fr-FR" sz="1400"/>
                  <a:t>o physical diffusivity</a:t>
                </a:r>
              </a:p>
            </p:txBody>
          </p:sp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6319520" y="2558232"/>
                <a:ext cx="1148080" cy="20828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6324600" y="2819400"/>
                <a:ext cx="1244600" cy="20828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6324600" y="3080568"/>
                <a:ext cx="1330960" cy="208280"/>
              </a:xfrm>
              <a:prstGeom prst="rect">
                <a:avLst/>
              </a:prstGeom>
            </p:spPr>
          </p:pic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6324600" y="3352800"/>
                <a:ext cx="1427480" cy="208280"/>
              </a:xfrm>
              <a:prstGeom prst="rect">
                <a:avLst/>
              </a:prstGeom>
            </p:spPr>
          </p:pic>
        </p:grpSp>
        <p:cxnSp>
          <p:nvCxnSpPr>
            <p:cNvPr id="20" name="Straight Connector 19"/>
            <p:cNvCxnSpPr/>
            <p:nvPr/>
          </p:nvCxnSpPr>
          <p:spPr>
            <a:xfrm>
              <a:off x="5638800" y="267785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38800" y="2937644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38800" y="3220524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38800" y="34819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638800" y="2405832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2144456"/>
              <a:ext cx="457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38800" y="19050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93910" y="1959488"/>
              <a:ext cx="434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SN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95329" y="1727911"/>
              <a:ext cx="68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n</a:t>
              </a:r>
              <a:r>
                <a:rPr lang="fr-FR" sz="1400"/>
                <a:t>o SN</a:t>
              </a:r>
            </a:p>
          </p:txBody>
        </p:sp>
      </p:grpSp>
      <p:pic>
        <p:nvPicPr>
          <p:cNvPr id="39" name="Picture 38" descr="Bproj_eta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00" y="4572000"/>
            <a:ext cx="1950720" cy="1950720"/>
          </a:xfrm>
          <a:prstGeom prst="rect">
            <a:avLst/>
          </a:prstGeom>
        </p:spPr>
      </p:pic>
      <p:pic>
        <p:nvPicPr>
          <p:cNvPr id="40" name="Picture 39" descr="Bproj_eta1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8480" y="4572000"/>
            <a:ext cx="1950720" cy="1950720"/>
          </a:xfrm>
          <a:prstGeom prst="rect">
            <a:avLst/>
          </a:prstGeom>
        </p:spPr>
      </p:pic>
      <p:pic>
        <p:nvPicPr>
          <p:cNvPr id="41" name="Picture 40" descr="Bproj_eta10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5400" y="4572000"/>
            <a:ext cx="1950720" cy="1950720"/>
          </a:xfrm>
          <a:prstGeom prst="rect">
            <a:avLst/>
          </a:prstGeom>
        </p:spPr>
      </p:pic>
      <p:pic>
        <p:nvPicPr>
          <p:cNvPr id="42" name="Picture 41" descr="Bproj_eta100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7080" y="4572000"/>
            <a:ext cx="1950720" cy="195072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3000" y="4572000"/>
            <a:ext cx="1148080" cy="20828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24200" y="4572000"/>
            <a:ext cx="1244600" cy="20828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81600" y="4572000"/>
            <a:ext cx="1330960" cy="20828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239000" y="4572000"/>
            <a:ext cx="1427480" cy="20828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rot="5400000">
            <a:off x="-38894" y="5524500"/>
            <a:ext cx="1905794" cy="794"/>
          </a:xfrm>
          <a:prstGeom prst="line">
            <a:avLst/>
          </a:prstGeom>
          <a:ln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380668" y="5409868"/>
            <a:ext cx="638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10 kpc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3962400"/>
            <a:ext cx="469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Similar to Wang &amp; Abell (2008): linear growth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A cosmological dynamo 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225550" y="914400"/>
            <a:ext cx="7918450" cy="5657850"/>
          </a:xfrm>
        </p:spPr>
        <p:txBody>
          <a:bodyPr/>
          <a:lstStyle/>
          <a:p>
            <a:pPr eaLnBrk="1" hangingPunct="1"/>
            <a:r>
              <a:rPr lang="en-GB" altLang="ja-JP" sz="2000" u="sng" smtClean="0">
                <a:ea typeface="ＭＳ Ｐゴシック" charset="-128"/>
                <a:cs typeface="ＭＳ Ｐゴシック" charset="-128"/>
              </a:rPr>
              <a:t>A single dwarf with a pure Ω amplification (linear)</a:t>
            </a:r>
          </a:p>
          <a:p>
            <a:pPr lvl="1" eaLnBrk="1" hangingPunct="1"/>
            <a:r>
              <a:rPr lang="en-GB" altLang="ja-JP" sz="1600" u="sng" smtClean="0">
                <a:ea typeface="ＭＳ Ｐゴシック" charset="-128"/>
                <a:cs typeface="ＭＳ Ｐゴシック" charset="-128"/>
              </a:rPr>
              <a:t>x10 amplification</a:t>
            </a:r>
            <a:r>
              <a:rPr lang="en-GB" altLang="ja-JP" sz="1600" smtClean="0">
                <a:ea typeface="ＭＳ Ｐゴシック" charset="-128"/>
                <a:cs typeface="ＭＳ Ｐゴシック" charset="-128"/>
              </a:rPr>
              <a:t> (from 10</a:t>
            </a:r>
            <a:r>
              <a:rPr lang="en-GB" altLang="ja-JP" sz="1600" baseline="30000" smtClean="0">
                <a:ea typeface="ＭＳ Ｐゴシック" charset="-128"/>
                <a:cs typeface="ＭＳ Ｐゴシック" charset="-128"/>
              </a:rPr>
              <a:t>-5</a:t>
            </a:r>
            <a:r>
              <a:rPr lang="en-GB" altLang="ja-JP" sz="1600" smtClean="0">
                <a:ea typeface="ＭＳ Ｐゴシック" charset="-128"/>
                <a:cs typeface="ＭＳ Ｐゴシック" charset="-128"/>
              </a:rPr>
              <a:t> to 10</a:t>
            </a:r>
            <a:r>
              <a:rPr lang="en-GB" altLang="ja-JP" sz="1600" baseline="30000" smtClean="0">
                <a:ea typeface="ＭＳ Ｐゴシック" charset="-128"/>
                <a:cs typeface="ＭＳ Ｐゴシック" charset="-128"/>
              </a:rPr>
              <a:t>-4</a:t>
            </a:r>
            <a:r>
              <a:rPr lang="en-GB" altLang="ja-JP" sz="160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GB" sz="1600" smtClean="0">
                <a:ea typeface="ＭＳ Ｐゴシック" charset="-128"/>
                <a:cs typeface="ＭＳ Ｐゴシック" charset="-128"/>
                <a:sym typeface="Symbol" charset="2"/>
              </a:rPr>
              <a:t></a:t>
            </a:r>
            <a:r>
              <a:rPr lang="en-GB" sz="1600" smtClean="0">
                <a:ea typeface="ＭＳ Ｐゴシック" charset="-128"/>
                <a:cs typeface="ＭＳ Ｐゴシック" charset="-128"/>
              </a:rPr>
              <a:t>G)</a:t>
            </a:r>
            <a:endParaRPr lang="en-GB" altLang="ja-JP" sz="160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GB" sz="1600" smtClean="0">
                <a:ea typeface="ＭＳ Ｐゴシック" charset="-128"/>
                <a:cs typeface="ＭＳ Ｐゴシック" charset="-128"/>
              </a:rPr>
              <a:t>10</a:t>
            </a:r>
            <a:r>
              <a:rPr lang="en-GB" sz="1600" baseline="30000" smtClean="0">
                <a:ea typeface="ＭＳ Ｐゴシック" charset="-128"/>
                <a:cs typeface="ＭＳ Ｐゴシック" charset="-128"/>
              </a:rPr>
              <a:t>-5</a:t>
            </a:r>
            <a:r>
              <a:rPr lang="en-GB" sz="160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GB" sz="1600" smtClean="0">
                <a:ea typeface="ＭＳ Ｐゴシック" charset="-128"/>
                <a:cs typeface="ＭＳ Ｐゴシック" charset="-128"/>
                <a:sym typeface="Symbol" charset="2"/>
              </a:rPr>
              <a:t></a:t>
            </a:r>
            <a:r>
              <a:rPr lang="en-GB" sz="1600" smtClean="0">
                <a:ea typeface="ＭＳ Ｐゴシック" charset="-128"/>
                <a:cs typeface="ＭＳ Ｐゴシック" charset="-128"/>
              </a:rPr>
              <a:t>G needed to explain galactic field in galaxy clusters </a:t>
            </a:r>
            <a:r>
              <a:rPr lang="en-GB" sz="1400" smtClean="0">
                <a:ea typeface="ＭＳ Ｐゴシック" charset="-128"/>
                <a:cs typeface="ＭＳ Ｐゴシック" charset="-128"/>
              </a:rPr>
              <a:t>(e.g. </a:t>
            </a:r>
            <a:r>
              <a:rPr lang="en-GB" sz="1400" i="1" smtClean="0">
                <a:ea typeface="ＭＳ Ｐゴシック" charset="-128"/>
                <a:cs typeface="ＭＳ Ｐゴシック" charset="-128"/>
              </a:rPr>
              <a:t>Dolag et al. 2005</a:t>
            </a:r>
            <a:r>
              <a:rPr lang="en-GB" sz="1400" smtClean="0">
                <a:ea typeface="ＭＳ Ｐゴシック" charset="-128"/>
                <a:cs typeface="ＭＳ Ｐゴシック" charset="-128"/>
              </a:rPr>
              <a:t>)</a:t>
            </a:r>
            <a:endParaRPr lang="en-GB" sz="160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fr-FR" sz="1600"/>
              <a:t>Our results are consistent with more idealized though higher resolution simulations from Gressel et al. (2008):  a galactic dynamo proceeds when Ω&gt;25 Gyr</a:t>
            </a:r>
            <a:r>
              <a:rPr lang="fr-FR" sz="1600" baseline="30000"/>
              <a:t>-1</a:t>
            </a:r>
          </a:p>
          <a:p>
            <a:pPr lvl="1" eaLnBrk="1" hangingPunct="1"/>
            <a:endParaRPr lang="fr-FR" sz="1600"/>
          </a:p>
          <a:p>
            <a:pPr eaLnBrk="1" hangingPunct="1">
              <a:buNone/>
            </a:pPr>
            <a:endParaRPr lang="en-GB" altLang="ja-JP" sz="200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GB" altLang="ja-JP" sz="2000" smtClean="0">
                <a:ea typeface="ＭＳ Ｐゴシック" charset="-128"/>
                <a:cs typeface="ＭＳ Ｐゴシック" charset="-128"/>
              </a:rPr>
              <a:t>What could amplify the magnetic field more efficiently ?</a:t>
            </a:r>
          </a:p>
          <a:p>
            <a:pPr lvl="1" eaLnBrk="1" hangingPunct="1"/>
            <a:r>
              <a:rPr lang="en-US" altLang="ja-JP" sz="1600" smtClean="0">
                <a:ea typeface="ＭＳ Ｐゴシック" charset="-128"/>
                <a:cs typeface="ＭＳ Ｐゴシック" charset="-128"/>
              </a:rPr>
              <a:t>Cosmic ray-driven dynamo (Hanasz et al.,2009)</a:t>
            </a:r>
            <a:endParaRPr lang="en-GB" altLang="ja-JP" sz="160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sz="1600" smtClean="0">
                <a:ea typeface="ＭＳ Ｐゴシック" charset="-128"/>
                <a:cs typeface="ＭＳ Ｐゴシック" charset="-128"/>
              </a:rPr>
              <a:t>M</a:t>
            </a:r>
            <a:r>
              <a:rPr lang="en-GB" sz="1600" smtClean="0">
                <a:ea typeface="ＭＳ Ｐゴシック" charset="-128"/>
                <a:cs typeface="ＭＳ Ｐゴシック" charset="-128"/>
              </a:rPr>
              <a:t>ergers between galaxies that provides strong turbulence (see Kotarba et al.,2010)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smtClean="0"/>
              <a:t>The magnetic seeding from supernovae (see Hanasz et al., 2009 and Dubois et al., submitted)</a:t>
            </a:r>
            <a:endParaRPr lang="en-GB" sz="24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9A1A04-FE1B-CA4E-BE8E-545156CFFE68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5/17/10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9574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4674" y="5334000"/>
            <a:ext cx="13831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26/03/10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Feedback in galaxy formation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2895600" y="1066800"/>
            <a:ext cx="6248399" cy="5262265"/>
            <a:chOff x="2286001" y="1066800"/>
            <a:chExt cx="6248399" cy="5262265"/>
          </a:xfrm>
        </p:grpSpPr>
        <p:grpSp>
          <p:nvGrpSpPr>
            <p:cNvPr id="3" name="Group 10"/>
            <p:cNvGrpSpPr/>
            <p:nvPr/>
          </p:nvGrpSpPr>
          <p:grpSpPr>
            <a:xfrm>
              <a:off x="2801287" y="1066800"/>
              <a:ext cx="5191814" cy="5257800"/>
              <a:chOff x="1831980" y="550508"/>
              <a:chExt cx="6169020" cy="6002692"/>
            </a:xfrm>
          </p:grpSpPr>
          <p:pic>
            <p:nvPicPr>
              <p:cNvPr id="12" name="Picture 11" descr="large_dens_222.tiff"/>
              <p:cNvPicPr>
                <a:picLocks noChangeAspect="1"/>
              </p:cNvPicPr>
              <p:nvPr/>
            </p:nvPicPr>
            <p:blipFill>
              <a:blip r:embed="rId2"/>
              <a:srcRect t="2710" b="2032"/>
              <a:stretch>
                <a:fillRect/>
              </a:stretch>
            </p:blipFill>
            <p:spPr>
              <a:xfrm>
                <a:off x="1831980" y="550508"/>
                <a:ext cx="6169020" cy="6002692"/>
              </a:xfrm>
              <a:prstGeom prst="rect">
                <a:avLst/>
              </a:prstGeom>
            </p:spPr>
          </p:pic>
          <p:pic>
            <p:nvPicPr>
              <p:cNvPr id="13" name="Picture 12" descr="zoom_stars_222.tiff"/>
              <p:cNvPicPr>
                <a:picLocks noChangeAspect="1"/>
              </p:cNvPicPr>
              <p:nvPr/>
            </p:nvPicPr>
            <p:blipFill>
              <a:blip r:embed="rId3"/>
              <a:srcRect l="16609" t="19647" r="26990" b="31165"/>
              <a:stretch>
                <a:fillRect/>
              </a:stretch>
            </p:blipFill>
            <p:spPr>
              <a:xfrm>
                <a:off x="3845435" y="4813289"/>
                <a:ext cx="1909249" cy="1700346"/>
              </a:xfrm>
              <a:prstGeom prst="rect">
                <a:avLst/>
              </a:prstGeom>
              <a:ln w="1905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grpSp>
            <p:nvGrpSpPr>
              <p:cNvPr id="7" name="Group 11"/>
              <p:cNvGrpSpPr/>
              <p:nvPr/>
            </p:nvGrpSpPr>
            <p:grpSpPr>
              <a:xfrm>
                <a:off x="1905000" y="2286000"/>
                <a:ext cx="2827200" cy="4230000"/>
                <a:chOff x="373200" y="1866000"/>
                <a:chExt cx="2827200" cy="4230000"/>
              </a:xfrm>
            </p:grpSpPr>
            <p:pic>
              <p:nvPicPr>
                <p:cNvPr id="15" name="Picture 14" descr="zoom_dens_222.tiff"/>
                <p:cNvPicPr>
                  <a:picLocks noChangeAspect="1"/>
                </p:cNvPicPr>
                <p:nvPr/>
              </p:nvPicPr>
              <p:blipFill>
                <a:blip r:embed="rId4"/>
                <a:srcRect l="16609" t="16260" r="16609" b="23712"/>
                <a:stretch>
                  <a:fillRect/>
                </a:stretch>
              </p:blipFill>
              <p:spPr>
                <a:xfrm>
                  <a:off x="373340" y="4377006"/>
                  <a:ext cx="1912660" cy="1718994"/>
                </a:xfrm>
                <a:prstGeom prst="rect">
                  <a:avLst/>
                </a:prstGeom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sp>
              <p:nvSpPr>
                <p:cNvPr id="16" name="Rectangle 4"/>
                <p:cNvSpPr/>
                <p:nvPr/>
              </p:nvSpPr>
              <p:spPr>
                <a:xfrm>
                  <a:off x="3048000" y="1866000"/>
                  <a:ext cx="152400" cy="152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5"/>
                <p:cNvCxnSpPr/>
                <p:nvPr/>
              </p:nvCxnSpPr>
              <p:spPr>
                <a:xfrm rot="10800000" flipV="1">
                  <a:off x="373200" y="2001006"/>
                  <a:ext cx="2674800" cy="2376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"/>
                <p:cNvCxnSpPr/>
                <p:nvPr/>
              </p:nvCxnSpPr>
              <p:spPr>
                <a:xfrm rot="5400000">
                  <a:off x="1556997" y="2747403"/>
                  <a:ext cx="2358606" cy="900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>
              <a:off x="2895600" y="1143000"/>
              <a:ext cx="1830590" cy="32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</a:t>
              </a:r>
              <a:r>
                <a:rPr lang="en-US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rojected gas density</a:t>
              </a:r>
              <a:endParaRPr 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9400" y="5867400"/>
              <a:ext cx="4950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gas              stars    within 10% </a:t>
              </a:r>
              <a:r>
                <a:rPr lang="en-US" dirty="0" err="1" smtClean="0">
                  <a:solidFill>
                    <a:schemeClr val="bg1"/>
                  </a:solidFill>
                </a:rPr>
                <a:t>r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vir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7929375" y="3265997"/>
              <a:ext cx="899222" cy="31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~100 </a:t>
              </a:r>
              <a:r>
                <a:rPr lang="en-US" dirty="0" err="1" smtClean="0"/>
                <a:t>kpc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5430338" y="3695032"/>
              <a:ext cx="5257800" cy="133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2071425" y="5646796"/>
              <a:ext cx="739979" cy="310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 1 </a:t>
              </a:r>
              <a:r>
                <a:rPr lang="en-US" dirty="0" err="1" smtClean="0"/>
                <a:t>kpc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1967358" y="5554800"/>
              <a:ext cx="1538263" cy="133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86600" y="1143000"/>
              <a:ext cx="515207" cy="323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</a:t>
              </a:r>
              <a:r>
                <a:rPr lang="en-US" dirty="0" smtClean="0"/>
                <a:t> = 9</a:t>
              </a:r>
              <a:endParaRPr lang="en-US" dirty="0"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27138" y="44450"/>
            <a:ext cx="7881937" cy="706438"/>
          </a:xfrm>
        </p:spPr>
        <p:txBody>
          <a:bodyPr/>
          <a:lstStyle/>
          <a:p>
            <a:r>
              <a:rPr lang="fr-FR"/>
              <a:t>High redshift galaxy with ultra high resolution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914400"/>
            <a:ext cx="213360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Zoom simulation:</a:t>
            </a:r>
          </a:p>
          <a:p>
            <a:r>
              <a:rPr lang="en-US" sz="1600"/>
              <a:t>H</a:t>
            </a:r>
            <a:r>
              <a:rPr lang="fr-FR" sz="1600"/>
              <a:t>igh resolution region 3 Mpc (comoving) within a larger low resolution box (10 Mpc)</a:t>
            </a:r>
          </a:p>
          <a:p>
            <a:endParaRPr lang="fr-FR" sz="1600"/>
          </a:p>
          <a:p>
            <a:r>
              <a:rPr lang="fr-FR" sz="1600"/>
              <a:t>Δx</a:t>
            </a:r>
            <a:r>
              <a:rPr lang="fr-FR" sz="1600" baseline="-25000"/>
              <a:t>min</a:t>
            </a:r>
            <a:r>
              <a:rPr lang="fr-FR" sz="1600"/>
              <a:t>=0.5 pc (!)</a:t>
            </a:r>
          </a:p>
          <a:p>
            <a:endParaRPr lang="en-US" sz="1600"/>
          </a:p>
          <a:p>
            <a:r>
              <a:rPr lang="en-US" sz="1600"/>
              <a:t>I</a:t>
            </a:r>
            <a:r>
              <a:rPr lang="fr-FR" sz="1600"/>
              <a:t>ncluding metal line cooling, star formation, supernova feedback.</a:t>
            </a:r>
          </a:p>
          <a:p>
            <a:endParaRPr lang="fr-FR" sz="1600"/>
          </a:p>
          <a:p>
            <a:r>
              <a:rPr lang="fr-FR" sz="1600"/>
              <a:t>M</a:t>
            </a:r>
            <a:r>
              <a:rPr lang="fr-FR" sz="1600" baseline="-25000"/>
              <a:t>vir</a:t>
            </a:r>
            <a:r>
              <a:rPr lang="fr-FR" sz="1600"/>
              <a:t> =5 10</a:t>
            </a:r>
            <a:r>
              <a:rPr lang="fr-FR" sz="1600" baseline="30000"/>
              <a:t>9</a:t>
            </a:r>
            <a:r>
              <a:rPr lang="fr-FR" sz="1600"/>
              <a:t> M</a:t>
            </a:r>
            <a:r>
              <a:rPr lang="fr-FR" sz="1600" baseline="-25000"/>
              <a:t>sun</a:t>
            </a:r>
            <a:r>
              <a:rPr lang="fr-FR" sz="1600"/>
              <a:t> at z=9</a:t>
            </a:r>
          </a:p>
          <a:p>
            <a:endParaRPr lang="fr-FR" sz="1600"/>
          </a:p>
          <a:p>
            <a:r>
              <a:rPr lang="fr-FR" sz="1600"/>
              <a:t>Smaller stellar clumps are a few </a:t>
            </a:r>
          </a:p>
          <a:p>
            <a:r>
              <a:rPr lang="fr-FR" sz="1600"/>
              <a:t>10</a:t>
            </a:r>
            <a:r>
              <a:rPr lang="fr-FR" sz="1600" baseline="30000"/>
              <a:t>4</a:t>
            </a:r>
            <a:r>
              <a:rPr lang="fr-FR" sz="1600"/>
              <a:t> M</a:t>
            </a:r>
            <a:r>
              <a:rPr lang="fr-FR" sz="1600" baseline="-25000"/>
              <a:t>sun</a:t>
            </a:r>
          </a:p>
        </p:txBody>
      </p:sp>
      <p:grpSp>
        <p:nvGrpSpPr>
          <p:cNvPr id="8" name="Group 34"/>
          <p:cNvGrpSpPr/>
          <p:nvPr/>
        </p:nvGrpSpPr>
        <p:grpSpPr>
          <a:xfrm>
            <a:off x="4191000" y="1371600"/>
            <a:ext cx="3276600" cy="3276600"/>
            <a:chOff x="3429000" y="1066800"/>
            <a:chExt cx="5257800" cy="5254324"/>
          </a:xfrm>
        </p:grpSpPr>
        <p:pic>
          <p:nvPicPr>
            <p:cNvPr id="33" name="Picture 32" descr="tempmap_largeregion_293.tiff"/>
            <p:cNvPicPr>
              <a:picLocks noChangeAspect="1"/>
            </p:cNvPicPr>
            <p:nvPr/>
          </p:nvPicPr>
          <p:blipFill>
            <a:blip r:embed="rId5"/>
            <a:srcRect t="2168"/>
            <a:stretch>
              <a:fillRect/>
            </a:stretch>
          </p:blipFill>
          <p:spPr>
            <a:xfrm>
              <a:off x="3429000" y="1066800"/>
              <a:ext cx="5257800" cy="52543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05200" y="1138535"/>
              <a:ext cx="3229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Projected temperature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Adapting the grid resolution</a:t>
            </a:r>
          </a:p>
        </p:txBody>
      </p:sp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26/03/10</a:t>
            </a:r>
            <a:endParaRPr lang="en-GB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Feedback in galaxy formation</a:t>
            </a:r>
            <a:endParaRPr lang="en-GB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25550" y="990600"/>
            <a:ext cx="7572375" cy="3635375"/>
            <a:chOff x="772" y="996"/>
            <a:chExt cx="4770" cy="2290"/>
          </a:xfrm>
        </p:grpSpPr>
        <p:pic>
          <p:nvPicPr>
            <p:cNvPr id="48156" name="Picture 4" descr="gas_the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996"/>
              <a:ext cx="2290" cy="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7" name="Picture 5" descr="grid_thes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2" y="996"/>
              <a:ext cx="2290" cy="2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58" name="Oval 6"/>
            <p:cNvSpPr>
              <a:spLocks noChangeArrowheads="1"/>
            </p:cNvSpPr>
            <p:nvPr/>
          </p:nvSpPr>
          <p:spPr bwMode="auto">
            <a:xfrm>
              <a:off x="912" y="2640"/>
              <a:ext cx="576" cy="57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59" name="Oval 7"/>
            <p:cNvSpPr>
              <a:spLocks noChangeAspect="1" noChangeArrowheads="1"/>
            </p:cNvSpPr>
            <p:nvPr/>
          </p:nvSpPr>
          <p:spPr bwMode="auto">
            <a:xfrm>
              <a:off x="1344" y="1536"/>
              <a:ext cx="1248" cy="1248"/>
            </a:xfrm>
            <a:prstGeom prst="ellipse">
              <a:avLst/>
            </a:prstGeom>
            <a:noFill/>
            <a:ln w="25400">
              <a:solidFill>
                <a:srgbClr val="3BA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60" name="Oval 8"/>
            <p:cNvSpPr>
              <a:spLocks noChangeAspect="1" noChangeArrowheads="1"/>
            </p:cNvSpPr>
            <p:nvPr/>
          </p:nvSpPr>
          <p:spPr bwMode="auto">
            <a:xfrm>
              <a:off x="1728" y="1920"/>
              <a:ext cx="528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61" name="Rectangle 9"/>
            <p:cNvSpPr>
              <a:spLocks noChangeArrowheads="1"/>
            </p:cNvSpPr>
            <p:nvPr/>
          </p:nvSpPr>
          <p:spPr bwMode="auto">
            <a:xfrm>
              <a:off x="1728" y="129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solidFill>
                    <a:srgbClr val="3BA3FF"/>
                  </a:solidFill>
                </a:rPr>
                <a:t>cluster</a:t>
              </a:r>
              <a:endParaRPr lang="en-GB"/>
            </a:p>
          </p:txBody>
        </p:sp>
        <p:sp>
          <p:nvSpPr>
            <p:cNvPr id="48162" name="Rectangle 10"/>
            <p:cNvSpPr>
              <a:spLocks noChangeArrowheads="1"/>
            </p:cNvSpPr>
            <p:nvPr/>
          </p:nvSpPr>
          <p:spPr bwMode="auto">
            <a:xfrm>
              <a:off x="772" y="245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solidFill>
                    <a:schemeClr val="bg1"/>
                  </a:solidFill>
                </a:rPr>
                <a:t>void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8163" name="Rectangle 12"/>
            <p:cNvSpPr>
              <a:spLocks noChangeArrowheads="1"/>
            </p:cNvSpPr>
            <p:nvPr/>
          </p:nvSpPr>
          <p:spPr bwMode="auto">
            <a:xfrm>
              <a:off x="1632" y="1689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/>
                <a:t>galaxies</a:t>
              </a:r>
              <a:endParaRPr lang="en-GB"/>
            </a:p>
          </p:txBody>
        </p:sp>
        <p:sp>
          <p:nvSpPr>
            <p:cNvPr id="48164" name="Oval 13"/>
            <p:cNvSpPr>
              <a:spLocks noChangeArrowheads="1"/>
            </p:cNvSpPr>
            <p:nvPr/>
          </p:nvSpPr>
          <p:spPr bwMode="auto">
            <a:xfrm>
              <a:off x="3312" y="2640"/>
              <a:ext cx="576" cy="57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65" name="Oval 14"/>
            <p:cNvSpPr>
              <a:spLocks noChangeAspect="1" noChangeArrowheads="1"/>
            </p:cNvSpPr>
            <p:nvPr/>
          </p:nvSpPr>
          <p:spPr bwMode="auto">
            <a:xfrm>
              <a:off x="3792" y="1536"/>
              <a:ext cx="1248" cy="1248"/>
            </a:xfrm>
            <a:prstGeom prst="ellipse">
              <a:avLst/>
            </a:prstGeom>
            <a:noFill/>
            <a:ln w="25400">
              <a:solidFill>
                <a:srgbClr val="3BA3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66" name="Oval 15"/>
            <p:cNvSpPr>
              <a:spLocks noChangeAspect="1" noChangeArrowheads="1"/>
            </p:cNvSpPr>
            <p:nvPr/>
          </p:nvSpPr>
          <p:spPr bwMode="auto">
            <a:xfrm>
              <a:off x="4176" y="1920"/>
              <a:ext cx="528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134" name="Rectangle 16"/>
          <p:cNvSpPr>
            <a:spLocks noChangeArrowheads="1"/>
          </p:cNvSpPr>
          <p:nvPr/>
        </p:nvSpPr>
        <p:spPr bwMode="auto">
          <a:xfrm>
            <a:off x="1295400" y="4800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Local mass criterion :</a:t>
            </a:r>
          </a:p>
        </p:txBody>
      </p:sp>
      <p:sp>
        <p:nvSpPr>
          <p:cNvPr id="48135" name="Rectangle 18"/>
          <p:cNvSpPr>
            <a:spLocks noChangeArrowheads="1"/>
          </p:cNvSpPr>
          <p:nvPr/>
        </p:nvSpPr>
        <p:spPr bwMode="auto">
          <a:xfrm>
            <a:off x="19050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if</a:t>
            </a:r>
          </a:p>
        </p:txBody>
      </p:sp>
      <p:sp>
        <p:nvSpPr>
          <p:cNvPr id="48136" name="Rectangle 20"/>
          <p:cNvSpPr>
            <a:spLocks noChangeArrowheads="1"/>
          </p:cNvSpPr>
          <p:nvPr/>
        </p:nvSpPr>
        <p:spPr bwMode="auto">
          <a:xfrm>
            <a:off x="3733800" y="54102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then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620000" y="4876800"/>
            <a:ext cx="1219200" cy="1220788"/>
            <a:chOff x="4800" y="3168"/>
            <a:chExt cx="672" cy="673"/>
          </a:xfrm>
        </p:grpSpPr>
        <p:sp>
          <p:nvSpPr>
            <p:cNvPr id="48148" name="Rectangle 33"/>
            <p:cNvSpPr>
              <a:spLocks noChangeAspect="1" noChangeArrowheads="1"/>
            </p:cNvSpPr>
            <p:nvPr/>
          </p:nvSpPr>
          <p:spPr bwMode="auto">
            <a:xfrm>
              <a:off x="4800" y="3504"/>
              <a:ext cx="337" cy="3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49" name="Rectangle 34"/>
            <p:cNvSpPr>
              <a:spLocks noChangeAspect="1" noChangeArrowheads="1"/>
            </p:cNvSpPr>
            <p:nvPr/>
          </p:nvSpPr>
          <p:spPr bwMode="auto">
            <a:xfrm>
              <a:off x="4800" y="3168"/>
              <a:ext cx="337" cy="3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50" name="Rectangle 35"/>
            <p:cNvSpPr>
              <a:spLocks noChangeAspect="1" noChangeArrowheads="1"/>
            </p:cNvSpPr>
            <p:nvPr/>
          </p:nvSpPr>
          <p:spPr bwMode="auto">
            <a:xfrm>
              <a:off x="5135" y="3504"/>
              <a:ext cx="337" cy="3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5136" y="3168"/>
              <a:ext cx="336" cy="336"/>
              <a:chOff x="5136" y="3168"/>
              <a:chExt cx="336" cy="336"/>
            </a:xfrm>
          </p:grpSpPr>
          <p:sp>
            <p:nvSpPr>
              <p:cNvPr id="48152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5136" y="3168"/>
                <a:ext cx="170" cy="1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5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5302" y="3168"/>
                <a:ext cx="170" cy="1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54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5136" y="3334"/>
                <a:ext cx="170" cy="1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5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302" y="3334"/>
                <a:ext cx="170" cy="17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48138" name="AutoShape 41"/>
          <p:cNvSpPr>
            <a:spLocks noChangeArrowheads="1"/>
          </p:cNvSpPr>
          <p:nvPr/>
        </p:nvSpPr>
        <p:spPr bwMode="auto">
          <a:xfrm>
            <a:off x="6934200" y="5486400"/>
            <a:ext cx="533400" cy="104775"/>
          </a:xfrm>
          <a:prstGeom prst="rightArrow">
            <a:avLst>
              <a:gd name="adj1" fmla="val 50000"/>
              <a:gd name="adj2" fmla="val 12727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486400" y="4876800"/>
            <a:ext cx="1295400" cy="1220788"/>
            <a:chOff x="3456" y="3072"/>
            <a:chExt cx="816" cy="769"/>
          </a:xfrm>
        </p:grpSpPr>
        <p:sp>
          <p:nvSpPr>
            <p:cNvPr id="48143" name="Rectangle 21"/>
            <p:cNvSpPr>
              <a:spLocks noChangeAspect="1" noChangeArrowheads="1"/>
            </p:cNvSpPr>
            <p:nvPr/>
          </p:nvSpPr>
          <p:spPr bwMode="auto">
            <a:xfrm>
              <a:off x="3456" y="3456"/>
              <a:ext cx="409" cy="3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44" name="Rectangle 29"/>
            <p:cNvSpPr>
              <a:spLocks noChangeAspect="1" noChangeArrowheads="1"/>
            </p:cNvSpPr>
            <p:nvPr/>
          </p:nvSpPr>
          <p:spPr bwMode="auto">
            <a:xfrm>
              <a:off x="3456" y="3072"/>
              <a:ext cx="409" cy="3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45" name="Rectangle 30"/>
            <p:cNvSpPr>
              <a:spLocks noChangeAspect="1" noChangeArrowheads="1"/>
            </p:cNvSpPr>
            <p:nvPr/>
          </p:nvSpPr>
          <p:spPr bwMode="auto">
            <a:xfrm>
              <a:off x="3863" y="3456"/>
              <a:ext cx="409" cy="3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146" name="Rectangle 32"/>
            <p:cNvSpPr>
              <a:spLocks noChangeAspect="1" noChangeArrowheads="1"/>
            </p:cNvSpPr>
            <p:nvPr/>
          </p:nvSpPr>
          <p:spPr bwMode="auto">
            <a:xfrm>
              <a:off x="3863" y="3072"/>
              <a:ext cx="409" cy="3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8147" name="Picture 44" descr="image-1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11" y="3216"/>
              <a:ext cx="30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40" name="Picture 45" descr="image-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5576888"/>
            <a:ext cx="1079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MHD simulations of galaxy clusters</a:t>
            </a:r>
          </a:p>
        </p:txBody>
      </p:sp>
      <p:sp>
        <p:nvSpPr>
          <p:cNvPr id="624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73E07E6-F8EA-4D49-89A6-858BFE579F72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132145" y="914400"/>
            <a:ext cx="3962404" cy="3286990"/>
            <a:chOff x="2784" y="720"/>
            <a:chExt cx="2879" cy="2213"/>
          </a:xfrm>
        </p:grpSpPr>
        <p:pic>
          <p:nvPicPr>
            <p:cNvPr id="62484" name="Picture 6" descr="Dolagetal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908"/>
              <a:ext cx="2784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5" name="Rectangle 8"/>
            <p:cNvSpPr>
              <a:spLocks noChangeArrowheads="1"/>
            </p:cNvSpPr>
            <p:nvPr/>
          </p:nvSpPr>
          <p:spPr bwMode="auto">
            <a:xfrm>
              <a:off x="3231" y="720"/>
              <a:ext cx="2273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/>
                <a:t>Lagrangian technique</a:t>
              </a:r>
              <a:r>
                <a:rPr lang="en-GB" sz="1400"/>
                <a:t> (Gadget MHD)</a:t>
              </a:r>
            </a:p>
          </p:txBody>
        </p:sp>
        <p:sp>
          <p:nvSpPr>
            <p:cNvPr id="62486" name="Rectangle 9"/>
            <p:cNvSpPr>
              <a:spLocks noChangeArrowheads="1"/>
            </p:cNvSpPr>
            <p:nvPr/>
          </p:nvSpPr>
          <p:spPr bwMode="auto">
            <a:xfrm>
              <a:off x="4848" y="2760"/>
              <a:ext cx="8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i="1"/>
                <a:t>Dolag et al 2005</a:t>
              </a:r>
              <a:endParaRPr lang="en-GB"/>
            </a:p>
          </p:txBody>
        </p:sp>
        <p:pic>
          <p:nvPicPr>
            <p:cNvPr id="62487" name="Picture 23" descr="image-19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4" y="1870"/>
              <a:ext cx="320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00600" y="737523"/>
            <a:ext cx="4225082" cy="3451538"/>
            <a:chOff x="2514600" y="957442"/>
            <a:chExt cx="4279363" cy="4675592"/>
          </a:xfrm>
        </p:grpSpPr>
        <p:pic>
          <p:nvPicPr>
            <p:cNvPr id="25" name="Picture 24" descr="Bvsrho_C6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0" y="1600200"/>
              <a:ext cx="4138612" cy="3814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AutoShape 21"/>
            <p:cNvCxnSpPr>
              <a:cxnSpLocks noChangeShapeType="1"/>
            </p:cNvCxnSpPr>
            <p:nvPr/>
          </p:nvCxnSpPr>
          <p:spPr bwMode="auto">
            <a:xfrm>
              <a:off x="3200400" y="1828800"/>
              <a:ext cx="53340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" name="AutoShape 22"/>
            <p:cNvCxnSpPr>
              <a:cxnSpLocks noChangeShapeType="1"/>
            </p:cNvCxnSpPr>
            <p:nvPr/>
          </p:nvCxnSpPr>
          <p:spPr bwMode="auto">
            <a:xfrm>
              <a:off x="3200400" y="2057400"/>
              <a:ext cx="533400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733800" y="1609941"/>
              <a:ext cx="949545" cy="37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c</a:t>
              </a:r>
              <a:r>
                <a:rPr lang="en-GB" sz="1200"/>
                <a:t>ooling run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711811" y="1875212"/>
              <a:ext cx="1079535" cy="37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a</a:t>
              </a:r>
              <a:r>
                <a:rPr lang="en-GB" sz="1200"/>
                <a:t>diabatic run</a:t>
              </a:r>
            </a:p>
          </p:txBody>
        </p:sp>
        <p:pic>
          <p:nvPicPr>
            <p:cNvPr id="30" name="Picture 26" descr="image-8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11800" y="2357437"/>
              <a:ext cx="508000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019800" y="957442"/>
              <a:ext cx="7620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000" dirty="0"/>
                <a:t>Mass fraction (cooling)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949084" y="5257800"/>
              <a:ext cx="1844879" cy="37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 i="1" dirty="0"/>
                <a:t>Dubois &amp; </a:t>
              </a:r>
              <a:r>
                <a:rPr lang="en-GB" sz="1200" i="1" dirty="0" err="1"/>
                <a:t>Teyssier</a:t>
              </a:r>
              <a:r>
                <a:rPr lang="en-GB" sz="1200" i="1" dirty="0"/>
                <a:t> 2008</a:t>
              </a:r>
              <a:endParaRPr lang="en-GB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271063" y="914400"/>
            <a:ext cx="295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Eulerian technique (Ramses MHD)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752600" y="450746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Uniform initial magnetic field: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1143000" y="517267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/>
              <a:t>Collapse of an homogenous sphere of gas</a:t>
            </a: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3657600" y="5318125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/>
              <a:t>Magnetic flux conservation</a:t>
            </a:r>
          </a:p>
        </p:txBody>
      </p:sp>
      <p:pic>
        <p:nvPicPr>
          <p:cNvPr id="41" name="Picture 18" descr="image-19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2950" y="5410200"/>
            <a:ext cx="126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9" descr="image-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0200" y="5518150"/>
            <a:ext cx="889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7253287" y="5562600"/>
            <a:ext cx="595313" cy="257175"/>
          </a:xfrm>
          <a:prstGeom prst="rightArrow">
            <a:avLst>
              <a:gd name="adj1" fmla="val 50000"/>
              <a:gd name="adj2" fmla="val 5787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5195887" y="5562600"/>
            <a:ext cx="595313" cy="257175"/>
          </a:xfrm>
          <a:prstGeom prst="rightArrow">
            <a:avLst>
              <a:gd name="adj1" fmla="val 50000"/>
              <a:gd name="adj2" fmla="val 5787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28"/>
          <p:cNvSpPr>
            <a:spLocks noChangeArrowheads="1"/>
          </p:cNvSpPr>
          <p:nvPr/>
        </p:nvSpPr>
        <p:spPr bwMode="auto">
          <a:xfrm>
            <a:off x="2971800" y="5562600"/>
            <a:ext cx="595313" cy="257175"/>
          </a:xfrm>
          <a:prstGeom prst="rightArrow">
            <a:avLst>
              <a:gd name="adj1" fmla="val 50000"/>
              <a:gd name="adj2" fmla="val 5787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953000" y="4538246"/>
            <a:ext cx="1441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B</a:t>
            </a:r>
            <a:r>
              <a:rPr lang="en-GB" sz="1600" baseline="-25000" dirty="0" smtClean="0"/>
              <a:t>IGM</a:t>
            </a:r>
            <a:r>
              <a:rPr lang="en-GB" sz="1600" dirty="0" smtClean="0"/>
              <a:t> </a:t>
            </a:r>
            <a:r>
              <a:rPr lang="en-GB" altLang="ja-JP" sz="1600" dirty="0" smtClean="0"/>
              <a:t>~10</a:t>
            </a:r>
            <a:r>
              <a:rPr lang="en-GB" altLang="ja-JP" sz="1600" baseline="30000" dirty="0" smtClean="0"/>
              <a:t>-5</a:t>
            </a:r>
            <a:r>
              <a:rPr lang="en-GB" altLang="ja-JP" sz="1600" dirty="0" smtClean="0"/>
              <a:t> </a:t>
            </a:r>
            <a:r>
              <a:rPr lang="en-GB" altLang="ja-JP" sz="1600" dirty="0" smtClean="0">
                <a:sym typeface="Symbol" charset="2"/>
              </a:rPr>
              <a:t></a:t>
            </a:r>
            <a:r>
              <a:rPr lang="en-GB" altLang="ja-JP" sz="1600" dirty="0" smtClean="0"/>
              <a:t>G</a:t>
            </a:r>
            <a:endParaRPr 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charset="-128"/>
                <a:cs typeface="ＭＳ Ｐゴシック" charset="-128"/>
              </a:rPr>
              <a:t>Problem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225550" y="914400"/>
            <a:ext cx="791845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000" dirty="0" smtClean="0">
                <a:ea typeface="ＭＳ Ｐゴシック" charset="-128"/>
                <a:cs typeface="ＭＳ Ｐゴシック" charset="-128"/>
              </a:rPr>
              <a:t>Magnetic field in galaxy clusters are consistent with observations if B</a:t>
            </a:r>
            <a:r>
              <a:rPr lang="en-GB" sz="2000" baseline="-25000" dirty="0" smtClean="0">
                <a:ea typeface="ＭＳ Ｐゴシック" charset="-128"/>
                <a:cs typeface="ＭＳ Ｐゴシック" charset="-128"/>
              </a:rPr>
              <a:t>IGM</a:t>
            </a:r>
            <a:r>
              <a:rPr lang="en-GB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GB" altLang="ja-JP" sz="2000" dirty="0" smtClean="0">
                <a:ea typeface="ＭＳ Ｐゴシック" charset="-128"/>
                <a:cs typeface="ＭＳ Ｐゴシック" charset="-128"/>
              </a:rPr>
              <a:t>~10</a:t>
            </a:r>
            <a:r>
              <a:rPr lang="en-GB" altLang="ja-JP" sz="2000" baseline="30000" dirty="0" smtClean="0">
                <a:ea typeface="ＭＳ Ｐゴシック" charset="-128"/>
                <a:cs typeface="ＭＳ Ｐゴシック" charset="-128"/>
              </a:rPr>
              <a:t>-5</a:t>
            </a:r>
            <a:r>
              <a:rPr lang="en-GB" altLang="ja-JP" sz="2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GB" altLang="ja-JP" sz="2000" dirty="0" smtClean="0">
                <a:ea typeface="ＭＳ Ｐゴシック" charset="-128"/>
                <a:cs typeface="ＭＳ Ｐゴシック" charset="-128"/>
                <a:sym typeface="Symbol" charset="2"/>
              </a:rPr>
              <a:t></a:t>
            </a:r>
            <a:r>
              <a:rPr lang="en-GB" altLang="ja-JP" sz="2000" dirty="0" smtClean="0">
                <a:ea typeface="ＭＳ Ｐゴシック" charset="-128"/>
                <a:cs typeface="ＭＳ Ｐゴシック" charset="-128"/>
              </a:rPr>
              <a:t>G</a:t>
            </a:r>
            <a:endParaRPr lang="en-GB" sz="2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214C4C-E52A-1C42-A6E6-B6A59CB5F558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1828800" y="1660525"/>
            <a:ext cx="6400800" cy="971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/>
              <a:t>Origin of the magnetic field in the inter-galactic medium?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3213100" y="2651125"/>
            <a:ext cx="4979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Primordial (Biermann battery) ? (10</a:t>
            </a:r>
            <a:r>
              <a:rPr lang="en-GB" sz="2000" baseline="30000"/>
              <a:t>-14</a:t>
            </a:r>
            <a:r>
              <a:rPr lang="en-GB" sz="2000"/>
              <a:t> </a:t>
            </a:r>
            <a:r>
              <a:rPr lang="en-GB" sz="2000" smtClean="0">
                <a:sym typeface="Symbol" charset="2"/>
              </a:rPr>
              <a:t></a:t>
            </a:r>
            <a:r>
              <a:rPr lang="en-GB" sz="2000" smtClean="0"/>
              <a:t>G)</a:t>
            </a:r>
            <a:endParaRPr lang="en-GB" sz="2000"/>
          </a:p>
          <a:p>
            <a:r>
              <a:rPr lang="en-GB" sz="2000"/>
              <a:t>Galactic (dynamo + winds) ?</a:t>
            </a:r>
          </a:p>
        </p:txBody>
      </p:sp>
      <p:pic>
        <p:nvPicPr>
          <p:cNvPr id="80904" name="Picture 29" descr="halo_gas_cos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17900"/>
            <a:ext cx="25987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30" descr="halo_disk_gas_cos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3175" y="3508375"/>
            <a:ext cx="2587625" cy="25876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0906" name="Picture 31" descr="disk_gas_cosm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0175" y="3517900"/>
            <a:ext cx="2587625" cy="25876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0907" name="Rectangle 32"/>
          <p:cNvSpPr>
            <a:spLocks noChangeArrowheads="1"/>
          </p:cNvSpPr>
          <p:nvPr/>
        </p:nvSpPr>
        <p:spPr bwMode="auto">
          <a:xfrm>
            <a:off x="2057400" y="4432300"/>
            <a:ext cx="762000" cy="762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908" name="Rectangle 33"/>
          <p:cNvSpPr>
            <a:spLocks noChangeArrowheads="1"/>
          </p:cNvSpPr>
          <p:nvPr/>
        </p:nvSpPr>
        <p:spPr bwMode="auto">
          <a:xfrm>
            <a:off x="4929188" y="4632325"/>
            <a:ext cx="381000" cy="381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0909" name="AutoShape 34"/>
          <p:cNvCxnSpPr>
            <a:cxnSpLocks noChangeShapeType="1"/>
          </p:cNvCxnSpPr>
          <p:nvPr/>
        </p:nvCxnSpPr>
        <p:spPr bwMode="auto">
          <a:xfrm flipV="1">
            <a:off x="5284788" y="3517900"/>
            <a:ext cx="1169987" cy="11430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0910" name="AutoShape 35"/>
          <p:cNvCxnSpPr>
            <a:cxnSpLocks noChangeShapeType="1"/>
          </p:cNvCxnSpPr>
          <p:nvPr/>
        </p:nvCxnSpPr>
        <p:spPr bwMode="auto">
          <a:xfrm flipV="1">
            <a:off x="2819400" y="3517900"/>
            <a:ext cx="990600" cy="914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0911" name="AutoShape 36"/>
          <p:cNvCxnSpPr>
            <a:cxnSpLocks noChangeShapeType="1"/>
          </p:cNvCxnSpPr>
          <p:nvPr/>
        </p:nvCxnSpPr>
        <p:spPr bwMode="auto">
          <a:xfrm>
            <a:off x="2819400" y="5194300"/>
            <a:ext cx="990600" cy="9144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0912" name="AutoShape 37"/>
          <p:cNvCxnSpPr>
            <a:cxnSpLocks noChangeShapeType="1"/>
          </p:cNvCxnSpPr>
          <p:nvPr/>
        </p:nvCxnSpPr>
        <p:spPr bwMode="auto">
          <a:xfrm>
            <a:off x="5307013" y="5010150"/>
            <a:ext cx="1169987" cy="111601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80913" name="AutoShape 38"/>
          <p:cNvSpPr>
            <a:spLocks noChangeArrowheads="1"/>
          </p:cNvSpPr>
          <p:nvPr/>
        </p:nvSpPr>
        <p:spPr bwMode="blackWhite">
          <a:xfrm rot="-5400000">
            <a:off x="7734300" y="4914900"/>
            <a:ext cx="76200" cy="2590800"/>
          </a:xfrm>
          <a:prstGeom prst="upDownArrow">
            <a:avLst>
              <a:gd name="adj1" fmla="val 50000"/>
              <a:gd name="adj2" fmla="val 68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914" name="AutoShape 39"/>
          <p:cNvSpPr>
            <a:spLocks noChangeArrowheads="1"/>
          </p:cNvSpPr>
          <p:nvPr/>
        </p:nvSpPr>
        <p:spPr bwMode="blackWhite">
          <a:xfrm rot="-5400000">
            <a:off x="5067300" y="4914900"/>
            <a:ext cx="76200" cy="2590800"/>
          </a:xfrm>
          <a:prstGeom prst="upDownArrow">
            <a:avLst>
              <a:gd name="adj1" fmla="val 50000"/>
              <a:gd name="adj2" fmla="val 68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915" name="AutoShape 40"/>
          <p:cNvSpPr>
            <a:spLocks noChangeArrowheads="1"/>
          </p:cNvSpPr>
          <p:nvPr/>
        </p:nvSpPr>
        <p:spPr bwMode="blackWhite">
          <a:xfrm rot="-5400000">
            <a:off x="2400300" y="4914900"/>
            <a:ext cx="76200" cy="2590800"/>
          </a:xfrm>
          <a:prstGeom prst="upDownArrow">
            <a:avLst>
              <a:gd name="adj1" fmla="val 50000"/>
              <a:gd name="adj2" fmla="val 68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0916" name="Picture 41" descr="image-1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6289675"/>
            <a:ext cx="787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42" descr="image-19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0100" y="6289675"/>
            <a:ext cx="60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43" descr="image-19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4100" y="6289675"/>
            <a:ext cx="749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9" name="Rectangle 44"/>
          <p:cNvSpPr>
            <a:spLocks noChangeArrowheads="1"/>
          </p:cNvSpPr>
          <p:nvPr/>
        </p:nvSpPr>
        <p:spPr bwMode="auto">
          <a:xfrm>
            <a:off x="1828800" y="362585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Cosmic web</a:t>
            </a:r>
          </a:p>
        </p:txBody>
      </p:sp>
      <p:sp>
        <p:nvSpPr>
          <p:cNvPr id="80920" name="Rectangle 45"/>
          <p:cNvSpPr>
            <a:spLocks noChangeArrowheads="1"/>
          </p:cNvSpPr>
          <p:nvPr/>
        </p:nvSpPr>
        <p:spPr bwMode="auto">
          <a:xfrm>
            <a:off x="4800600" y="3581400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Halo</a:t>
            </a:r>
          </a:p>
        </p:txBody>
      </p:sp>
      <p:sp>
        <p:nvSpPr>
          <p:cNvPr id="80921" name="Rectangle 46"/>
          <p:cNvSpPr>
            <a:spLocks noChangeArrowheads="1"/>
          </p:cNvSpPr>
          <p:nvPr/>
        </p:nvSpPr>
        <p:spPr bwMode="auto">
          <a:xfrm>
            <a:off x="7432675" y="35814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Galaxy</a:t>
            </a:r>
          </a:p>
        </p:txBody>
      </p:sp>
      <p:pic>
        <p:nvPicPr>
          <p:cNvPr id="80922" name="Picture 47" descr="image-1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4913" y="3305175"/>
            <a:ext cx="5476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ea typeface="ＭＳ Ｐゴシック" charset="-128"/>
                <a:cs typeface="ＭＳ Ｐゴシック" charset="-128"/>
              </a:rPr>
              <a:t>Idealised</a:t>
            </a:r>
            <a:r>
              <a:rPr lang="en-GB" smtClean="0">
                <a:ea typeface="ＭＳ Ｐゴシック" charset="-128"/>
                <a:cs typeface="ＭＳ Ｐゴシック" charset="-128"/>
              </a:rPr>
              <a:t> simulations of galaxy formation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066800"/>
            <a:ext cx="4953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smtClean="0">
                <a:ea typeface="ＭＳ Ｐゴシック" charset="-128"/>
                <a:cs typeface="ＭＳ Ｐゴシック" charset="-128"/>
              </a:rPr>
              <a:t>Isolated and spherical gaseous halo (NFW):</a:t>
            </a: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smtClean="0">
                <a:ea typeface="ＭＳ Ｐゴシック" charset="-128"/>
                <a:cs typeface="ＭＳ Ｐゴシック" charset="-128"/>
              </a:rPr>
              <a:t>Dark matter: static analytical potential (NFW)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smtClean="0">
                <a:ea typeface="ＭＳ Ｐゴシック" charset="-128"/>
                <a:cs typeface="ＭＳ Ｐゴシック" charset="-128"/>
              </a:rPr>
              <a:t>Cosmological rotation profile</a:t>
            </a: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smtClean="0">
                <a:ea typeface="ＭＳ Ｐゴシック" charset="-128"/>
                <a:cs typeface="ＭＳ Ｐゴシック" charset="-128"/>
              </a:rPr>
              <a:t>Initial gas fraction:</a:t>
            </a:r>
          </a:p>
          <a:p>
            <a:pPr eaLnBrk="1" hangingPunct="1">
              <a:lnSpc>
                <a:spcPct val="90000"/>
              </a:lnSpc>
            </a:pPr>
            <a:endParaRPr lang="en-GB" sz="18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smtClean="0">
                <a:ea typeface="ＭＳ Ｐゴシック" charset="-128"/>
                <a:cs typeface="ＭＳ Ｐゴシック" charset="-128"/>
              </a:rPr>
              <a:t>Self-gravity + cooling down to 10</a:t>
            </a:r>
            <a:r>
              <a:rPr lang="en-GB" sz="1800" baseline="30000" smtClean="0">
                <a:ea typeface="ＭＳ Ｐゴシック" charset="-128"/>
                <a:cs typeface="ＭＳ Ｐゴシック" charset="-128"/>
              </a:rPr>
              <a:t>4</a:t>
            </a:r>
            <a:r>
              <a:rPr lang="en-GB" sz="1800" smtClean="0">
                <a:ea typeface="ＭＳ Ｐゴシック" charset="-128"/>
                <a:cs typeface="ＭＳ Ｐゴシック" charset="-128"/>
              </a:rPr>
              <a:t> K + metal enrichment + star formation + feedback from Supernovae</a:t>
            </a:r>
            <a:endParaRPr lang="en-GB" sz="1800" smtClean="0">
              <a:ea typeface="ＭＳ Ｐゴシック" charset="-128"/>
            </a:endParaRP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253BC5-9AF8-9745-B00B-B9BB5C1EAA28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2950" name="Picture 4" descr="imag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90700"/>
            <a:ext cx="1752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5" descr="image-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95712"/>
            <a:ext cx="838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6" descr="image-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795712"/>
            <a:ext cx="2476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Rectangle 7"/>
          <p:cNvSpPr>
            <a:spLocks noChangeArrowheads="1"/>
          </p:cNvSpPr>
          <p:nvPr/>
        </p:nvSpPr>
        <p:spPr bwMode="blackWhite">
          <a:xfrm>
            <a:off x="1744663" y="339725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i="1">
                <a:solidFill>
                  <a:schemeClr val="tx2"/>
                </a:solidFill>
              </a:rPr>
              <a:t>Bullock et al. 2001</a:t>
            </a:r>
          </a:p>
        </p:txBody>
      </p:sp>
      <p:grpSp>
        <p:nvGrpSpPr>
          <p:cNvPr id="82954" name="Group 8"/>
          <p:cNvGrpSpPr>
            <a:grpSpLocks/>
          </p:cNvGrpSpPr>
          <p:nvPr/>
        </p:nvGrpSpPr>
        <p:grpSpPr bwMode="auto">
          <a:xfrm>
            <a:off x="6096000" y="3886200"/>
            <a:ext cx="2895600" cy="2743200"/>
            <a:chOff x="3936" y="2448"/>
            <a:chExt cx="1824" cy="1728"/>
          </a:xfrm>
        </p:grpSpPr>
        <p:pic>
          <p:nvPicPr>
            <p:cNvPr id="82961" name="Picture 9" descr="vro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2448"/>
              <a:ext cx="182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2" name="Picture 10" descr="image-7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36" y="3504"/>
              <a:ext cx="29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3" name="Picture 11" descr="image-7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84" y="3024"/>
              <a:ext cx="25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955" name="Picture 12" descr="rho_NF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990600"/>
            <a:ext cx="2895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6" name="Rectangle 13"/>
          <p:cNvSpPr>
            <a:spLocks noChangeArrowheads="1"/>
          </p:cNvSpPr>
          <p:nvPr/>
        </p:nvSpPr>
        <p:spPr bwMode="blackWhite">
          <a:xfrm>
            <a:off x="3343275" y="1797050"/>
            <a:ext cx="281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 sz="1600" i="1"/>
              <a:t>Navarro, Frenk &amp; White 1996</a:t>
            </a:r>
          </a:p>
        </p:txBody>
      </p:sp>
      <p:pic>
        <p:nvPicPr>
          <p:cNvPr id="82957" name="Picture 14" descr="image-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3581400"/>
            <a:ext cx="806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15" descr="image-8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4800" y="4495800"/>
            <a:ext cx="10969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ECBC26-DE59-8447-95A3-554AABF842AB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1140" name="Picture 4" descr="/Volumes/Users/dubiosadmin/Documents/OXFORD/TALKS/BROWN_BAG_181108/gal_hydro/1d10l01t8density_longzoom4.gif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92700" y="1600200"/>
            <a:ext cx="40513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/Volumes/Users/dubiosadmin/Documents/OXFORD/TALKS/BROWN_BAG_181108/gal_hydro/1d10l01t8density_long.gif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30300" y="1600200"/>
            <a:ext cx="40513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1600200"/>
            <a:ext cx="6553200" cy="4038600"/>
            <a:chOff x="1056" y="1008"/>
            <a:chExt cx="4704" cy="2880"/>
          </a:xfrm>
        </p:grpSpPr>
        <p:grpSp>
          <p:nvGrpSpPr>
            <p:cNvPr id="91154" name="Group 5"/>
            <p:cNvGrpSpPr>
              <a:grpSpLocks/>
            </p:cNvGrpSpPr>
            <p:nvPr/>
          </p:nvGrpSpPr>
          <p:grpSpPr bwMode="auto">
            <a:xfrm>
              <a:off x="1056" y="1008"/>
              <a:ext cx="4704" cy="2880"/>
              <a:chOff x="1056" y="1008"/>
              <a:chExt cx="4704" cy="2880"/>
            </a:xfrm>
          </p:grpSpPr>
          <p:grpSp>
            <p:nvGrpSpPr>
              <p:cNvPr id="9115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1872" cy="2880"/>
                <a:chOff x="1056" y="1008"/>
                <a:chExt cx="1872" cy="2880"/>
              </a:xfrm>
            </p:grpSpPr>
            <p:sp>
              <p:nvSpPr>
                <p:cNvPr id="91159" name="Rectangle 7"/>
                <p:cNvSpPr>
                  <a:spLocks noChangeArrowheads="1"/>
                </p:cNvSpPr>
                <p:nvPr/>
              </p:nvSpPr>
              <p:spPr bwMode="blackWhite">
                <a:xfrm>
                  <a:off x="1056" y="2064"/>
                  <a:ext cx="768" cy="768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GB" i="1">
                    <a:solidFill>
                      <a:schemeClr val="tx2"/>
                    </a:solidFill>
                    <a:latin typeface="Times New Roman" charset="0"/>
                  </a:endParaRPr>
                </a:p>
              </p:txBody>
            </p:sp>
            <p:cxnSp>
              <p:nvCxnSpPr>
                <p:cNvPr id="91160" name="AutoShape 8"/>
                <p:cNvCxnSpPr>
                  <a:cxnSpLocks noChangeShapeType="1"/>
                </p:cNvCxnSpPr>
                <p:nvPr/>
              </p:nvCxnSpPr>
              <p:spPr bwMode="blackWhite">
                <a:xfrm flipV="1">
                  <a:off x="1056" y="1008"/>
                  <a:ext cx="1872" cy="1056"/>
                </a:xfrm>
                <a:prstGeom prst="straightConnector1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161" name="AutoShape 9"/>
                <p:cNvCxnSpPr>
                  <a:cxnSpLocks noChangeShapeType="1"/>
                </p:cNvCxnSpPr>
                <p:nvPr/>
              </p:nvCxnSpPr>
              <p:spPr bwMode="blackWhite">
                <a:xfrm>
                  <a:off x="1056" y="2832"/>
                  <a:ext cx="1872" cy="1056"/>
                </a:xfrm>
                <a:prstGeom prst="straightConnector1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91157" name="AutoShape 10"/>
              <p:cNvCxnSpPr>
                <a:cxnSpLocks noChangeShapeType="1"/>
              </p:cNvCxnSpPr>
              <p:nvPr/>
            </p:nvCxnSpPr>
            <p:spPr bwMode="blackWhite">
              <a:xfrm flipV="1">
                <a:off x="1824" y="1008"/>
                <a:ext cx="3936" cy="1056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1158" name="AutoShape 11"/>
              <p:cNvCxnSpPr>
                <a:cxnSpLocks noChangeShapeType="1"/>
              </p:cNvCxnSpPr>
              <p:nvPr/>
            </p:nvCxnSpPr>
            <p:spPr bwMode="blackWhite">
              <a:xfrm>
                <a:off x="1824" y="2826"/>
                <a:ext cx="3936" cy="1062"/>
              </a:xfrm>
              <a:prstGeom prst="straightConnector1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91155" name="Rectangle 12"/>
            <p:cNvSpPr>
              <a:spLocks noChangeArrowheads="1"/>
            </p:cNvSpPr>
            <p:nvPr/>
          </p:nvSpPr>
          <p:spPr bwMode="blackWhite">
            <a:xfrm>
              <a:off x="2880" y="1008"/>
              <a:ext cx="2880" cy="2880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GB" i="1">
                <a:solidFill>
                  <a:schemeClr val="tx2"/>
                </a:solidFill>
                <a:latin typeface="Times New Roman" charset="0"/>
              </a:endParaRPr>
            </a:p>
          </p:txBody>
        </p:sp>
      </p:grpSp>
      <p:cxnSp>
        <p:nvCxnSpPr>
          <p:cNvPr id="91143" name="AutoShape 13"/>
          <p:cNvCxnSpPr>
            <a:cxnSpLocks noChangeShapeType="1"/>
          </p:cNvCxnSpPr>
          <p:nvPr/>
        </p:nvCxnSpPr>
        <p:spPr bwMode="blackWhite">
          <a:xfrm>
            <a:off x="1143000" y="5867400"/>
            <a:ext cx="3962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1144" name="AutoShape 14"/>
          <p:cNvCxnSpPr>
            <a:cxnSpLocks noChangeShapeType="1"/>
          </p:cNvCxnSpPr>
          <p:nvPr/>
        </p:nvCxnSpPr>
        <p:spPr bwMode="blackWhite">
          <a:xfrm>
            <a:off x="5105400" y="5867400"/>
            <a:ext cx="4038600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1145" name="Rectangle 15"/>
          <p:cNvSpPr>
            <a:spLocks noChangeArrowheads="1"/>
          </p:cNvSpPr>
          <p:nvPr/>
        </p:nvSpPr>
        <p:spPr bwMode="blackWhite">
          <a:xfrm>
            <a:off x="2576513" y="5943600"/>
            <a:ext cx="115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latin typeface="Times New Roman" charset="0"/>
              </a:rPr>
              <a:t>300 kpc</a:t>
            </a:r>
          </a:p>
        </p:txBody>
      </p:sp>
      <p:sp>
        <p:nvSpPr>
          <p:cNvPr id="91146" name="Rectangle 16"/>
          <p:cNvSpPr>
            <a:spLocks noChangeArrowheads="1"/>
          </p:cNvSpPr>
          <p:nvPr/>
        </p:nvSpPr>
        <p:spPr bwMode="blackWhite">
          <a:xfrm>
            <a:off x="6762750" y="59436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latin typeface="Times New Roman" charset="0"/>
              </a:rPr>
              <a:t>75 kpc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blackWhite">
          <a:xfrm>
            <a:off x="4545013" y="973138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GB">
                <a:solidFill>
                  <a:schemeClr val="tx2"/>
                </a:solidFill>
              </a:rPr>
              <a:t>Density</a:t>
            </a:r>
          </a:p>
        </p:txBody>
      </p:sp>
      <p:pic>
        <p:nvPicPr>
          <p:cNvPr id="91148" name="Picture 23" descr="image-19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81000"/>
            <a:ext cx="736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25" descr="image-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381000"/>
            <a:ext cx="1450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1" name="Picture 27" descr="image-2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4300" y="350838"/>
            <a:ext cx="1587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114925" y="348743"/>
            <a:ext cx="981075" cy="212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133" fill="hold"/>
                                        <p:tgtEl>
                                          <p:spTgt spid="91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33" fill="hold"/>
                                        <p:tgtEl>
                                          <p:spTgt spid="91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4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1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1"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1140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1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Constraints on the formation of winds</a:t>
            </a:r>
          </a:p>
        </p:txBody>
      </p:sp>
      <p:sp>
        <p:nvSpPr>
          <p:cNvPr id="952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8028F8-7142-BD4F-B88E-75C586523A05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5237" name="Group 2"/>
          <p:cNvGrpSpPr>
            <a:grpSpLocks/>
          </p:cNvGrpSpPr>
          <p:nvPr/>
        </p:nvGrpSpPr>
        <p:grpSpPr bwMode="auto">
          <a:xfrm>
            <a:off x="1295400" y="1828800"/>
            <a:ext cx="3581400" cy="3581400"/>
            <a:chOff x="816" y="1728"/>
            <a:chExt cx="2256" cy="2256"/>
          </a:xfrm>
        </p:grpSpPr>
        <p:pic>
          <p:nvPicPr>
            <p:cNvPr id="95249" name="Picture 3" descr="dubois_fig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28"/>
              <a:ext cx="225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5250" name="AutoShape 4"/>
            <p:cNvCxnSpPr>
              <a:cxnSpLocks noChangeShapeType="1"/>
            </p:cNvCxnSpPr>
            <p:nvPr/>
          </p:nvCxnSpPr>
          <p:spPr bwMode="blackWhite">
            <a:xfrm>
              <a:off x="1291" y="3293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5251" name="AutoShape 5"/>
            <p:cNvCxnSpPr>
              <a:cxnSpLocks noChangeShapeType="1"/>
            </p:cNvCxnSpPr>
            <p:nvPr/>
          </p:nvCxnSpPr>
          <p:spPr bwMode="blackWhite">
            <a:xfrm>
              <a:off x="1291" y="3443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5252" name="AutoShape 6"/>
            <p:cNvCxnSpPr>
              <a:cxnSpLocks noChangeShapeType="1"/>
            </p:cNvCxnSpPr>
            <p:nvPr/>
          </p:nvCxnSpPr>
          <p:spPr bwMode="blackWhite">
            <a:xfrm>
              <a:off x="1291" y="3614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</p:cxnSp>
        <p:pic>
          <p:nvPicPr>
            <p:cNvPr id="95253" name="Picture 7" descr="image-1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3216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4" name="Picture 8" descr="image-1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8" y="3365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55" name="Picture 9" descr="image-10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3536"/>
              <a:ext cx="43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5238" name="Picture 12" descr="image-9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643924"/>
            <a:ext cx="1524000" cy="2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15"/>
          <p:cNvSpPr>
            <a:spLocks noChangeArrowheads="1"/>
          </p:cNvSpPr>
          <p:nvPr/>
        </p:nvSpPr>
        <p:spPr bwMode="auto">
          <a:xfrm>
            <a:off x="1524000" y="914400"/>
            <a:ext cx="676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/>
              <a:t>Hydrodynamic efficiency: Supernovae energy fraction converted into galactic wind energy fraction</a:t>
            </a:r>
          </a:p>
        </p:txBody>
      </p:sp>
      <p:sp>
        <p:nvSpPr>
          <p:cNvPr id="95240" name="AutoShape 16"/>
          <p:cNvSpPr>
            <a:spLocks noChangeArrowheads="1"/>
          </p:cNvSpPr>
          <p:nvPr/>
        </p:nvSpPr>
        <p:spPr bwMode="auto">
          <a:xfrm rot="5400000">
            <a:off x="1828799" y="1447802"/>
            <a:ext cx="304801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5242" name="Picture 10" descr="/Volumes/Users/dubiosadmin/Documents/OXFORD/TALKS/Astro-MHD_090409/gal_hydro/1d11l01t8density_longzoom4.gif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00155" y="22860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243" name="AutoShape 13"/>
          <p:cNvCxnSpPr>
            <a:cxnSpLocks noChangeShapeType="1"/>
          </p:cNvCxnSpPr>
          <p:nvPr/>
        </p:nvCxnSpPr>
        <p:spPr bwMode="blackWhite">
          <a:xfrm>
            <a:off x="6000155" y="4876800"/>
            <a:ext cx="2534245" cy="3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5245" name="TextBox 21"/>
          <p:cNvSpPr txBox="1">
            <a:spLocks noChangeArrowheads="1"/>
          </p:cNvSpPr>
          <p:nvPr/>
        </p:nvSpPr>
        <p:spPr bwMode="auto">
          <a:xfrm>
            <a:off x="6381155" y="1905000"/>
            <a:ext cx="870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/>
              <a:t>density</a:t>
            </a:r>
            <a:endParaRPr lang="en-GB" sz="1800"/>
          </a:p>
        </p:txBody>
      </p:sp>
      <p:sp>
        <p:nvSpPr>
          <p:cNvPr id="21" name="Rectangle 20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95247" name="Picture 2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5555" y="1905000"/>
            <a:ext cx="1621184" cy="2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8" name="Rectangle 30"/>
          <p:cNvSpPr>
            <a:spLocks noChangeArrowheads="1"/>
          </p:cNvSpPr>
          <p:nvPr/>
        </p:nvSpPr>
        <p:spPr bwMode="auto">
          <a:xfrm>
            <a:off x="1143000" y="5181600"/>
            <a:ext cx="21177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i="1"/>
              <a:t>Dubois &amp; Teyssier 2008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578822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Fundamentaly: the structure of the ISM controls this efficiency (porosity of the ISM, Silk 1997)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0" y="4898512"/>
            <a:ext cx="813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160 kpc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6201" y="2286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MW is here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6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5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4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Initial conditions for a magnetic field</a:t>
            </a:r>
          </a:p>
        </p:txBody>
      </p:sp>
      <p:sp>
        <p:nvSpPr>
          <p:cNvPr id="972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5CBE30-AF4A-C44C-A384-17CFC17AFDDB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2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7285" name="Picture 4" descr="Bini_snap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62200"/>
            <a:ext cx="29083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image-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708150"/>
            <a:ext cx="889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AutoShape 8"/>
          <p:cNvSpPr>
            <a:spLocks noChangeArrowheads="1"/>
          </p:cNvSpPr>
          <p:nvPr/>
        </p:nvSpPr>
        <p:spPr bwMode="auto">
          <a:xfrm>
            <a:off x="8534400" y="2057400"/>
            <a:ext cx="152400" cy="3352800"/>
          </a:xfrm>
          <a:prstGeom prst="upArrow">
            <a:avLst>
              <a:gd name="adj1" fmla="val 39583"/>
              <a:gd name="adj2" fmla="val 193722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8382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z</a:t>
            </a:r>
          </a:p>
        </p:txBody>
      </p:sp>
      <p:sp>
        <p:nvSpPr>
          <p:cNvPr id="97290" name="Rectangle 11"/>
          <p:cNvSpPr>
            <a:spLocks noChangeArrowheads="1"/>
          </p:cNvSpPr>
          <p:nvPr/>
        </p:nvSpPr>
        <p:spPr bwMode="auto">
          <a:xfrm>
            <a:off x="6019800" y="18288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Magnetic field</a:t>
            </a:r>
          </a:p>
        </p:txBody>
      </p:sp>
      <p:sp>
        <p:nvSpPr>
          <p:cNvPr id="97291" name="Rectangle 16"/>
          <p:cNvSpPr>
            <a:spLocks noChangeArrowheads="1"/>
          </p:cNvSpPr>
          <p:nvPr/>
        </p:nvSpPr>
        <p:spPr bwMode="auto">
          <a:xfrm>
            <a:off x="2286000" y="1157288"/>
            <a:ext cx="524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Magnetic field is consistent with the density profile</a:t>
            </a:r>
          </a:p>
        </p:txBody>
      </p:sp>
      <p:sp>
        <p:nvSpPr>
          <p:cNvPr id="97293" name="Rectangle 24"/>
          <p:cNvSpPr>
            <a:spLocks noChangeArrowheads="1"/>
          </p:cNvSpPr>
          <p:nvPr/>
        </p:nvSpPr>
        <p:spPr bwMode="auto">
          <a:xfrm>
            <a:off x="5105400" y="5638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/>
              <a:t>Dipole structure aligned with the rotational axis of the halo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43000" y="2133600"/>
            <a:ext cx="4049880" cy="4036602"/>
            <a:chOff x="1143000" y="2133600"/>
            <a:chExt cx="4049880" cy="4036602"/>
          </a:xfrm>
        </p:grpSpPr>
        <p:pic>
          <p:nvPicPr>
            <p:cNvPr id="21" name="Picture 20" descr="Bini_profile.tif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2133600"/>
              <a:ext cx="4049880" cy="4036602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577195" y="3788288"/>
              <a:ext cx="1343025" cy="204262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581400" y="4378594"/>
              <a:ext cx="1343025" cy="204262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581400" y="4974920"/>
              <a:ext cx="1343025" cy="20426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37777" y="3048000"/>
              <a:ext cx="1162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equipartition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charset="-128"/>
                <a:cs typeface="ＭＳ Ｐゴシック" charset="-128"/>
              </a:rPr>
              <a:t>Upper limit for the magnetic normalisation</a:t>
            </a:r>
          </a:p>
        </p:txBody>
      </p:sp>
      <p:sp>
        <p:nvSpPr>
          <p:cNvPr id="993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169549-935A-B941-908D-1CCB6B7884F5}" type="datetime1">
              <a:rPr lang="fr-FR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5/18/10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93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Cosmological magnetic fields - Yohan Dubois</a:t>
            </a:r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9333" name="Picture 4" descr="magneticX_0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60775"/>
            <a:ext cx="2282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6" descr="densityX_00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98575"/>
            <a:ext cx="2282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7" descr="densityX_0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295400"/>
            <a:ext cx="2282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8" descr="magneticX_00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657600"/>
            <a:ext cx="2282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9" descr="densityX_tab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1143000"/>
            <a:ext cx="609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image-2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187450"/>
            <a:ext cx="8286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3" descr="image-2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3721100"/>
            <a:ext cx="5270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1" name="Picture 17" descr="image-9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304800"/>
            <a:ext cx="939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342" name="Group 18"/>
          <p:cNvGrpSpPr>
            <a:grpSpLocks/>
          </p:cNvGrpSpPr>
          <p:nvPr/>
        </p:nvGrpSpPr>
        <p:grpSpPr bwMode="auto">
          <a:xfrm>
            <a:off x="4724400" y="6096000"/>
            <a:ext cx="2286000" cy="366713"/>
            <a:chOff x="2496" y="3984"/>
            <a:chExt cx="1584" cy="231"/>
          </a:xfrm>
        </p:grpSpPr>
        <p:cxnSp>
          <p:nvCxnSpPr>
            <p:cNvPr id="99350" name="AutoShape 19"/>
            <p:cNvCxnSpPr>
              <a:cxnSpLocks noChangeShapeType="1"/>
            </p:cNvCxnSpPr>
            <p:nvPr/>
          </p:nvCxnSpPr>
          <p:spPr bwMode="blackWhite">
            <a:xfrm>
              <a:off x="2496" y="3984"/>
              <a:ext cx="158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9351" name="Rectangle 20"/>
            <p:cNvSpPr>
              <a:spLocks noChangeArrowheads="1"/>
            </p:cNvSpPr>
            <p:nvPr/>
          </p:nvSpPr>
          <p:spPr bwMode="blackWhite">
            <a:xfrm>
              <a:off x="3006" y="3984"/>
              <a:ext cx="5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800">
                  <a:latin typeface="Times New Roman" charset="0"/>
                </a:rPr>
                <a:t>38 kpc</a:t>
              </a:r>
            </a:p>
          </p:txBody>
        </p:sp>
      </p:grpSp>
      <p:grpSp>
        <p:nvGrpSpPr>
          <p:cNvPr id="99343" name="Group 21"/>
          <p:cNvGrpSpPr>
            <a:grpSpLocks/>
          </p:cNvGrpSpPr>
          <p:nvPr/>
        </p:nvGrpSpPr>
        <p:grpSpPr bwMode="auto">
          <a:xfrm>
            <a:off x="1828800" y="6096000"/>
            <a:ext cx="2286000" cy="366713"/>
            <a:chOff x="2496" y="3984"/>
            <a:chExt cx="1584" cy="231"/>
          </a:xfrm>
        </p:grpSpPr>
        <p:cxnSp>
          <p:nvCxnSpPr>
            <p:cNvPr id="99348" name="AutoShape 22"/>
            <p:cNvCxnSpPr>
              <a:cxnSpLocks noChangeShapeType="1"/>
            </p:cNvCxnSpPr>
            <p:nvPr/>
          </p:nvCxnSpPr>
          <p:spPr bwMode="blackWhite">
            <a:xfrm>
              <a:off x="2496" y="3984"/>
              <a:ext cx="1584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99349" name="Rectangle 23"/>
            <p:cNvSpPr>
              <a:spLocks noChangeArrowheads="1"/>
            </p:cNvSpPr>
            <p:nvPr/>
          </p:nvSpPr>
          <p:spPr bwMode="blackWhite">
            <a:xfrm>
              <a:off x="3006" y="3984"/>
              <a:ext cx="5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GB" sz="1800">
                  <a:latin typeface="Times New Roman" charset="0"/>
                </a:rPr>
                <a:t>38 kpc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6200" y="990600"/>
            <a:ext cx="914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154113" y="6640513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	</a:t>
            </a: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070100" y="940766"/>
            <a:ext cx="1663700" cy="253034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953000" y="946968"/>
            <a:ext cx="1663700" cy="253034"/>
          </a:xfrm>
          <a:prstGeom prst="rect">
            <a:avLst/>
          </a:prstGeom>
        </p:spPr>
      </p:pic>
      <p:pic>
        <p:nvPicPr>
          <p:cNvPr id="26" name="Picture 25" descr="B_scale.tif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7370" y="3886200"/>
            <a:ext cx="49983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sard_SACM">
  <a:themeElements>
    <a:clrScheme name="Ronsard_SAC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nsard_SAC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nsard_SA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onsard_SACM">
  <a:themeElements>
    <a:clrScheme name="Ronsard_SAC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nsard_SAC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nsard_SA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onsard_SACM">
  <a:themeElements>
    <a:clrScheme name="Ronsard_SAC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nsard_SAC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nsard_SA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nsard_SA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nsard_SA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IRFUSAp.pot</Template>
  <TotalTime>21293</TotalTime>
  <Words>1994</Words>
  <Application>Microsoft PowerPoint</Application>
  <PresentationFormat>On-screen Show (4:3)</PresentationFormat>
  <Paragraphs>398</Paragraphs>
  <Slides>29</Slides>
  <Notes>28</Notes>
  <HiddenSlides>0</HiddenSlides>
  <MMClips>7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Ronsard_SACM</vt:lpstr>
      <vt:lpstr>1_Ronsard_SACM</vt:lpstr>
      <vt:lpstr>2_Ronsard_SACM</vt:lpstr>
      <vt:lpstr>The formation of magnetized galactic winds  </vt:lpstr>
      <vt:lpstr>Magnetic fields are everywhere in the Universe</vt:lpstr>
      <vt:lpstr>MHD simulations of galaxy clusters</vt:lpstr>
      <vt:lpstr>Problem</vt:lpstr>
      <vt:lpstr>Idealised simulations of galaxy formation</vt:lpstr>
      <vt:lpstr>Slide 6</vt:lpstr>
      <vt:lpstr>Constraints on the formation of winds</vt:lpstr>
      <vt:lpstr>Initial conditions for a magnetic field</vt:lpstr>
      <vt:lpstr>Upper limit for the magnetic normalisation</vt:lpstr>
      <vt:lpstr>A magnetized galaxy wind</vt:lpstr>
      <vt:lpstr>Amplification in the disc</vt:lpstr>
      <vt:lpstr>Magnetic energy flux into the large-scale wind</vt:lpstr>
      <vt:lpstr>Is there a more fundamental problem with dwarves ?</vt:lpstr>
      <vt:lpstr>Supernovae = magnetic dipoles</vt:lpstr>
      <vt:lpstr>Galactic magnetic field creation</vt:lpstr>
      <vt:lpstr>Enrichment of the primordial magnetic field</vt:lpstr>
      <vt:lpstr>Summary and future prospects</vt:lpstr>
      <vt:lpstr>Thank you</vt:lpstr>
      <vt:lpstr>Magnetic field topology</vt:lpstr>
      <vt:lpstr>Large-scale galaxy wind formation</vt:lpstr>
      <vt:lpstr>Observations and pitch angle</vt:lpstr>
      <vt:lpstr>Numerical implementation of supernovae feedback</vt:lpstr>
      <vt:lpstr>Constraints on the formation of winds</vt:lpstr>
      <vt:lpstr>Final magnetic field in the bubble</vt:lpstr>
      <vt:lpstr>A channel for a cosmological dynamo ?</vt:lpstr>
      <vt:lpstr>The absence of dynamo in the disc of dwarves : a resolution effect ?</vt:lpstr>
      <vt:lpstr>A cosmological dynamo ?</vt:lpstr>
      <vt:lpstr>High redshift galaxy with ultra high resolution</vt:lpstr>
      <vt:lpstr>Adapting the grid resolution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l’Evolution Cosmologique du Champ Magnétique</dc:title>
  <dc:creator>yohan dubois</dc:creator>
  <cp:lastModifiedBy>Yohan Dubois</cp:lastModifiedBy>
  <cp:revision>1213</cp:revision>
  <dcterms:created xsi:type="dcterms:W3CDTF">2010-05-17T19:23:33Z</dcterms:created>
  <dcterms:modified xsi:type="dcterms:W3CDTF">2010-05-18T07:36:55Z</dcterms:modified>
</cp:coreProperties>
</file>