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39"/>
  </p:notesMasterIdLst>
  <p:sldIdLst>
    <p:sldId id="271" r:id="rId2"/>
    <p:sldId id="257" r:id="rId3"/>
    <p:sldId id="294" r:id="rId4"/>
    <p:sldId id="407" r:id="rId5"/>
    <p:sldId id="297" r:id="rId6"/>
    <p:sldId id="302" r:id="rId7"/>
    <p:sldId id="304" r:id="rId8"/>
    <p:sldId id="408" r:id="rId9"/>
    <p:sldId id="305" r:id="rId10"/>
    <p:sldId id="361" r:id="rId11"/>
    <p:sldId id="409" r:id="rId12"/>
    <p:sldId id="362" r:id="rId13"/>
    <p:sldId id="411" r:id="rId14"/>
    <p:sldId id="295" r:id="rId15"/>
    <p:sldId id="416" r:id="rId16"/>
    <p:sldId id="412" r:id="rId17"/>
    <p:sldId id="413" r:id="rId18"/>
    <p:sldId id="414" r:id="rId19"/>
    <p:sldId id="418" r:id="rId20"/>
    <p:sldId id="419" r:id="rId21"/>
    <p:sldId id="420" r:id="rId22"/>
    <p:sldId id="426" r:id="rId23"/>
    <p:sldId id="427" r:id="rId24"/>
    <p:sldId id="421" r:id="rId25"/>
    <p:sldId id="422" r:id="rId26"/>
    <p:sldId id="423" r:id="rId27"/>
    <p:sldId id="424" r:id="rId28"/>
    <p:sldId id="428" r:id="rId29"/>
    <p:sldId id="429" r:id="rId30"/>
    <p:sldId id="430" r:id="rId31"/>
    <p:sldId id="370" r:id="rId32"/>
    <p:sldId id="380" r:id="rId33"/>
    <p:sldId id="381" r:id="rId34"/>
    <p:sldId id="402" r:id="rId35"/>
    <p:sldId id="269" r:id="rId36"/>
    <p:sldId id="270" r:id="rId37"/>
    <p:sldId id="35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76" autoAdjust="0"/>
  </p:normalViewPr>
  <p:slideViewPr>
    <p:cSldViewPr snapToGrid="0" snapToObjects="1">
      <p:cViewPr>
        <p:scale>
          <a:sx n="116" d="100"/>
          <a:sy n="116" d="100"/>
        </p:scale>
        <p:origin x="-1064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65632-6B81-3847-860B-A36400D0F9CD}" type="datetimeFigureOut">
              <a:rPr lang="en-US" smtClean="0"/>
              <a:t>4/22/15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FF422-D236-1D47-BEB3-422CD1C43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FF422-D236-1D47-BEB3-422CD1C437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A0B80C-E261-3A4D-93C3-54437E269014}" type="datetimeFigureOut">
              <a:rPr lang="en-US" smtClean="0"/>
              <a:t>4/22/15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4.emf"/><Relationship Id="rId7" Type="http://schemas.openxmlformats.org/officeDocument/2006/relationships/image" Target="../media/image25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3.emf"/><Relationship Id="rId7" Type="http://schemas.openxmlformats.org/officeDocument/2006/relationships/image" Target="../media/image34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g"/><Relationship Id="rId12" Type="http://schemas.openxmlformats.org/officeDocument/2006/relationships/image" Target="../media/image45.jpg"/><Relationship Id="rId13" Type="http://schemas.openxmlformats.org/officeDocument/2006/relationships/image" Target="../media/image46.jpg"/><Relationship Id="rId14" Type="http://schemas.openxmlformats.org/officeDocument/2006/relationships/image" Target="../media/image47.jp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6.vml"/><Relationship Id="rId2" Type="http://schemas.microsoft.com/office/2007/relationships/media" Target="../media/media3.mov"/><Relationship Id="rId3" Type="http://schemas.openxmlformats.org/officeDocument/2006/relationships/video" Target="../media/media3.mov"/><Relationship Id="rId4" Type="http://schemas.microsoft.com/office/2007/relationships/media" Target="../media/media4.mov"/><Relationship Id="rId5" Type="http://schemas.openxmlformats.org/officeDocument/2006/relationships/video" Target="../media/media4.mov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8.bin"/><Relationship Id="rId8" Type="http://schemas.openxmlformats.org/officeDocument/2006/relationships/image" Target="../media/image39.emf"/><Relationship Id="rId9" Type="http://schemas.openxmlformats.org/officeDocument/2006/relationships/image" Target="../media/image42.jpg"/><Relationship Id="rId10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5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3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8.emf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8.emf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5.emf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7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74.emf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4.emf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1" Type="http://schemas.microsoft.com/office/2007/relationships/media" Target="file://localhost/Users/knishika1/Documents/UGSummerRes/apf62jzB.avi" TargetMode="External"/><Relationship Id="rId2" Type="http://schemas.openxmlformats.org/officeDocument/2006/relationships/video" Target="file://localhost/Users/knishika1/Documents/UGSummerRes/apf62jzB.av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microsoft.com/office/2007/relationships/media" Target="file://localhost/Users/knishika1/Documents/UGSummerRes/dphasvx-x05f.mov" TargetMode="External"/><Relationship Id="rId2" Type="http://schemas.openxmlformats.org/officeDocument/2006/relationships/video" Target="file://localhost/Users/knishika1/Documents/UGSummerRes/dphasvx-x05f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7914C6-AC00-2640-9341-0156C838D755}" type="slidenum">
              <a:rPr kumimoji="0" lang="en-US" altLang="ja-JP" sz="1200">
                <a:solidFill>
                  <a:srgbClr val="D1EAEE"/>
                </a:solidFill>
              </a:rPr>
              <a:pPr eaLnBrk="1" hangingPunct="1"/>
              <a:t>1</a:t>
            </a:fld>
            <a:r>
              <a:rPr kumimoji="0" lang="en-US" altLang="ja-JP" sz="1200">
                <a:solidFill>
                  <a:srgbClr val="D1EAEE"/>
                </a:solidFill>
              </a:rPr>
              <a:t>/39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1541" y="213783"/>
            <a:ext cx="6781522" cy="814917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n-US" sz="2000" i="1" dirty="0">
                <a:solidFill>
                  <a:srgbClr val="0000FF"/>
                </a:solidFill>
                <a:effectLst/>
              </a:rPr>
              <a:t>Radiation from acceleration </a:t>
            </a:r>
            <a:r>
              <a:rPr lang="en-US" sz="2000" i="1" dirty="0" smtClean="0">
                <a:solidFill>
                  <a:srgbClr val="0000FF"/>
                </a:solidFill>
                <a:effectLst/>
              </a:rPr>
              <a:t>Particles </a:t>
            </a:r>
            <a:br>
              <a:rPr lang="en-US" sz="2000" i="1" dirty="0" smtClean="0">
                <a:solidFill>
                  <a:srgbClr val="0000FF"/>
                </a:solidFill>
                <a:effectLst/>
              </a:rPr>
            </a:br>
            <a:r>
              <a:rPr lang="en-US" sz="2000" i="1" dirty="0" smtClean="0">
                <a:solidFill>
                  <a:srgbClr val="0000FF"/>
                </a:solidFill>
                <a:effectLst/>
              </a:rPr>
              <a:t>in relativistic </a:t>
            </a:r>
            <a:r>
              <a:rPr lang="en-US" sz="2000" i="1" dirty="0">
                <a:solidFill>
                  <a:srgbClr val="0000FF"/>
                </a:solidFill>
                <a:effectLst/>
              </a:rPr>
              <a:t>j</a:t>
            </a:r>
            <a:r>
              <a:rPr lang="en-US" sz="2000" i="1" dirty="0" smtClean="0">
                <a:solidFill>
                  <a:srgbClr val="0000FF"/>
                </a:solidFill>
                <a:effectLst/>
              </a:rPr>
              <a:t>ets with shocks and shear-flow</a:t>
            </a:r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218267" y="927062"/>
            <a:ext cx="609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Ken </a:t>
            </a:r>
            <a:r>
              <a:rPr lang="en-US" b="1" dirty="0" smtClean="0"/>
              <a:t>Nishikawa </a:t>
            </a:r>
            <a:r>
              <a:rPr lang="en-US" sz="1800" b="1" i="1" dirty="0" smtClean="0"/>
              <a:t>UAH/Physics</a:t>
            </a:r>
            <a:endParaRPr lang="en-US" sz="1800" b="1" i="1" dirty="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342900" y="6015749"/>
            <a:ext cx="8398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b="1" i="1" dirty="0"/>
              <a:t>Relativistic Jets: Creation, Dynamics, and Internal </a:t>
            </a:r>
            <a:r>
              <a:rPr lang="en-US" sz="1800" b="1" i="1" dirty="0" smtClean="0"/>
              <a:t>Physics,</a:t>
            </a:r>
          </a:p>
          <a:p>
            <a:pPr algn="ctr" eaLnBrk="1" hangingPunct="1"/>
            <a:r>
              <a:rPr lang="en-US" sz="1800" b="1" i="1" dirty="0" smtClean="0"/>
              <a:t>April 22, 2015</a:t>
            </a:r>
            <a:endParaRPr lang="en-US" sz="1800" b="1" i="1" dirty="0"/>
          </a:p>
        </p:txBody>
      </p:sp>
      <p:pic>
        <p:nvPicPr>
          <p:cNvPr id="16391" name="Picture 6" descr="268411main_fermi_logo_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13349"/>
            <a:ext cx="7794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2218267" y="1575177"/>
            <a:ext cx="589756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8000"/>
                </a:solidFill>
              </a:rPr>
              <a:t>Collaborators:          </a:t>
            </a:r>
            <a:r>
              <a:rPr lang="en-US" b="1" dirty="0" smtClean="0">
                <a:solidFill>
                  <a:srgbClr val="008000"/>
                </a:solidFill>
              </a:rPr>
              <a:t>                                                                    </a:t>
            </a:r>
            <a:r>
              <a:rPr lang="en-US" b="1" dirty="0" smtClean="0"/>
              <a:t>Y</a:t>
            </a:r>
            <a:r>
              <a:rPr lang="en-US" b="1" dirty="0"/>
              <a:t>. Mizuno (</a:t>
            </a:r>
            <a:r>
              <a:rPr lang="en-US" b="1" i="1" dirty="0"/>
              <a:t>Goethe-</a:t>
            </a:r>
            <a:r>
              <a:rPr lang="en-US" b="1" i="1" dirty="0" err="1"/>
              <a:t>Universität</a:t>
            </a:r>
            <a:r>
              <a:rPr lang="en-US" b="1" i="1" dirty="0"/>
              <a:t> Frankfurt am Mein</a:t>
            </a:r>
            <a:r>
              <a:rPr lang="en-US" b="1" dirty="0"/>
              <a:t>) </a:t>
            </a:r>
            <a:r>
              <a:rPr lang="en-US" b="1" dirty="0" smtClean="0">
                <a:solidFill>
                  <a:srgbClr val="008000"/>
                </a:solidFill>
              </a:rPr>
              <a:t>                                                                       </a:t>
            </a:r>
            <a:r>
              <a:rPr lang="en-US" b="1" dirty="0" smtClean="0"/>
              <a:t>P</a:t>
            </a:r>
            <a:r>
              <a:rPr lang="en-US" b="1" dirty="0"/>
              <a:t>. Hardee (</a:t>
            </a:r>
            <a:r>
              <a:rPr lang="en-US" b="1" i="1" dirty="0"/>
              <a:t>Univ. of Alabama, Tuscaloosa</a:t>
            </a:r>
            <a:r>
              <a:rPr lang="en-US" b="1" dirty="0"/>
              <a:t>) </a:t>
            </a:r>
            <a:r>
              <a:rPr lang="en-US" b="1" dirty="0" smtClean="0"/>
              <a:t>                            J</a:t>
            </a:r>
            <a:r>
              <a:rPr lang="en-US" b="1" dirty="0"/>
              <a:t>. </a:t>
            </a:r>
            <a:r>
              <a:rPr lang="en-US" b="1" dirty="0" err="1"/>
              <a:t>Niemiec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b="1" i="1" dirty="0"/>
              <a:t>Institute of Nuclear Physics PAN</a:t>
            </a:r>
            <a:r>
              <a:rPr lang="en-US" dirty="0"/>
              <a:t>)</a:t>
            </a:r>
            <a:r>
              <a:rPr lang="en-US" b="1" dirty="0"/>
              <a:t>  </a:t>
            </a:r>
            <a:r>
              <a:rPr lang="en-US" b="1" dirty="0" smtClean="0"/>
              <a:t>                    A</a:t>
            </a:r>
            <a:r>
              <a:rPr lang="en-US" b="1" dirty="0"/>
              <a:t>. </a:t>
            </a:r>
            <a:r>
              <a:rPr lang="en-US" b="1" dirty="0" err="1"/>
              <a:t>Meli</a:t>
            </a:r>
            <a:r>
              <a:rPr lang="en-US" b="1" dirty="0"/>
              <a:t> (</a:t>
            </a:r>
            <a:r>
              <a:rPr lang="en-US" b="1" i="1" dirty="0" err="1"/>
              <a:t>Unv</a:t>
            </a:r>
            <a:r>
              <a:rPr lang="en-US" b="1" i="1" dirty="0"/>
              <a:t>. of Gent</a:t>
            </a:r>
            <a:r>
              <a:rPr lang="en-US" b="1" dirty="0"/>
              <a:t>) </a:t>
            </a:r>
            <a:r>
              <a:rPr lang="en-US" b="1" dirty="0" smtClean="0"/>
              <a:t>                                                           B</a:t>
            </a:r>
            <a:r>
              <a:rPr lang="en-US" b="1" dirty="0"/>
              <a:t>. Zhang </a:t>
            </a:r>
            <a:r>
              <a:rPr lang="en-US" dirty="0"/>
              <a:t>(</a:t>
            </a:r>
            <a:r>
              <a:rPr lang="en-US" b="1" i="1" dirty="0"/>
              <a:t>Univ. Nevada, Las Vegas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b="1" dirty="0" smtClean="0"/>
              <a:t>                                          I</a:t>
            </a:r>
            <a:r>
              <a:rPr lang="en-US" b="1" dirty="0"/>
              <a:t>. </a:t>
            </a:r>
            <a:r>
              <a:rPr lang="en-US" b="1" dirty="0" err="1"/>
              <a:t>Duţan</a:t>
            </a:r>
            <a:r>
              <a:rPr lang="en-US" b="1" dirty="0"/>
              <a:t> (</a:t>
            </a:r>
            <a:r>
              <a:rPr lang="en-US" b="1" i="1" dirty="0"/>
              <a:t>Institute of Space Science, </a:t>
            </a:r>
            <a:r>
              <a:rPr lang="en-US" b="1" i="1" dirty="0" smtClean="0"/>
              <a:t>Romania</a:t>
            </a:r>
            <a:r>
              <a:rPr lang="en-US" b="1" dirty="0"/>
              <a:t>) </a:t>
            </a:r>
            <a:r>
              <a:rPr lang="en-US" b="1" dirty="0" smtClean="0"/>
              <a:t>                     </a:t>
            </a:r>
            <a:r>
              <a:rPr lang="en-US" b="1" dirty="0" err="1" smtClean="0"/>
              <a:t>Å</a:t>
            </a:r>
            <a:r>
              <a:rPr lang="en-US" b="1" dirty="0"/>
              <a:t>. Nordlund </a:t>
            </a:r>
            <a:r>
              <a:rPr lang="en-US" dirty="0"/>
              <a:t>(</a:t>
            </a:r>
            <a:r>
              <a:rPr lang="en-US" b="1" i="1" dirty="0" smtClean="0"/>
              <a:t>Niels </a:t>
            </a:r>
            <a:r>
              <a:rPr lang="en-US" b="1" i="1" dirty="0"/>
              <a:t>Bohr Institute</a:t>
            </a:r>
            <a:r>
              <a:rPr lang="en-US" dirty="0"/>
              <a:t>)</a:t>
            </a:r>
          </a:p>
          <a:p>
            <a:pPr eaLnBrk="1" hangingPunct="1"/>
            <a:r>
              <a:rPr lang="en-US" b="1" dirty="0"/>
              <a:t>J. </a:t>
            </a:r>
            <a:r>
              <a:rPr lang="en-US" b="1" dirty="0" err="1"/>
              <a:t>Frederiksen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b="1" i="1" dirty="0" smtClean="0"/>
              <a:t>Niels </a:t>
            </a:r>
            <a:r>
              <a:rPr lang="en-US" b="1" i="1" dirty="0"/>
              <a:t>Bohr Institute</a:t>
            </a:r>
            <a:r>
              <a:rPr lang="en-US" dirty="0"/>
              <a:t>)</a:t>
            </a:r>
          </a:p>
          <a:p>
            <a:pPr eaLnBrk="1" hangingPunct="1"/>
            <a:r>
              <a:rPr lang="en-US" b="1" dirty="0"/>
              <a:t>H. Sol (</a:t>
            </a:r>
            <a:r>
              <a:rPr lang="en-US" b="1" i="1" dirty="0"/>
              <a:t>Meudon Observatory</a:t>
            </a:r>
            <a:r>
              <a:rPr lang="en-US" b="1" dirty="0"/>
              <a:t>)</a:t>
            </a:r>
            <a:endParaRPr lang="en-US" dirty="0"/>
          </a:p>
          <a:p>
            <a:pPr eaLnBrk="1" hangingPunct="1"/>
            <a:r>
              <a:rPr lang="en-US" b="1" dirty="0"/>
              <a:t>M. Pohl </a:t>
            </a:r>
            <a:r>
              <a:rPr lang="en-US" dirty="0"/>
              <a:t>(</a:t>
            </a:r>
            <a:r>
              <a:rPr lang="en-US" b="1" i="1" dirty="0"/>
              <a:t>U‐Potsdam/DESY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b="1" dirty="0"/>
              <a:t>M. </a:t>
            </a:r>
            <a:r>
              <a:rPr lang="en-US" b="1" dirty="0" err="1"/>
              <a:t>Medvedev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b="1" i="1" dirty="0"/>
              <a:t>Univ. of Kansas</a:t>
            </a:r>
            <a:r>
              <a:rPr lang="en-US" dirty="0"/>
              <a:t>) </a:t>
            </a:r>
            <a:endParaRPr lang="en-US" dirty="0" smtClean="0"/>
          </a:p>
          <a:p>
            <a:pPr eaLnBrk="1" hangingPunct="1"/>
            <a:r>
              <a:rPr lang="en-US" b="1" dirty="0"/>
              <a:t>J. Gómez (</a:t>
            </a:r>
            <a:r>
              <a:rPr lang="en-US" b="1" i="1" dirty="0"/>
              <a:t>IAA, CSIC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6395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0" y="6604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400" y="8128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9652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200" y="11176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0" descr="nsf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00" y="60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0" y="12700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9" descr="uase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0" y="655638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9" descr="uase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0" y="808038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0" y="1666875"/>
            <a:ext cx="14954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79" descr="NASAMeatball_LOGO_W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600" y="1819275"/>
            <a:ext cx="14954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9" descr="uase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0" y="1590675"/>
            <a:ext cx="15541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152400"/>
            <a:ext cx="973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28700"/>
            <a:ext cx="939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1" y="1641915"/>
            <a:ext cx="9525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UAHlogo.jp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7" y="107830"/>
            <a:ext cx="1280583" cy="5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1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331" descr="fig3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4" y="4503451"/>
            <a:ext cx="5270605" cy="1991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154" y="211774"/>
            <a:ext cx="8923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3366FF"/>
                </a:solidFill>
              </a:rPr>
              <a:t>Simulations of KHI with core and sheath jets</a:t>
            </a:r>
            <a:endParaRPr lang="en-US" sz="3200" b="1" i="1" dirty="0">
              <a:solidFill>
                <a:srgbClr val="3366FF"/>
              </a:solidFill>
            </a:endParaRPr>
          </a:p>
        </p:txBody>
      </p:sp>
      <p:pic>
        <p:nvPicPr>
          <p:cNvPr id="5" name="Picture 4" descr="jetstrC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" y="1166049"/>
            <a:ext cx="7808149" cy="200766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5" y="3383543"/>
            <a:ext cx="4758055" cy="120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077" y="4759097"/>
            <a:ext cx="1354160" cy="1581851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759741" y="6303797"/>
            <a:ext cx="484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Mizuno, Hardee &amp; Nishikawa, ApJ, 662, 835, 2007 </a:t>
            </a:r>
            <a:endParaRPr lang="en-US" dirty="0"/>
          </a:p>
        </p:txBody>
      </p:sp>
      <p:sp>
        <p:nvSpPr>
          <p:cNvPr id="178" name="TextBox 177"/>
          <p:cNvSpPr txBox="1"/>
          <p:nvPr/>
        </p:nvSpPr>
        <p:spPr>
          <a:xfrm>
            <a:off x="844059" y="2853927"/>
            <a:ext cx="345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RMHD, no wind </a:t>
            </a:r>
            <a:r>
              <a:rPr lang="en-US" dirty="0" err="1" smtClean="0"/>
              <a:t>ω</a:t>
            </a:r>
            <a:r>
              <a:rPr lang="en-US" dirty="0" smtClean="0"/>
              <a:t>=0.93, time=60.0</a:t>
            </a:r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6321778" y="3603037"/>
            <a:ext cx="17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theath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75465" y="834626"/>
            <a:ext cx="130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slab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011" y="260766"/>
            <a:ext cx="5823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KKHI with Core-sheath plasma scheme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9000" y="5691250"/>
            <a:ext cx="454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(Nishikawa et al. 2014, </a:t>
            </a:r>
            <a:r>
              <a:rPr lang="en-US" smtClean="0"/>
              <a:t>ApJ)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5435" y="1182314"/>
            <a:ext cx="1012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γ</a:t>
            </a:r>
            <a:r>
              <a:rPr lang="en-US" sz="2000" baseline="-25000" dirty="0" err="1" smtClean="0"/>
              <a:t>jt</a:t>
            </a:r>
            <a:r>
              <a:rPr lang="en-US" sz="2000" dirty="0" smtClean="0"/>
              <a:t> = 15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30306" y="2188032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 - 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89621" y="2219841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937809"/>
              </p:ext>
            </p:extLst>
          </p:nvPr>
        </p:nvGraphicFramePr>
        <p:xfrm>
          <a:off x="6299200" y="4191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9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9200" y="4191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867207"/>
              </p:ext>
            </p:extLst>
          </p:nvPr>
        </p:nvGraphicFramePr>
        <p:xfrm>
          <a:off x="3997038" y="1189445"/>
          <a:ext cx="1080692" cy="392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0" name="Equation" r:id="rId5" imgW="698500" imgH="254000" progId="Equation.DSMT4">
                  <p:embed/>
                </p:oleObj>
              </mc:Choice>
              <mc:Fallback>
                <p:oleObj name="Equation" r:id="rId5" imgW="6985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7038" y="1189445"/>
                        <a:ext cx="1080692" cy="392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06195" y="1869463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pic>
        <p:nvPicPr>
          <p:cNvPr id="2" name="Picture 1" descr="kkhiF1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" y="2589173"/>
            <a:ext cx="8805158" cy="2539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586" y="2188032"/>
            <a:ext cx="261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sheath</a:t>
            </a:r>
            <a:r>
              <a:rPr lang="en-US" baseline="-25000" dirty="0" smtClean="0"/>
              <a:t> </a:t>
            </a:r>
            <a:r>
              <a:rPr lang="en-US" dirty="0" smtClean="0"/>
              <a:t>= 0 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core</a:t>
            </a:r>
            <a:r>
              <a:rPr lang="en-US" dirty="0" smtClean="0"/>
              <a:t>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sheath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9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676431" y="1751794"/>
            <a:ext cx="2459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Ann.</a:t>
            </a:r>
          </a:p>
          <a:p>
            <a:r>
              <a:rPr lang="en-US" dirty="0" smtClean="0"/>
              <a:t>Geo, 2013)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44727" y="553601"/>
            <a:ext cx="229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baseline="-25000" dirty="0" err="1" smtClean="0"/>
              <a:t>j</a:t>
            </a:r>
            <a:r>
              <a:rPr lang="en-US" dirty="0" smtClean="0"/>
              <a:t> = 15,   m</a:t>
            </a:r>
            <a:r>
              <a:rPr lang="en-US" baseline="-25000" dirty="0" smtClean="0"/>
              <a:t>i</a:t>
            </a:r>
            <a:r>
              <a:rPr lang="en-US" dirty="0" smtClean="0"/>
              <a:t>/m</a:t>
            </a:r>
            <a:r>
              <a:rPr lang="en-US" baseline="-25000" dirty="0" smtClean="0"/>
              <a:t>e</a:t>
            </a:r>
            <a:r>
              <a:rPr lang="en-US" dirty="0" smtClean="0"/>
              <a:t> = 20</a:t>
            </a:r>
            <a:endParaRPr lang="en-US" dirty="0"/>
          </a:p>
        </p:txBody>
      </p:sp>
      <p:pic>
        <p:nvPicPr>
          <p:cNvPr id="8" name="Picture 7" descr="ByXZ03_008.jp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93" y="3820586"/>
            <a:ext cx="2988528" cy="2710938"/>
          </a:xfrm>
          <a:prstGeom prst="rect">
            <a:avLst/>
          </a:prstGeom>
        </p:spPr>
      </p:pic>
      <p:pic>
        <p:nvPicPr>
          <p:cNvPr id="6" name="Picture 5" descr="d1dmagZ03_008.jp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44" y="960734"/>
            <a:ext cx="1702099" cy="27045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61395" y="3958175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25974" y="626609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16473" y="995941"/>
            <a:ext cx="21167" cy="6550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jxemyz03_008.jp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32" y="3820586"/>
            <a:ext cx="2975563" cy="27109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rot="16200000" flipH="1">
            <a:off x="2499771" y="5573183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70704" y="5288064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2474376" y="5005900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178037" y="5293784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yYZ03_008.jp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82" y="960734"/>
            <a:ext cx="2975563" cy="2704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59" y="142908"/>
            <a:ext cx="817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3366FF"/>
                </a:solidFill>
              </a:rPr>
              <a:t>New KKHI simulations with core and sheath jets in slab geometry </a:t>
            </a:r>
            <a:endParaRPr lang="en-US" sz="2000" b="1" i="1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334" y="820005"/>
            <a:ext cx="219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Nishikawa et al. 2013 </a:t>
            </a:r>
          </a:p>
          <a:p>
            <a:r>
              <a:rPr lang="da-DK" sz="1600" dirty="0" err="1" smtClean="0"/>
              <a:t>eConf</a:t>
            </a:r>
            <a:r>
              <a:rPr lang="da-DK" sz="1600" dirty="0" smtClean="0"/>
              <a:t> </a:t>
            </a:r>
            <a:r>
              <a:rPr lang="da-DK" sz="1600" dirty="0"/>
              <a:t>C121028 </a:t>
            </a:r>
            <a:endParaRPr lang="da-DK" sz="1600" dirty="0" smtClean="0"/>
          </a:p>
          <a:p>
            <a:r>
              <a:rPr lang="da-DK" sz="1600" dirty="0" smtClean="0"/>
              <a:t>(</a:t>
            </a:r>
            <a:r>
              <a:rPr lang="da-DK" sz="1600" dirty="0"/>
              <a:t>arXiv:1303.2569)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2900" y="1070006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6894" y="3958173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  <p:pic>
        <p:nvPicPr>
          <p:cNvPr id="3" name="d1magz1a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940" y="19644"/>
            <a:ext cx="7683500" cy="6858000"/>
          </a:xfrm>
          <a:prstGeom prst="rect">
            <a:avLst/>
          </a:prstGeom>
        </p:spPr>
      </p:pic>
      <p:pic>
        <p:nvPicPr>
          <p:cNvPr id="7" name="dmjxemyzkhiMX03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4974" y="0"/>
            <a:ext cx="696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9814" y="251289"/>
            <a:ext cx="792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3D structure of current filaments and magnetic field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469107" y="835316"/>
            <a:ext cx="41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</a:t>
            </a:r>
            <a:r>
              <a:rPr lang="en-US" sz="2000" baseline="-25000" dirty="0" smtClean="0"/>
              <a:t>±</a:t>
            </a:r>
            <a:endParaRPr lang="en-US" sz="20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265267" y="835316"/>
            <a:ext cx="80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5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875244"/>
              </p:ext>
            </p:extLst>
          </p:nvPr>
        </p:nvGraphicFramePr>
        <p:xfrm>
          <a:off x="6299200" y="41910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5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9200" y="41910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814663"/>
              </p:ext>
            </p:extLst>
          </p:nvPr>
        </p:nvGraphicFramePr>
        <p:xfrm>
          <a:off x="3723384" y="866094"/>
          <a:ext cx="997196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6" name="Equation" r:id="rId5" imgW="685800" imgH="254000" progId="Equation.DSMT4">
                  <p:embed/>
                </p:oleObj>
              </mc:Choice>
              <mc:Fallback>
                <p:oleObj name="Equation" r:id="rId5" imgW="685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23384" y="866094"/>
                        <a:ext cx="997196" cy="36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1414" y="1355534"/>
            <a:ext cx="298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</a:t>
            </a:r>
            <a:r>
              <a:rPr lang="en-US" dirty="0" smtClean="0"/>
              <a:t>with magnetic field lines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76414" y="1355534"/>
            <a:ext cx="3380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30000" dirty="0" smtClean="0"/>
              <a:t>2 </a:t>
            </a:r>
            <a:r>
              <a:rPr lang="en-US" dirty="0" smtClean="0"/>
              <a:t>with current streaming lines</a:t>
            </a:r>
            <a:endParaRPr lang="en-US" dirty="0"/>
          </a:p>
        </p:txBody>
      </p:sp>
      <p:pic>
        <p:nvPicPr>
          <p:cNvPr id="2" name="Picture 1" descr="kkhiF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2" y="1753298"/>
            <a:ext cx="8125197" cy="422603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611278" y="2672594"/>
            <a:ext cx="729813" cy="2274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569387" y="2672594"/>
            <a:ext cx="729813" cy="2274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75458" y="6220331"/>
            <a:ext cx="308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(Nishikawa et al. 2014, </a:t>
            </a:r>
            <a:r>
              <a:rPr lang="en-US" dirty="0" err="1" smtClean="0"/>
              <a:t>ApJ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3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11D5773-CB62-F74F-AC33-205FE336092A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14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5725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4953000" y="6324600"/>
            <a:ext cx="2506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courtesy of L</a:t>
            </a:r>
            <a:r>
              <a:rPr lang="en-US" dirty="0"/>
              <a:t>. </a:t>
            </a:r>
            <a:r>
              <a:rPr lang="en-US" dirty="0" err="1"/>
              <a:t>Stawarz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057400" y="2819400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in RPIC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9" name="Freeform 8"/>
          <p:cNvSpPr/>
          <p:nvPr/>
        </p:nvSpPr>
        <p:spPr>
          <a:xfrm>
            <a:off x="2312988" y="3584575"/>
            <a:ext cx="220662" cy="836613"/>
          </a:xfrm>
          <a:custGeom>
            <a:avLst/>
            <a:gdLst>
              <a:gd name="connsiteX0" fmla="*/ 95642 w 221075"/>
              <a:gd name="connsiteY0" fmla="*/ 0 h 837259"/>
              <a:gd name="connsiteX1" fmla="*/ 20383 w 221075"/>
              <a:gd name="connsiteY1" fmla="*/ 159926 h 837259"/>
              <a:gd name="connsiteX2" fmla="*/ 217939 w 221075"/>
              <a:gd name="connsiteY2" fmla="*/ 423334 h 837259"/>
              <a:gd name="connsiteX3" fmla="*/ 39198 w 221075"/>
              <a:gd name="connsiteY3" fmla="*/ 630297 h 837259"/>
              <a:gd name="connsiteX4" fmla="*/ 199124 w 221075"/>
              <a:gd name="connsiteY4" fmla="*/ 837259 h 83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075" h="837259">
                <a:moveTo>
                  <a:pt x="95642" y="0"/>
                </a:moveTo>
                <a:cubicBezTo>
                  <a:pt x="47821" y="44685"/>
                  <a:pt x="0" y="89370"/>
                  <a:pt x="20383" y="159926"/>
                </a:cubicBezTo>
                <a:cubicBezTo>
                  <a:pt x="40766" y="230482"/>
                  <a:pt x="214803" y="344939"/>
                  <a:pt x="217939" y="423334"/>
                </a:cubicBezTo>
                <a:cubicBezTo>
                  <a:pt x="221075" y="501729"/>
                  <a:pt x="42334" y="561310"/>
                  <a:pt x="39198" y="630297"/>
                </a:cubicBezTo>
                <a:cubicBezTo>
                  <a:pt x="36062" y="699284"/>
                  <a:pt x="199124" y="837259"/>
                  <a:pt x="199124" y="83725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777281" y="1248153"/>
            <a:ext cx="0" cy="1571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77281" y="1248153"/>
            <a:ext cx="22114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7357" y="2867719"/>
            <a:ext cx="22114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76957" y="1258216"/>
            <a:ext cx="0" cy="1571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752" y="53648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jet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1290458" y="905819"/>
            <a:ext cx="176523" cy="352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620" y="34005"/>
            <a:ext cx="504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Cylindrical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kKHI</a:t>
            </a:r>
            <a:r>
              <a:rPr lang="en-US" sz="2800" b="1" i="1" dirty="0" smtClean="0">
                <a:solidFill>
                  <a:srgbClr val="0000FF"/>
                </a:solidFill>
              </a:rPr>
              <a:t> simulations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pic>
        <p:nvPicPr>
          <p:cNvPr id="6" name="Picture 5" descr="visJxBcy03pa_120clip2-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08" y="1622081"/>
            <a:ext cx="4156579" cy="3803308"/>
          </a:xfrm>
          <a:prstGeom prst="rect">
            <a:avLst/>
          </a:prstGeom>
        </p:spPr>
      </p:pic>
      <p:pic>
        <p:nvPicPr>
          <p:cNvPr id="7" name="Picture 6" descr="visJxBcy03ra_120clip1-5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0" y="1622081"/>
            <a:ext cx="4156580" cy="3803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9748" y="611968"/>
            <a:ext cx="80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5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706849"/>
              </p:ext>
            </p:extLst>
          </p:nvPr>
        </p:nvGraphicFramePr>
        <p:xfrm>
          <a:off x="3899255" y="611967"/>
          <a:ext cx="1103808" cy="401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4" name="Equation" r:id="rId5" imgW="698500" imgH="254000" progId="Equation.DSMT4">
                  <p:embed/>
                </p:oleObj>
              </mc:Choice>
              <mc:Fallback>
                <p:oleObj name="Equation" r:id="rId5" imgW="6985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9255" y="611967"/>
                        <a:ext cx="1103808" cy="401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42143" y="1118231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- 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40190" y="1118231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5769396" y="611968"/>
            <a:ext cx="133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sheath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2125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F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89" y="1487315"/>
            <a:ext cx="6347880" cy="4815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332" y="284319"/>
            <a:ext cx="686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Snap shot of electron density of global jet simulations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818" y="2161102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- 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918" y="4610840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1762927" y="843478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511592"/>
              </p:ext>
            </p:extLst>
          </p:nvPr>
        </p:nvGraphicFramePr>
        <p:xfrm>
          <a:off x="2992438" y="860425"/>
          <a:ext cx="9652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9" name="Equation" r:id="rId4" imgW="685800" imgH="254000" progId="Equation.DSMT4">
                  <p:embed/>
                </p:oleObj>
              </mc:Choice>
              <mc:Fallback>
                <p:oleObj name="Equation" r:id="rId4" imgW="685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2438" y="860425"/>
                        <a:ext cx="965200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478464" y="1601661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29574" y="1145796"/>
            <a:ext cx="48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93769" y="843478"/>
            <a:ext cx="108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head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241271" y="1288911"/>
            <a:ext cx="957288" cy="11277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307618" y="1288911"/>
            <a:ext cx="890941" cy="3572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3135" y="6397449"/>
            <a:ext cx="263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2014)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132333" y="1364729"/>
            <a:ext cx="0" cy="408471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52451" y="1374974"/>
            <a:ext cx="0" cy="408471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47990" y="1032947"/>
            <a:ext cx="54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59797" y="1032947"/>
            <a:ext cx="54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5782" y="791181"/>
            <a:ext cx="161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jet</a:t>
            </a:r>
            <a:r>
              <a:rPr lang="en-US" baseline="-25000" dirty="0" smtClean="0"/>
              <a:t> </a:t>
            </a:r>
            <a:r>
              <a:rPr lang="en-US" dirty="0" smtClean="0"/>
              <a:t>= 0.67n</a:t>
            </a:r>
            <a:r>
              <a:rPr lang="en-US" baseline="-25000" dirty="0" smtClean="0"/>
              <a:t>amb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8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121" y="208501"/>
            <a:ext cx="809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Snap shots of current structures with transverse magnetic fields  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atpF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84" y="1260477"/>
            <a:ext cx="5742023" cy="5180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3916" y="6440998"/>
            <a:ext cx="2567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(Nishikawa et al</a:t>
            </a:r>
            <a:r>
              <a:rPr lang="en-US" dirty="0" smtClean="0"/>
              <a:t>. </a:t>
            </a:r>
            <a:r>
              <a:rPr lang="en-US" dirty="0"/>
              <a:t>2014)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770" y="2269951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- 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4595" y="4738642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236131"/>
              </p:ext>
            </p:extLst>
          </p:nvPr>
        </p:nvGraphicFramePr>
        <p:xfrm>
          <a:off x="8053745" y="608611"/>
          <a:ext cx="9652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5" name="Equation" r:id="rId4" imgW="685800" imgH="254000" progId="Equation.DSMT4">
                  <p:embed/>
                </p:oleObj>
              </mc:Choice>
              <mc:Fallback>
                <p:oleObj name="Equation" r:id="rId4" imgW="685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53745" y="608611"/>
                        <a:ext cx="965200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70665" y="608611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4829" y="929333"/>
            <a:ext cx="119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X/</a:t>
            </a:r>
            <a:r>
              <a:rPr lang="en-US" dirty="0" err="1" smtClean="0"/>
              <a:t>Δ</a:t>
            </a:r>
            <a:r>
              <a:rPr lang="en-US" dirty="0" smtClean="0"/>
              <a:t> = 480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74084" y="929333"/>
            <a:ext cx="119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</a:t>
            </a:r>
            <a:r>
              <a:rPr lang="en-US" dirty="0" err="1"/>
              <a:t>Δ</a:t>
            </a:r>
            <a:r>
              <a:rPr lang="en-US" dirty="0"/>
              <a:t> = 5</a:t>
            </a:r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02108" y="1559154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88916" y="1549677"/>
            <a:ext cx="125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center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55102" y="23345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46727" y="2334515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55102" y="4771672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46727" y="4771672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5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3833" y="6406644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(Nishikawa et al</a:t>
            </a:r>
            <a:r>
              <a:rPr lang="en-US" dirty="0" smtClean="0"/>
              <a:t>. </a:t>
            </a:r>
            <a:r>
              <a:rPr lang="en-US" dirty="0"/>
              <a:t>2014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7264" y="149573"/>
            <a:ext cx="8221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i="1" dirty="0">
                <a:solidFill>
                  <a:srgbClr val="0000FF"/>
                </a:solidFill>
              </a:rPr>
              <a:t>3D snapshots of </a:t>
            </a:r>
            <a:r>
              <a:rPr lang="en-US" sz="2000" b="1" i="1" dirty="0" smtClean="0">
                <a:solidFill>
                  <a:srgbClr val="0000FF"/>
                </a:solidFill>
              </a:rPr>
              <a:t>current 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J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2000" b="1" i="1" dirty="0" smtClean="0">
                <a:solidFill>
                  <a:srgbClr val="0000FF"/>
                </a:solidFill>
              </a:rPr>
              <a:t>) </a:t>
            </a:r>
            <a:r>
              <a:rPr lang="en-US" sz="2000" b="1" i="1" dirty="0" err="1">
                <a:solidFill>
                  <a:srgbClr val="0000FF"/>
                </a:solidFill>
              </a:rPr>
              <a:t>isosurfaces</a:t>
            </a:r>
            <a:r>
              <a:rPr lang="en-US" sz="2000" b="1" i="1" dirty="0">
                <a:solidFill>
                  <a:srgbClr val="0000FF"/>
                </a:solidFill>
              </a:rPr>
              <a:t> with magnetic field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8383" y="549683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352861"/>
              </p:ext>
            </p:extLst>
          </p:nvPr>
        </p:nvGraphicFramePr>
        <p:xfrm>
          <a:off x="7995878" y="456471"/>
          <a:ext cx="965200" cy="527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9" name="Equation" r:id="rId7" imgW="685800" imgH="254000" progId="Equation.DSMT4">
                  <p:embed/>
                </p:oleObj>
              </mc:Choice>
              <mc:Fallback>
                <p:oleObj name="Equation" r:id="rId7" imgW="685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95878" y="456471"/>
                        <a:ext cx="965200" cy="527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17264" y="1367782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- 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2260" y="3975044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80252" y="595849"/>
            <a:ext cx="6910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shock and instability is different for electron</a:t>
            </a:r>
            <a:r>
              <a:rPr lang="en-US" dirty="0"/>
              <a:t>-</a:t>
            </a:r>
            <a:r>
              <a:rPr lang="en-US" dirty="0" smtClean="0"/>
              <a:t>proton</a:t>
            </a:r>
          </a:p>
          <a:p>
            <a:r>
              <a:rPr lang="en-US" dirty="0"/>
              <a:t>a</a:t>
            </a:r>
            <a:r>
              <a:rPr lang="en-US" dirty="0" smtClean="0"/>
              <a:t>nd electron-positron</a:t>
            </a:r>
            <a:endParaRPr lang="en-US" dirty="0"/>
          </a:p>
        </p:txBody>
      </p:sp>
      <p:pic>
        <p:nvPicPr>
          <p:cNvPr id="14" name="Picture 13" descr="RvjxBfl03_025_Clip100-5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3756601"/>
            <a:ext cx="5029200" cy="2274570"/>
          </a:xfrm>
          <a:prstGeom prst="rect">
            <a:avLst/>
          </a:prstGeom>
        </p:spPr>
      </p:pic>
      <p:pic>
        <p:nvPicPr>
          <p:cNvPr id="15" name="Picture 14" descr="test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6347400"/>
            <a:ext cx="5029200" cy="2242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58400" y="33316333"/>
            <a:ext cx="9946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 jet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095286" y="35949467"/>
            <a:ext cx="8515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 jet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201400" y="33594723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174848" y="36202456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RvjxBfl03_025_Clip100-5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3909001"/>
            <a:ext cx="5029200" cy="2274570"/>
          </a:xfrm>
          <a:prstGeom prst="rect">
            <a:avLst/>
          </a:prstGeom>
        </p:spPr>
      </p:pic>
      <p:pic>
        <p:nvPicPr>
          <p:cNvPr id="21" name="Picture 20" descr="test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6499800"/>
            <a:ext cx="5029200" cy="22424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210800" y="33468733"/>
            <a:ext cx="9946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 jet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47686" y="36101867"/>
            <a:ext cx="8515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 jet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353800" y="33747123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327248" y="36354856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vjxBfl03_025_Clip100-5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34061401"/>
            <a:ext cx="5029200" cy="2274570"/>
          </a:xfrm>
          <a:prstGeom prst="rect">
            <a:avLst/>
          </a:prstGeom>
        </p:spPr>
      </p:pic>
      <p:pic>
        <p:nvPicPr>
          <p:cNvPr id="27" name="Picture 26" descr="test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36652200"/>
            <a:ext cx="5029200" cy="224244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63200" y="33621133"/>
            <a:ext cx="9946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 jet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400086" y="36254267"/>
            <a:ext cx="8515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 jet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1506200" y="33899523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1479648" y="36507256"/>
            <a:ext cx="3074552" cy="9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visJxskWH03_025-9-7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" y="1789876"/>
            <a:ext cx="4400943" cy="1877551"/>
          </a:xfrm>
          <a:prstGeom prst="rect">
            <a:avLst/>
          </a:prstGeom>
        </p:spPr>
      </p:pic>
      <p:pic>
        <p:nvPicPr>
          <p:cNvPr id="10" name="Picture 9" descr="visJxBskWH03_025-9-7clip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78" y="1789876"/>
            <a:ext cx="4422838" cy="1886892"/>
          </a:xfrm>
          <a:prstGeom prst="rect">
            <a:avLst/>
          </a:prstGeom>
        </p:spPr>
      </p:pic>
      <p:pic>
        <p:nvPicPr>
          <p:cNvPr id="32" name="Picture 31" descr="visJxskWH02_025-21-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7" y="4368535"/>
            <a:ext cx="4399699" cy="1877020"/>
          </a:xfrm>
          <a:prstGeom prst="rect">
            <a:avLst/>
          </a:prstGeom>
        </p:spPr>
      </p:pic>
      <p:pic>
        <p:nvPicPr>
          <p:cNvPr id="33" name="Picture 32" descr="visJxBskWH02_025-21-12clipa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32" y="4368496"/>
            <a:ext cx="4418136" cy="188488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64414" y="1242180"/>
            <a:ext cx="351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lines: magnetic filed lines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299000" y="1936234"/>
            <a:ext cx="1740672" cy="2437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898221" y="1936234"/>
            <a:ext cx="1740672" cy="2437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98221" y="4530200"/>
            <a:ext cx="1740672" cy="2437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99000" y="4530200"/>
            <a:ext cx="1740672" cy="2437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JaBclip03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9144000" cy="4038600"/>
          </a:xfrm>
          <a:prstGeom prst="rect">
            <a:avLst/>
          </a:prstGeom>
        </p:spPr>
      </p:pic>
      <p:pic>
        <p:nvPicPr>
          <p:cNvPr id="6" name="JxBclip02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deBxz07aq_0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00" y="1198492"/>
            <a:ext cx="6248400" cy="2070100"/>
          </a:xfrm>
          <a:prstGeom prst="rect">
            <a:avLst/>
          </a:prstGeom>
        </p:spPr>
      </p:pic>
      <p:pic>
        <p:nvPicPr>
          <p:cNvPr id="5" name="Picture 4" descr="dedeBxz07bq_0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64" y="3990413"/>
            <a:ext cx="6248400" cy="207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7277" y="6350253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2015)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8553" y="221042"/>
            <a:ext cx="686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Snap shot of electron density of global jet simulations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9457" y="621152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080689"/>
              </p:ext>
            </p:extLst>
          </p:nvPr>
        </p:nvGraphicFramePr>
        <p:xfrm>
          <a:off x="2715963" y="644244"/>
          <a:ext cx="11080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4" name="Equation" r:id="rId5" imgW="787400" imgH="254000" progId="Equation.DSMT4">
                  <p:embed/>
                </p:oleObj>
              </mc:Choice>
              <mc:Fallback>
                <p:oleObj name="Equation" r:id="rId5" imgW="787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5963" y="644244"/>
                        <a:ext cx="1108075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47381" y="1567128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8489" y="4379486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49148" y="621152"/>
            <a:ext cx="161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jet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0.67n</a:t>
            </a:r>
            <a:r>
              <a:rPr lang="en-US" baseline="-25000" dirty="0" smtClean="0"/>
              <a:t>amb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6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683" y="299647"/>
            <a:ext cx="7724217" cy="5336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851">
              <a:spcAft>
                <a:spcPts val="1200"/>
              </a:spcAft>
            </a:pPr>
            <a:r>
              <a:rPr kumimoji="1" lang="en-US" altLang="ja-JP" sz="2400" b="1" i="1" dirty="0" smtClean="0">
                <a:solidFill>
                  <a:srgbClr val="0000FF"/>
                </a:solidFill>
              </a:rPr>
              <a:t>                             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 Outline of talk</a:t>
            </a:r>
          </a:p>
          <a:p>
            <a:pPr defTabSz="795851">
              <a:spcAft>
                <a:spcPts val="1200"/>
              </a:spcAft>
            </a:pPr>
            <a:r>
              <a:rPr kumimoji="1" lang="en-US" altLang="ja-JP" sz="2400" dirty="0" smtClean="0">
                <a:latin typeface="Arial"/>
                <a:cs typeface="Arial"/>
              </a:rPr>
              <a:t>1</a:t>
            </a:r>
            <a:r>
              <a:rPr kumimoji="1" lang="en-US" altLang="ja-JP" sz="2400" b="1" i="1" dirty="0" smtClean="0">
                <a:latin typeface="Arial"/>
                <a:cs typeface="Arial"/>
              </a:rPr>
              <a:t>. 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Introduction and </a:t>
            </a:r>
            <a:r>
              <a:rPr lang="en-US" sz="2400" b="1" dirty="0" err="1">
                <a:latin typeface="Arial"/>
                <a:ea typeface="ＭＳ Ｐゴシック" charset="0"/>
                <a:cs typeface="Arial"/>
              </a:rPr>
              <a:t>Weibel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 instability</a:t>
            </a:r>
          </a:p>
          <a:p>
            <a:pPr>
              <a:lnSpc>
                <a:spcPct val="80000"/>
              </a:lnSpc>
            </a:pPr>
            <a:r>
              <a:rPr kumimoji="1" lang="en-US" altLang="ja-JP" sz="2400" b="1" dirty="0" smtClean="0">
                <a:latin typeface="Arial"/>
                <a:cs typeface="Arial"/>
              </a:rPr>
              <a:t>2. 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Recent 3-D particle simulations of relativistic jets 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Arial"/>
                <a:ea typeface="ＭＳ Ｐゴシック" charset="0"/>
                <a:cs typeface="Arial"/>
              </a:rPr>
              <a:t>    * </a:t>
            </a:r>
            <a:r>
              <a:rPr lang="en-US" sz="2400" b="1" dirty="0" err="1">
                <a:solidFill>
                  <a:schemeClr val="accent2"/>
                </a:solidFill>
                <a:latin typeface="Arial"/>
                <a:ea typeface="ＭＳ Ｐゴシック" charset="0"/>
                <a:cs typeface="Arial"/>
              </a:rPr>
              <a:t>e</a:t>
            </a:r>
            <a:r>
              <a:rPr lang="en-US" sz="2400" b="1" baseline="26000" dirty="0" err="1">
                <a:solidFill>
                  <a:schemeClr val="accent2"/>
                </a:solidFill>
                <a:latin typeface="Arial"/>
                <a:ea typeface="ＭＳ Ｐゴシック" charset="0"/>
                <a:cs typeface="Arial"/>
              </a:rPr>
              <a:t>±</a:t>
            </a:r>
            <a:r>
              <a:rPr lang="en-US" sz="2400" b="1" dirty="0" err="1">
                <a:solidFill>
                  <a:schemeClr val="accent2"/>
                </a:solidFill>
                <a:latin typeface="Arial"/>
                <a:ea typeface="ＭＳ Ｐゴシック" charset="0"/>
                <a:cs typeface="Arial"/>
              </a:rPr>
              <a:t>pair</a:t>
            </a:r>
            <a:r>
              <a:rPr lang="en-US" sz="2400" b="1" dirty="0">
                <a:solidFill>
                  <a:schemeClr val="accent2"/>
                </a:solidFill>
                <a:latin typeface="Arial"/>
                <a:ea typeface="ＭＳ Ｐゴシック" charset="0"/>
                <a:cs typeface="Arial"/>
              </a:rPr>
              <a:t> jet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into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e</a:t>
            </a:r>
            <a:r>
              <a:rPr lang="en-US" sz="2400" b="1" baseline="26000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±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pair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γ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= 15 </a:t>
            </a:r>
            <a:r>
              <a:rPr lang="en-US" sz="2400" b="1" dirty="0">
                <a:solidFill>
                  <a:srgbClr val="000066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and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      </a:t>
            </a:r>
            <a:r>
              <a:rPr lang="en-US" sz="2400" b="1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electron-ion (m</a:t>
            </a:r>
            <a:r>
              <a:rPr lang="en-US" sz="2400" b="1" baseline="-19000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i</a:t>
            </a:r>
            <a:r>
              <a:rPr lang="en-US" sz="2400" b="1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/m</a:t>
            </a:r>
            <a:r>
              <a:rPr lang="en-US" sz="2400" b="1" baseline="-19000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e</a:t>
            </a:r>
            <a:r>
              <a:rPr lang="en-US" sz="2400" b="1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 = 20) into electron-ion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γ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= 15 </a:t>
            </a:r>
            <a:r>
              <a:rPr lang="en-US" sz="2400" b="1" dirty="0">
                <a:solidFill>
                  <a:srgbClr val="0BD0D9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       </a:t>
            </a:r>
            <a:r>
              <a:rPr lang="en-US" sz="2400" b="1" dirty="0">
                <a:latin typeface="Arial"/>
                <a:ea typeface="ＭＳ Ｐゴシック" charset="0"/>
                <a:cs typeface="Arial"/>
                <a:sym typeface="Symbol" charset="0"/>
              </a:rPr>
              <a:t>shock </a:t>
            </a:r>
            <a:r>
              <a:rPr lang="en-US" sz="2400" b="1" dirty="0" smtClean="0">
                <a:latin typeface="Arial"/>
                <a:ea typeface="ＭＳ Ｐゴシック" charset="0"/>
                <a:cs typeface="Arial"/>
                <a:sym typeface="Symbol" charset="0"/>
              </a:rPr>
              <a:t>structures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  <a:sym typeface="Symbol" charset="0"/>
              </a:rPr>
              <a:t>(Choi et al. 2014, </a:t>
            </a:r>
            <a:r>
              <a:rPr lang="en-US" sz="2400" dirty="0" err="1" smtClean="0">
                <a:latin typeface="Arial"/>
                <a:ea typeface="ＭＳ Ｐゴシック" charset="0"/>
                <a:cs typeface="Arial"/>
                <a:sym typeface="Symbol" charset="0"/>
              </a:rPr>
              <a:t>PhPl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  <a:sym typeface="Symbol" charset="0"/>
              </a:rPr>
              <a:t>)</a:t>
            </a:r>
            <a:endParaRPr kumimoji="1" lang="en-US" sz="2400" dirty="0">
              <a:latin typeface="Arial"/>
              <a:cs typeface="Arial"/>
            </a:endParaRPr>
          </a:p>
          <a:p>
            <a:pPr defTabSz="795851"/>
            <a:r>
              <a:rPr kumimoji="1" lang="en-US" sz="2400" b="1" dirty="0" smtClean="0">
                <a:latin typeface="Arial"/>
                <a:cs typeface="Arial"/>
              </a:rPr>
              <a:t>3. Magnetic </a:t>
            </a:r>
            <a:r>
              <a:rPr kumimoji="1" lang="en-US" sz="2400" b="1" dirty="0">
                <a:latin typeface="Arial"/>
                <a:cs typeface="Arial"/>
              </a:rPr>
              <a:t>field generation and particle </a:t>
            </a:r>
          </a:p>
          <a:p>
            <a:pPr defTabSz="795851"/>
            <a:r>
              <a:rPr kumimoji="1" lang="en-US" sz="2400" b="1" dirty="0">
                <a:latin typeface="Arial"/>
                <a:cs typeface="Arial"/>
              </a:rPr>
              <a:t>    acceleration in </a:t>
            </a:r>
            <a:r>
              <a:rPr kumimoji="1" lang="en-US" sz="2400" b="1" dirty="0">
                <a:solidFill>
                  <a:srgbClr val="FF0000"/>
                </a:solidFill>
                <a:latin typeface="Arial"/>
                <a:cs typeface="Arial"/>
              </a:rPr>
              <a:t>kinetic Kelvin-Helmholtz </a:t>
            </a:r>
          </a:p>
          <a:p>
            <a:pPr defTabSz="795851"/>
            <a:r>
              <a:rPr kumimoji="1" lang="en-US" sz="2400" b="1" dirty="0">
                <a:latin typeface="Arial"/>
                <a:cs typeface="Arial"/>
              </a:rPr>
              <a:t>    </a:t>
            </a:r>
            <a:r>
              <a:rPr kumimoji="1" lang="en-US" sz="2400" b="1" dirty="0" smtClean="0">
                <a:latin typeface="Arial"/>
                <a:cs typeface="Arial"/>
              </a:rPr>
              <a:t>instability </a:t>
            </a:r>
            <a:r>
              <a:rPr lang="en-US" sz="2400" dirty="0"/>
              <a:t>(Nishikawa et al. </a:t>
            </a:r>
            <a:r>
              <a:rPr lang="en-US" sz="2400" dirty="0" smtClean="0"/>
              <a:t>2014, </a:t>
            </a:r>
            <a:r>
              <a:rPr lang="en-US" sz="2400" dirty="0" err="1" smtClean="0"/>
              <a:t>ApJ</a:t>
            </a:r>
            <a:r>
              <a:rPr lang="en-US" sz="2400" dirty="0" smtClean="0"/>
              <a:t>)</a:t>
            </a:r>
            <a:endParaRPr kumimoji="1" lang="en-US" sz="2400" b="1" dirty="0" smtClean="0">
              <a:latin typeface="Arial"/>
              <a:cs typeface="Arial"/>
            </a:endParaRPr>
          </a:p>
          <a:p>
            <a:pPr defTabSz="795851"/>
            <a:r>
              <a:rPr kumimoji="1" lang="en-US" sz="2400" b="1" dirty="0" smtClean="0">
                <a:latin typeface="Arial"/>
                <a:cs typeface="Arial"/>
              </a:rPr>
              <a:t>4. </a:t>
            </a:r>
            <a:r>
              <a:rPr kumimoji="1"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Global jet simulations </a:t>
            </a:r>
            <a:r>
              <a:rPr kumimoji="1" lang="en-US" sz="2400" b="1" dirty="0" smtClean="0">
                <a:latin typeface="Arial"/>
                <a:cs typeface="Arial"/>
              </a:rPr>
              <a:t>with shock and KKHI</a:t>
            </a:r>
            <a:endParaRPr kumimoji="1" lang="en-US" sz="2400" b="1" dirty="0">
              <a:latin typeface="Arial"/>
              <a:cs typeface="Arial"/>
            </a:endParaRPr>
          </a:p>
          <a:p>
            <a:pPr defTabSz="795851"/>
            <a:r>
              <a:rPr kumimoji="1" lang="en-US" sz="2400" b="1" dirty="0" smtClean="0">
                <a:latin typeface="Arial"/>
                <a:cs typeface="Arial"/>
              </a:rPr>
              <a:t>5. </a:t>
            </a:r>
            <a:r>
              <a:rPr kumimoji="1"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Synthetic </a:t>
            </a:r>
            <a:r>
              <a:rPr kumimoji="1" lang="en-US" sz="2400" b="1" dirty="0">
                <a:solidFill>
                  <a:srgbClr val="FF0000"/>
                </a:solidFill>
                <a:latin typeface="Arial"/>
                <a:cs typeface="Arial"/>
              </a:rPr>
              <a:t>spectra </a:t>
            </a:r>
            <a:r>
              <a:rPr kumimoji="1" lang="en-US" sz="2400" b="1" dirty="0">
                <a:latin typeface="Arial"/>
                <a:cs typeface="Arial"/>
              </a:rPr>
              <a:t>in shocks generated by </a:t>
            </a:r>
          </a:p>
          <a:p>
            <a:pPr defTabSz="795851"/>
            <a:r>
              <a:rPr kumimoji="1" lang="en-US" sz="2400" b="1" dirty="0">
                <a:latin typeface="Arial"/>
                <a:cs typeface="Arial"/>
              </a:rPr>
              <a:t>    the </a:t>
            </a:r>
            <a:r>
              <a:rPr kumimoji="1" lang="en-US" sz="2400" b="1" dirty="0" err="1">
                <a:latin typeface="Arial"/>
                <a:cs typeface="Arial"/>
              </a:rPr>
              <a:t>Weibel</a:t>
            </a:r>
            <a:r>
              <a:rPr kumimoji="1" lang="en-US" sz="2400" b="1" dirty="0">
                <a:latin typeface="Arial"/>
                <a:cs typeface="Arial"/>
              </a:rPr>
              <a:t> </a:t>
            </a:r>
            <a:r>
              <a:rPr kumimoji="1" lang="en-US" sz="2400" b="1" dirty="0" smtClean="0">
                <a:latin typeface="Arial"/>
                <a:cs typeface="Arial"/>
              </a:rPr>
              <a:t>instability</a:t>
            </a:r>
          </a:p>
          <a:p>
            <a:pPr defTabSz="795851"/>
            <a:r>
              <a:rPr kumimoji="1" lang="en-US" sz="2400" b="1" dirty="0">
                <a:latin typeface="Arial"/>
                <a:cs typeface="Arial"/>
              </a:rPr>
              <a:t>6</a:t>
            </a:r>
            <a:r>
              <a:rPr kumimoji="1" lang="en-US" sz="2400" b="1" dirty="0" smtClean="0">
                <a:latin typeface="Arial"/>
                <a:cs typeface="Arial"/>
              </a:rPr>
              <a:t>. Summary</a:t>
            </a:r>
          </a:p>
          <a:p>
            <a:pPr defTabSz="795851"/>
            <a:r>
              <a:rPr kumimoji="1" lang="en-US" sz="2400" b="1" dirty="0">
                <a:latin typeface="Arial"/>
                <a:cs typeface="Arial"/>
              </a:rPr>
              <a:t>7</a:t>
            </a:r>
            <a:r>
              <a:rPr kumimoji="1" lang="en-US" sz="2400" b="1" dirty="0" smtClean="0">
                <a:latin typeface="Arial"/>
                <a:cs typeface="Arial"/>
              </a:rPr>
              <a:t>. Future plans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95586" y="3711612"/>
            <a:ext cx="306538" cy="38957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mjxemyz07aL_010_7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38" y="1105806"/>
            <a:ext cx="3097473" cy="25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121" y="112886"/>
            <a:ext cx="809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Snap shots of current structures with transverse magnetic fields  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314" y="495616"/>
            <a:ext cx="162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146232"/>
              </p:ext>
            </p:extLst>
          </p:nvPr>
        </p:nvGraphicFramePr>
        <p:xfrm>
          <a:off x="7612173" y="521021"/>
          <a:ext cx="1108075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9" name="Equation" r:id="rId4" imgW="787400" imgH="254000" progId="Equation.DSMT4">
                  <p:embed/>
                </p:oleObj>
              </mc:Choice>
              <mc:Fallback>
                <p:oleObj name="Equation" r:id="rId4" imgW="787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12173" y="521021"/>
                        <a:ext cx="1108075" cy="36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dmjxemyz07aL_010_50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20" y="1105806"/>
            <a:ext cx="3173453" cy="2618744"/>
          </a:xfrm>
          <a:prstGeom prst="rect">
            <a:avLst/>
          </a:prstGeom>
        </p:spPr>
      </p:pic>
      <p:pic>
        <p:nvPicPr>
          <p:cNvPr id="8" name="Picture 7" descr="dmjxemyz07bL_010_50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21" y="4046445"/>
            <a:ext cx="3173452" cy="2644544"/>
          </a:xfrm>
          <a:prstGeom prst="rect">
            <a:avLst/>
          </a:prstGeom>
        </p:spPr>
      </p:pic>
      <p:pic>
        <p:nvPicPr>
          <p:cNvPr id="9" name="Picture 8" descr="dmjxemyz07bL_010_7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38" y="4046445"/>
            <a:ext cx="3097473" cy="2603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5564" y="680282"/>
            <a:ext cx="119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</a:t>
            </a:r>
            <a:r>
              <a:rPr lang="en-US" dirty="0" err="1"/>
              <a:t>Δ</a:t>
            </a:r>
            <a:r>
              <a:rPr lang="en-US" dirty="0"/>
              <a:t> = </a:t>
            </a:r>
            <a:r>
              <a:rPr lang="en-US" dirty="0" smtClean="0"/>
              <a:t>500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77401" y="680282"/>
            <a:ext cx="119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</a:t>
            </a:r>
            <a:r>
              <a:rPr lang="en-US" dirty="0" err="1"/>
              <a:t>Δ</a:t>
            </a:r>
            <a:r>
              <a:rPr lang="en-US" dirty="0"/>
              <a:t> = </a:t>
            </a:r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386" y="2026974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8047" y="5025460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4728" y="2026974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4728" y="502546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22238" y="502546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22238" y="2026974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4962" y="3549361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1770" y="3539884"/>
            <a:ext cx="125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8553" y="208025"/>
            <a:ext cx="3726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Phase space plot x -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γv</a:t>
            </a:r>
            <a:r>
              <a:rPr lang="en-US" sz="2400" b="1" i="1" baseline="-25000" dirty="0" err="1" smtClean="0">
                <a:solidFill>
                  <a:srgbClr val="0000FF"/>
                </a:solidFill>
              </a:rPr>
              <a:t>x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7823" y="310950"/>
            <a:ext cx="1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183452"/>
              </p:ext>
            </p:extLst>
          </p:nvPr>
        </p:nvGraphicFramePr>
        <p:xfrm>
          <a:off x="7594600" y="300038"/>
          <a:ext cx="1143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1" name="Equation" r:id="rId3" imgW="812800" imgH="254000" progId="Equation.DSMT4">
                  <p:embed/>
                </p:oleObj>
              </mc:Choice>
              <mc:Fallback>
                <p:oleObj name="Equation" r:id="rId3" imgW="812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4600" y="300038"/>
                        <a:ext cx="1143000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38553" y="2113102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72820" y="4783125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1260401" y="727941"/>
            <a:ext cx="470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red: jet electrons   blue: ambient electrons</a:t>
            </a:r>
          </a:p>
          <a:p>
            <a:endParaRPr lang="en-US" dirty="0"/>
          </a:p>
        </p:txBody>
      </p:sp>
      <p:pic>
        <p:nvPicPr>
          <p:cNvPr id="6" name="Picture 5" descr="dpahsvx-x07an_035p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30" y="1167984"/>
            <a:ext cx="5029200" cy="2628900"/>
          </a:xfrm>
          <a:prstGeom prst="rect">
            <a:avLst/>
          </a:prstGeom>
        </p:spPr>
      </p:pic>
      <p:pic>
        <p:nvPicPr>
          <p:cNvPr id="9" name="Picture 8" descr="dpahsvx-x07bn_035p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30" y="3962830"/>
            <a:ext cx="5029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229" y="2321121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5286" y="5003562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1301323" y="264783"/>
            <a:ext cx="693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Phase space plot in x – z plane (105&lt;y/</a:t>
            </a:r>
            <a:r>
              <a:rPr lang="en-US" sz="2400" b="1" i="1" dirty="0" err="1" smtClean="0">
                <a:solidFill>
                  <a:srgbClr val="0000FF"/>
                </a:solidFill>
              </a:rPr>
              <a:t>Δ</a:t>
            </a:r>
            <a:r>
              <a:rPr lang="en-US" sz="2400" b="1" i="1" dirty="0" smtClean="0">
                <a:solidFill>
                  <a:srgbClr val="0000FF"/>
                </a:solidFill>
              </a:rPr>
              <a:t>&lt;101)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4584" y="751496"/>
            <a:ext cx="1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5286" y="853053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red: jet electrons   blue: ambient electrons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408466"/>
              </p:ext>
            </p:extLst>
          </p:nvPr>
        </p:nvGraphicFramePr>
        <p:xfrm>
          <a:off x="7594600" y="751496"/>
          <a:ext cx="1143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2" name="Equation" r:id="rId3" imgW="812800" imgH="254000" progId="Equation.DSMT4">
                  <p:embed/>
                </p:oleObj>
              </mc:Choice>
              <mc:Fallback>
                <p:oleObj name="Equation" r:id="rId3" imgW="812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4600" y="751496"/>
                        <a:ext cx="1143000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dpahsx_z07a_035p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67" y="1318853"/>
            <a:ext cx="5143500" cy="2743200"/>
          </a:xfrm>
          <a:prstGeom prst="rect">
            <a:avLst/>
          </a:prstGeom>
        </p:spPr>
      </p:pic>
      <p:pic>
        <p:nvPicPr>
          <p:cNvPr id="3" name="Picture 2" descr="dpahsx_z07b_035p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67" y="4023192"/>
            <a:ext cx="51435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4725" y="244898"/>
            <a:ext cx="8453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Phase space plot in x –z plane for e-p jet (105&lt;y/</a:t>
            </a:r>
            <a:r>
              <a:rPr lang="en-US" sz="2400" b="1" i="1" dirty="0" err="1" smtClean="0">
                <a:solidFill>
                  <a:srgbClr val="0000FF"/>
                </a:solidFill>
              </a:rPr>
              <a:t>Δ</a:t>
            </a:r>
            <a:r>
              <a:rPr lang="en-US" sz="2400" b="1" i="1" dirty="0" smtClean="0">
                <a:solidFill>
                  <a:srgbClr val="0000FF"/>
                </a:solidFill>
              </a:rPr>
              <a:t>&lt;101)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4584" y="751496"/>
            <a:ext cx="107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4862" y="824687"/>
            <a:ext cx="360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red: jet ions   blue: ambient ions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7181" y="3782093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red: jet electrons   blue: ambient </a:t>
            </a:r>
            <a:r>
              <a:rPr lang="en-US" dirty="0" smtClean="0"/>
              <a:t>electrons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861704"/>
              </p:ext>
            </p:extLst>
          </p:nvPr>
        </p:nvGraphicFramePr>
        <p:xfrm>
          <a:off x="7507019" y="824132"/>
          <a:ext cx="1143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1" name="Equation" r:id="rId3" imgW="812800" imgH="254000" progId="Equation.DSMT4">
                  <p:embed/>
                </p:oleObj>
              </mc:Choice>
              <mc:Fallback>
                <p:oleObj name="Equation" r:id="rId3" imgW="8128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07019" y="824132"/>
                        <a:ext cx="1143000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dpahsPRx_z0a7_035p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67" y="1120828"/>
            <a:ext cx="5143500" cy="2743200"/>
          </a:xfrm>
          <a:prstGeom prst="rect">
            <a:avLst/>
          </a:prstGeom>
        </p:spPr>
      </p:pic>
      <p:pic>
        <p:nvPicPr>
          <p:cNvPr id="6" name="Picture 5" descr="dpahsvz-x07an_035p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03" y="4207202"/>
            <a:ext cx="5029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252" y="149573"/>
            <a:ext cx="8623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i="1" dirty="0">
                <a:solidFill>
                  <a:srgbClr val="0000FF"/>
                </a:solidFill>
              </a:rPr>
              <a:t>3D snapshots of </a:t>
            </a:r>
            <a:r>
              <a:rPr lang="en-US" sz="2000" b="1" i="1" dirty="0" smtClean="0">
                <a:solidFill>
                  <a:srgbClr val="0000FF"/>
                </a:solidFill>
              </a:rPr>
              <a:t>current 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J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2000" b="1" i="1" dirty="0" smtClean="0">
                <a:solidFill>
                  <a:srgbClr val="0000FF"/>
                </a:solidFill>
              </a:rPr>
              <a:t>) </a:t>
            </a:r>
            <a:r>
              <a:rPr lang="en-US" sz="2000" b="1" i="1" dirty="0" err="1">
                <a:solidFill>
                  <a:srgbClr val="0000FF"/>
                </a:solidFill>
              </a:rPr>
              <a:t>isosurfaces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</a:rPr>
              <a:t>without </a:t>
            </a:r>
            <a:r>
              <a:rPr lang="en-US" sz="2000" b="1" i="1" dirty="0">
                <a:solidFill>
                  <a:srgbClr val="0000FF"/>
                </a:solidFill>
              </a:rPr>
              <a:t>magnetic field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68383" y="549683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550300"/>
              </p:ext>
            </p:extLst>
          </p:nvPr>
        </p:nvGraphicFramePr>
        <p:xfrm>
          <a:off x="7951788" y="457200"/>
          <a:ext cx="10556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2" name="Equation" r:id="rId3" imgW="749300" imgH="254000" progId="Equation.DSMT4">
                  <p:embed/>
                </p:oleObj>
              </mc:Choice>
              <mc:Fallback>
                <p:oleObj name="Equation" r:id="rId3" imgW="7493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51788" y="457200"/>
                        <a:ext cx="105568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0252" y="595849"/>
            <a:ext cx="6910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shock and instability is different for electron</a:t>
            </a:r>
            <a:r>
              <a:rPr lang="en-US" dirty="0"/>
              <a:t>-</a:t>
            </a:r>
            <a:r>
              <a:rPr lang="en-US" dirty="0" smtClean="0"/>
              <a:t>proton</a:t>
            </a:r>
          </a:p>
          <a:p>
            <a:r>
              <a:rPr lang="en-US" dirty="0"/>
              <a:t>a</a:t>
            </a:r>
            <a:r>
              <a:rPr lang="en-US" dirty="0" smtClean="0"/>
              <a:t>nd electron-positron</a:t>
            </a:r>
            <a:endParaRPr lang="en-US" dirty="0"/>
          </a:p>
        </p:txBody>
      </p:sp>
      <p:pic>
        <p:nvPicPr>
          <p:cNvPr id="8" name="Picture 7" descr="visJxB07aL_01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699" y="-131733"/>
            <a:ext cx="2535400" cy="5523550"/>
          </a:xfrm>
          <a:prstGeom prst="rect">
            <a:avLst/>
          </a:prstGeom>
        </p:spPr>
      </p:pic>
      <p:pic>
        <p:nvPicPr>
          <p:cNvPr id="9" name="Picture 8" descr="visJxB07bL_01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699" y="2414617"/>
            <a:ext cx="2535400" cy="5523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281" y="2408717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9129" y="4948818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394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JxB07aL_010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337" y="-129936"/>
            <a:ext cx="2531723" cy="5515541"/>
          </a:xfrm>
          <a:prstGeom prst="rect">
            <a:avLst/>
          </a:prstGeom>
        </p:spPr>
      </p:pic>
      <p:pic>
        <p:nvPicPr>
          <p:cNvPr id="3" name="Picture 2" descr="visJxB07bL_010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4338" y="2401785"/>
            <a:ext cx="2531723" cy="5515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648" y="339410"/>
            <a:ext cx="742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i="1" dirty="0">
                <a:solidFill>
                  <a:srgbClr val="0000FF"/>
                </a:solidFill>
              </a:rPr>
              <a:t>3D snapshots of current (</a:t>
            </a:r>
            <a:r>
              <a:rPr lang="en-US" b="1" i="1" dirty="0" err="1">
                <a:solidFill>
                  <a:srgbClr val="0000FF"/>
                </a:solidFill>
              </a:rPr>
              <a:t>J</a:t>
            </a:r>
            <a:r>
              <a:rPr lang="en-US" b="1" i="1" baseline="-25000" dirty="0" err="1">
                <a:solidFill>
                  <a:srgbClr val="0000FF"/>
                </a:solidFill>
              </a:rPr>
              <a:t>x</a:t>
            </a:r>
            <a:r>
              <a:rPr lang="en-US" b="1" i="1" dirty="0">
                <a:solidFill>
                  <a:srgbClr val="0000FF"/>
                </a:solidFill>
              </a:rPr>
              <a:t>) </a:t>
            </a:r>
            <a:r>
              <a:rPr lang="en-US" b="1" i="1" dirty="0" err="1">
                <a:solidFill>
                  <a:srgbClr val="0000FF"/>
                </a:solidFill>
              </a:rPr>
              <a:t>isosurfaces</a:t>
            </a:r>
            <a:r>
              <a:rPr lang="en-US" b="1" i="1" dirty="0">
                <a:solidFill>
                  <a:srgbClr val="0000FF"/>
                </a:solidFill>
              </a:rPr>
              <a:t> with magnetic field </a:t>
            </a:r>
            <a:r>
              <a:rPr lang="en-US" b="1" i="1" dirty="0" smtClean="0">
                <a:solidFill>
                  <a:srgbClr val="0000FF"/>
                </a:solidFill>
              </a:rPr>
              <a:t>lines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024" y="2333544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0447" y="5014516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394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JxB07aL_010BClip6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200" y="-109677"/>
            <a:ext cx="2513663" cy="5476193"/>
          </a:xfrm>
          <a:prstGeom prst="rect">
            <a:avLst/>
          </a:prstGeom>
        </p:spPr>
      </p:pic>
      <p:pic>
        <p:nvPicPr>
          <p:cNvPr id="5" name="Picture 4" descr="visJxB07bL_010BClip6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205" y="2414938"/>
            <a:ext cx="2513659" cy="5476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281" y="306564"/>
            <a:ext cx="738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i="1" dirty="0">
                <a:solidFill>
                  <a:srgbClr val="0000FF"/>
                </a:solidFill>
              </a:rPr>
              <a:t>3D snapshots of current (</a:t>
            </a:r>
            <a:r>
              <a:rPr lang="en-US" b="1" i="1" dirty="0" err="1">
                <a:solidFill>
                  <a:srgbClr val="0000FF"/>
                </a:solidFill>
              </a:rPr>
              <a:t>J</a:t>
            </a:r>
            <a:r>
              <a:rPr lang="en-US" b="1" i="1" baseline="-25000" dirty="0" err="1">
                <a:solidFill>
                  <a:srgbClr val="0000FF"/>
                </a:solidFill>
              </a:rPr>
              <a:t>x</a:t>
            </a:r>
            <a:r>
              <a:rPr lang="en-US" b="1" i="1" dirty="0">
                <a:solidFill>
                  <a:srgbClr val="0000FF"/>
                </a:solidFill>
              </a:rPr>
              <a:t>) </a:t>
            </a:r>
            <a:r>
              <a:rPr lang="en-US" b="1" i="1" dirty="0" err="1">
                <a:solidFill>
                  <a:srgbClr val="0000FF"/>
                </a:solidFill>
              </a:rPr>
              <a:t>isosurfaces</a:t>
            </a:r>
            <a:r>
              <a:rPr lang="en-US" b="1" i="1" dirty="0">
                <a:solidFill>
                  <a:srgbClr val="0000FF"/>
                </a:solidFill>
              </a:rPr>
              <a:t> with magnetic field </a:t>
            </a:r>
            <a:r>
              <a:rPr lang="en-US" b="1" i="1" dirty="0" smtClean="0">
                <a:solidFill>
                  <a:srgbClr val="0000FF"/>
                </a:solidFill>
              </a:rPr>
              <a:t>lines</a:t>
            </a:r>
            <a:endParaRPr lang="en-US" dirty="0" smtClean="0"/>
          </a:p>
          <a:p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     clipped at the center of jet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042" y="2419670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88703" y="4707951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17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JxB07aL_010BClip2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8976" y="-92529"/>
            <a:ext cx="2507543" cy="5462865"/>
          </a:xfrm>
          <a:prstGeom prst="rect">
            <a:avLst/>
          </a:prstGeom>
        </p:spPr>
      </p:pic>
      <p:pic>
        <p:nvPicPr>
          <p:cNvPr id="3" name="Picture 2" descr="visJxB07bL_010BClip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8975" y="2420057"/>
            <a:ext cx="2507545" cy="5462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967" y="361308"/>
            <a:ext cx="743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i="1" dirty="0">
                <a:solidFill>
                  <a:srgbClr val="0000FF"/>
                </a:solidFill>
              </a:rPr>
              <a:t>3D snapshots of current (</a:t>
            </a:r>
            <a:r>
              <a:rPr lang="en-US" b="1" i="1" dirty="0" err="1">
                <a:solidFill>
                  <a:srgbClr val="0000FF"/>
                </a:solidFill>
              </a:rPr>
              <a:t>J</a:t>
            </a:r>
            <a:r>
              <a:rPr lang="en-US" b="1" i="1" baseline="-25000" dirty="0" err="1">
                <a:solidFill>
                  <a:srgbClr val="0000FF"/>
                </a:solidFill>
              </a:rPr>
              <a:t>x</a:t>
            </a:r>
            <a:r>
              <a:rPr lang="en-US" b="1" i="1" dirty="0">
                <a:solidFill>
                  <a:srgbClr val="0000FF"/>
                </a:solidFill>
              </a:rPr>
              <a:t>) </a:t>
            </a:r>
            <a:r>
              <a:rPr lang="en-US" b="1" i="1" dirty="0" err="1">
                <a:solidFill>
                  <a:srgbClr val="0000FF"/>
                </a:solidFill>
              </a:rPr>
              <a:t>isosurfaces</a:t>
            </a:r>
            <a:r>
              <a:rPr lang="en-US" b="1" i="1" dirty="0">
                <a:solidFill>
                  <a:srgbClr val="0000FF"/>
                </a:solidFill>
              </a:rPr>
              <a:t> with magnetic field </a:t>
            </a:r>
            <a:r>
              <a:rPr lang="en-US" b="1" i="1" dirty="0" smtClean="0">
                <a:solidFill>
                  <a:srgbClr val="0000FF"/>
                </a:solidFill>
              </a:rPr>
              <a:t>lines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     clipped at the center of jet (2D plane)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8452" y="2572939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5427" y="4839323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6247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deBxz07aq3_03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0" y="1674451"/>
            <a:ext cx="4221721" cy="1314548"/>
          </a:xfrm>
          <a:prstGeom prst="rect">
            <a:avLst/>
          </a:prstGeom>
        </p:spPr>
      </p:pic>
      <p:pic>
        <p:nvPicPr>
          <p:cNvPr id="5" name="Picture 4" descr="dedeBxz07bq3_03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09" y="1674451"/>
            <a:ext cx="4210703" cy="1311117"/>
          </a:xfrm>
          <a:prstGeom prst="rect">
            <a:avLst/>
          </a:prstGeom>
        </p:spPr>
      </p:pic>
      <p:pic>
        <p:nvPicPr>
          <p:cNvPr id="6" name="Picture 5" descr="djxBxz07aq3_03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0" y="3705243"/>
            <a:ext cx="4221721" cy="1314548"/>
          </a:xfrm>
          <a:prstGeom prst="rect">
            <a:avLst/>
          </a:prstGeom>
        </p:spPr>
      </p:pic>
      <p:pic>
        <p:nvPicPr>
          <p:cNvPr id="7" name="Picture 6" descr="djxBxz07bq3_03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10" y="3705242"/>
            <a:ext cx="4209600" cy="1377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119" y="275099"/>
            <a:ext cx="4982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Jet structure at the head of jets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522" y="313256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343044"/>
              </p:ext>
            </p:extLst>
          </p:nvPr>
        </p:nvGraphicFramePr>
        <p:xfrm>
          <a:off x="7277143" y="220663"/>
          <a:ext cx="10922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7" imgW="774700" imgH="254000" progId="Equation.DSMT4">
                  <p:embed/>
                </p:oleObj>
              </mc:Choice>
              <mc:Fallback>
                <p:oleObj name="Equation" r:id="rId7" imgW="774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77143" y="220663"/>
                        <a:ext cx="10922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96060" y="1172974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85877" y="1172974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51684" y="1216769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density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53688" y="3240819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5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294" y="211403"/>
            <a:ext cx="5816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Jet structure at the head of jets in 3D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3522" y="313256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497504"/>
              </p:ext>
            </p:extLst>
          </p:nvPr>
        </p:nvGraphicFramePr>
        <p:xfrm>
          <a:off x="7277143" y="220663"/>
          <a:ext cx="10922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4" name="Equation" r:id="rId3" imgW="774700" imgH="254000" progId="Equation.DSMT4">
                  <p:embed/>
                </p:oleObj>
              </mc:Choice>
              <mc:Fallback>
                <p:oleObj name="Equation" r:id="rId3" imgW="774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77143" y="220663"/>
                        <a:ext cx="10922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visJxedClipc07aq3_03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851" y="-468754"/>
            <a:ext cx="2721473" cy="5618524"/>
          </a:xfrm>
          <a:prstGeom prst="rect">
            <a:avLst/>
          </a:prstGeom>
        </p:spPr>
      </p:pic>
      <p:pic>
        <p:nvPicPr>
          <p:cNvPr id="8" name="Picture 7" descr="visJxBedClipa07bq3_03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61" y="2340510"/>
            <a:ext cx="2897051" cy="5618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0024" y="2333544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0447" y="5014516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7294" y="3516579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5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296" y="98778"/>
            <a:ext cx="9010640" cy="6278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851">
              <a:spcAft>
                <a:spcPts val="1200"/>
              </a:spcAft>
            </a:pPr>
            <a:r>
              <a:rPr kumimoji="1" lang="en-US" altLang="ja-JP" sz="3200" b="1" i="1" dirty="0">
                <a:solidFill>
                  <a:srgbClr val="0000FF"/>
                </a:solidFill>
              </a:rPr>
              <a:t>Key </a:t>
            </a:r>
            <a:r>
              <a:rPr kumimoji="1" lang="en-US" altLang="ja-JP" sz="3200" b="1" i="1" dirty="0" smtClean="0">
                <a:solidFill>
                  <a:srgbClr val="0000FF"/>
                </a:solidFill>
              </a:rPr>
              <a:t>Scientific </a:t>
            </a:r>
            <a:r>
              <a:rPr kumimoji="1" lang="en-US" altLang="ja-JP" sz="3200" b="1" i="1" dirty="0">
                <a:solidFill>
                  <a:srgbClr val="0000FF"/>
                </a:solidFill>
              </a:rPr>
              <a:t>questions</a:t>
            </a:r>
            <a:endParaRPr kumimoji="1" lang="en-US" altLang="ja-JP" sz="3200" b="1" dirty="0">
              <a:solidFill>
                <a:srgbClr val="0000FF"/>
              </a:solidFill>
            </a:endParaRPr>
          </a:p>
          <a:p>
            <a:pPr defTabSz="795851"/>
            <a:r>
              <a:rPr kumimoji="1" lang="en-US" sz="2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1" lang="en-US" sz="2400" b="1" dirty="0" smtClean="0"/>
              <a:t> How </a:t>
            </a:r>
            <a:r>
              <a:rPr kumimoji="1" lang="en-US" sz="2400" b="1" dirty="0"/>
              <a:t>do shocks in relativistic jets evolve?</a:t>
            </a:r>
          </a:p>
          <a:p>
            <a:pPr defTabSz="795851">
              <a:buFontTx/>
              <a:buChar char="•"/>
            </a:pPr>
            <a:r>
              <a:rPr kumimoji="1" lang="en-US" sz="2400" b="1" dirty="0"/>
              <a:t> </a:t>
            </a:r>
            <a:r>
              <a:rPr kumimoji="1" lang="en-US" sz="2400" b="1" dirty="0" smtClean="0"/>
              <a:t>How do </a:t>
            </a:r>
            <a:r>
              <a:rPr kumimoji="1" lang="en-US" sz="2400" b="1" dirty="0"/>
              <a:t>magnetic fields affect </a:t>
            </a:r>
            <a:r>
              <a:rPr kumimoji="1" lang="en-US" sz="2400" b="1" dirty="0" smtClean="0"/>
              <a:t>shocks and </a:t>
            </a:r>
            <a:r>
              <a:rPr kumimoji="1" lang="en-US" sz="2400" b="1" dirty="0">
                <a:solidFill>
                  <a:srgbClr val="FF0000"/>
                </a:solidFill>
              </a:rPr>
              <a:t>reconnection</a:t>
            </a:r>
            <a:r>
              <a:rPr kumimoji="1" lang="en-US" sz="2400" b="1" dirty="0"/>
              <a:t>?</a:t>
            </a:r>
          </a:p>
          <a:p>
            <a:pPr defTabSz="795851">
              <a:buFontTx/>
              <a:buChar char="•"/>
            </a:pPr>
            <a:r>
              <a:rPr kumimoji="1" lang="en-US" sz="2400" b="1" dirty="0"/>
              <a:t> How are particles accelerated? </a:t>
            </a:r>
          </a:p>
          <a:p>
            <a:pPr defTabSz="795851">
              <a:buFontTx/>
              <a:buChar char="•"/>
            </a:pPr>
            <a:r>
              <a:rPr kumimoji="1" lang="en-US" sz="2400" b="1" dirty="0"/>
              <a:t> What are the dominant radiation processes?</a:t>
            </a:r>
          </a:p>
          <a:p>
            <a:pPr defTabSz="795851">
              <a:buFontTx/>
              <a:buChar char="•"/>
            </a:pPr>
            <a:r>
              <a:rPr kumimoji="1" lang="en-US" sz="2400" b="1" dirty="0"/>
              <a:t> How do </a:t>
            </a:r>
            <a:r>
              <a:rPr kumimoji="1" lang="en-US" sz="2400" b="1" dirty="0">
                <a:solidFill>
                  <a:schemeClr val="accent2"/>
                </a:solidFill>
              </a:rPr>
              <a:t>3-D relativistic </a:t>
            </a:r>
            <a:r>
              <a:rPr kumimoji="1" lang="en-US" sz="2400" b="1" dirty="0" smtClean="0">
                <a:solidFill>
                  <a:schemeClr val="accent2"/>
                </a:solidFill>
              </a:rPr>
              <a:t>PIC </a:t>
            </a:r>
            <a:r>
              <a:rPr kumimoji="1" lang="en-US" sz="2400" b="1" dirty="0">
                <a:solidFill>
                  <a:schemeClr val="accent2"/>
                </a:solidFill>
              </a:rPr>
              <a:t>simulations</a:t>
            </a:r>
            <a:r>
              <a:rPr kumimoji="1" lang="en-US" sz="2400" b="1" dirty="0"/>
              <a:t> reveal </a:t>
            </a:r>
            <a:r>
              <a:rPr kumimoji="1" lang="en-US" sz="2400" b="1" dirty="0" smtClean="0"/>
              <a:t>the </a:t>
            </a:r>
            <a:r>
              <a:rPr kumimoji="1" lang="en-US" sz="2400" b="1" dirty="0"/>
              <a:t>dynamics </a:t>
            </a:r>
            <a:r>
              <a:rPr kumimoji="1" lang="en-US" sz="2400" b="1" dirty="0" smtClean="0"/>
              <a:t>          </a:t>
            </a:r>
          </a:p>
          <a:p>
            <a:pPr defTabSz="795851"/>
            <a:r>
              <a:rPr kumimoji="1" lang="en-US" sz="2400" b="1" dirty="0"/>
              <a:t> </a:t>
            </a:r>
            <a:r>
              <a:rPr kumimoji="1" lang="en-US" sz="2400" b="1" dirty="0" smtClean="0"/>
              <a:t>  of </a:t>
            </a:r>
            <a:r>
              <a:rPr kumimoji="1" lang="en-US" sz="2400" b="1" dirty="0"/>
              <a:t>shock fronts and transition </a:t>
            </a:r>
            <a:r>
              <a:rPr kumimoji="1" lang="en-US" sz="2400" b="1" dirty="0" smtClean="0"/>
              <a:t>regions (CD and RS)?   </a:t>
            </a:r>
            <a:endParaRPr kumimoji="1" lang="en-US" sz="2400" b="1" dirty="0"/>
          </a:p>
          <a:p>
            <a:pPr defTabSz="795851">
              <a:buFontTx/>
              <a:buChar char="•"/>
            </a:pPr>
            <a:r>
              <a:rPr kumimoji="1" lang="en-US" sz="2400" b="1" dirty="0"/>
              <a:t> How do shocks in relativistic jets evolve</a:t>
            </a:r>
            <a:r>
              <a:rPr kumimoji="1" lang="en-US" sz="2400" b="1" dirty="0">
                <a:solidFill>
                  <a:srgbClr val="006600"/>
                </a:solidFill>
              </a:rPr>
              <a:t> </a:t>
            </a:r>
            <a:r>
              <a:rPr kumimoji="1" lang="en-US" sz="2400" b="1" dirty="0" smtClean="0"/>
              <a:t>in various ambient  </a:t>
            </a:r>
            <a:endParaRPr kumimoji="1" lang="en-US" sz="2400" b="1" dirty="0"/>
          </a:p>
          <a:p>
            <a:pPr defTabSz="795851"/>
            <a:r>
              <a:rPr kumimoji="1" lang="en-US" sz="2400" b="1" dirty="0">
                <a:solidFill>
                  <a:schemeClr val="accent2"/>
                </a:solidFill>
              </a:rPr>
              <a:t>   </a:t>
            </a:r>
            <a:r>
              <a:rPr kumimoji="1" lang="en-US" sz="2400" b="1" dirty="0" smtClean="0"/>
              <a:t>plasma- </a:t>
            </a:r>
            <a:r>
              <a:rPr kumimoji="1" lang="en-US" sz="2400" b="1" dirty="0"/>
              <a:t>and magnetic </a:t>
            </a:r>
            <a:r>
              <a:rPr kumimoji="1" lang="en-US" sz="2400" b="1" dirty="0" smtClean="0"/>
              <a:t>field configurations?  </a:t>
            </a:r>
            <a:endParaRPr kumimoji="1" lang="en-US" sz="2400" b="1" dirty="0"/>
          </a:p>
          <a:p>
            <a:pPr defTabSz="795851">
              <a:buFontTx/>
              <a:buChar char="•"/>
            </a:pPr>
            <a:r>
              <a:rPr kumimoji="1" lang="en-US" sz="2400" b="1" dirty="0"/>
              <a:t> How do magnetic fields generated by the </a:t>
            </a:r>
            <a:r>
              <a:rPr kumimoji="1" lang="en-US" sz="2400" b="1" dirty="0" err="1">
                <a:solidFill>
                  <a:srgbClr val="FF0000"/>
                </a:solidFill>
              </a:rPr>
              <a:t>Weibel</a:t>
            </a:r>
            <a:r>
              <a:rPr kumimoji="1" lang="en-US" sz="2400" b="1" dirty="0">
                <a:solidFill>
                  <a:srgbClr val="FF0000"/>
                </a:solidFill>
              </a:rPr>
              <a:t> </a:t>
            </a:r>
          </a:p>
          <a:p>
            <a:pPr defTabSz="795851"/>
            <a:r>
              <a:rPr kumimoji="1" lang="en-US" sz="2400" b="1" dirty="0">
                <a:solidFill>
                  <a:srgbClr val="FF0000"/>
                </a:solidFill>
              </a:rPr>
              <a:t> </a:t>
            </a:r>
            <a:r>
              <a:rPr kumimoji="1" lang="en-US" sz="2400" b="1" dirty="0" smtClean="0">
                <a:solidFill>
                  <a:srgbClr val="FF0000"/>
                </a:solidFill>
              </a:rPr>
              <a:t>  </a:t>
            </a:r>
            <a:r>
              <a:rPr kumimoji="1" lang="en-US" sz="2400" b="1" dirty="0">
                <a:solidFill>
                  <a:srgbClr val="FF0000"/>
                </a:solidFill>
              </a:rPr>
              <a:t>instability</a:t>
            </a:r>
            <a:r>
              <a:rPr kumimoji="1" lang="en-US" sz="2400" b="1" dirty="0"/>
              <a:t> contribute to </a:t>
            </a:r>
            <a:r>
              <a:rPr kumimoji="1" lang="en-US" sz="2400" b="1" dirty="0" smtClean="0"/>
              <a:t>the emerging radiation?</a:t>
            </a:r>
          </a:p>
          <a:p>
            <a:pPr defTabSz="795851"/>
            <a:r>
              <a:rPr kumimoji="1" lang="en-US" sz="2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1" lang="en-US" sz="2400" b="1" dirty="0" smtClean="0"/>
              <a:t> How do </a:t>
            </a:r>
            <a:r>
              <a:rPr kumimoji="1" lang="en-US" sz="2400" b="1" dirty="0" smtClean="0">
                <a:solidFill>
                  <a:srgbClr val="FF0000"/>
                </a:solidFill>
              </a:rPr>
              <a:t>velocity shears</a:t>
            </a:r>
            <a:r>
              <a:rPr kumimoji="1" lang="en-US" sz="2400" b="1" dirty="0" smtClean="0"/>
              <a:t> generate magnetic fields and</a:t>
            </a:r>
          </a:p>
          <a:p>
            <a:pPr defTabSz="795851"/>
            <a:r>
              <a:rPr kumimoji="1" lang="en-US" sz="2400" b="1" dirty="0"/>
              <a:t> </a:t>
            </a:r>
            <a:r>
              <a:rPr kumimoji="1" lang="en-US" sz="2400" b="1" dirty="0" smtClean="0"/>
              <a:t>  accelerate particles?</a:t>
            </a:r>
          </a:p>
          <a:p>
            <a:pPr defTabSz="795851"/>
            <a:r>
              <a:rPr kumimoji="1" lang="en-US" sz="24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1" lang="en-US" sz="2400" b="1" dirty="0">
                <a:sym typeface="Wingdings"/>
              </a:rPr>
              <a:t> </a:t>
            </a:r>
            <a:r>
              <a:rPr kumimoji="1" lang="en-US" sz="2400" b="1" dirty="0" smtClean="0">
                <a:sym typeface="Wingdings"/>
              </a:rPr>
              <a:t>How the </a:t>
            </a:r>
            <a:r>
              <a:rPr kumimoji="1" lang="en-US" sz="2400" b="1" dirty="0" err="1" smtClean="0">
                <a:sym typeface="Wingdings"/>
              </a:rPr>
              <a:t>Weibel</a:t>
            </a:r>
            <a:r>
              <a:rPr kumimoji="1" lang="en-US" sz="2400" b="1" dirty="0" smtClean="0">
                <a:sym typeface="Wingdings"/>
              </a:rPr>
              <a:t> instability and </a:t>
            </a:r>
            <a:r>
              <a:rPr kumimoji="1" lang="en-US" sz="2400" b="1" dirty="0" err="1" smtClean="0">
                <a:sym typeface="Wingdings"/>
              </a:rPr>
              <a:t>kKHI</a:t>
            </a:r>
            <a:r>
              <a:rPr kumimoji="1" lang="en-US" sz="2400" b="1" dirty="0" smtClean="0">
                <a:sym typeface="Wingdings"/>
              </a:rPr>
              <a:t> affect the evolution </a:t>
            </a:r>
          </a:p>
          <a:p>
            <a:pPr defTabSz="795851"/>
            <a:r>
              <a:rPr kumimoji="1" lang="en-US" sz="2400" b="1" dirty="0">
                <a:sym typeface="Wingdings"/>
              </a:rPr>
              <a:t> </a:t>
            </a:r>
            <a:r>
              <a:rPr kumimoji="1" lang="en-US" sz="2400" b="1" dirty="0" smtClean="0">
                <a:sym typeface="Wingdings"/>
              </a:rPr>
              <a:t>  of shock with </a:t>
            </a:r>
            <a:r>
              <a:rPr kumimoji="1" lang="en-US" sz="2400" b="1" dirty="0" smtClean="0">
                <a:solidFill>
                  <a:srgbClr val="FF0000"/>
                </a:solidFill>
                <a:sym typeface="Wingdings"/>
              </a:rPr>
              <a:t>global jets</a:t>
            </a:r>
            <a:r>
              <a:rPr kumimoji="1" lang="en-US" sz="2400" b="1" dirty="0" smtClean="0">
                <a:sym typeface="Wingdings"/>
              </a:rPr>
              <a:t>?</a:t>
            </a:r>
            <a:endParaRPr kumimoji="1" lang="en-US" sz="2400" b="1" dirty="0"/>
          </a:p>
          <a:p>
            <a:pPr defTabSz="795851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1271" y="5178741"/>
            <a:ext cx="8342087" cy="328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82295" y="5889540"/>
            <a:ext cx="8342087" cy="328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1271" y="5211587"/>
            <a:ext cx="21024" cy="677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692846" y="5211587"/>
            <a:ext cx="21024" cy="677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294" y="211403"/>
            <a:ext cx="5816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Jet structure at the head of jets in 3D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3522" y="313256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jt</a:t>
            </a:r>
            <a:r>
              <a:rPr lang="en-US" dirty="0"/>
              <a:t> = </a:t>
            </a:r>
            <a:r>
              <a:rPr lang="en-US" dirty="0" smtClean="0"/>
              <a:t>15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092004"/>
              </p:ext>
            </p:extLst>
          </p:nvPr>
        </p:nvGraphicFramePr>
        <p:xfrm>
          <a:off x="7277143" y="220663"/>
          <a:ext cx="10922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name="Equation" r:id="rId3" imgW="774700" imgH="254000" progId="Equation.DSMT4">
                  <p:embed/>
                </p:oleObj>
              </mc:Choice>
              <mc:Fallback>
                <p:oleObj name="Equation" r:id="rId3" imgW="774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77143" y="220663"/>
                        <a:ext cx="10922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0024" y="2333544"/>
            <a:ext cx="52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0447" y="5014516"/>
            <a:ext cx="39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 smtClean="0"/>
              <a:t>±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7294" y="3516579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density</a:t>
            </a:r>
            <a:endParaRPr lang="en-US" dirty="0"/>
          </a:p>
        </p:txBody>
      </p:sp>
      <p:pic>
        <p:nvPicPr>
          <p:cNvPr id="2" name="Picture 1" descr="visJxBClipc07aq3_03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850" y="-468753"/>
            <a:ext cx="2721473" cy="5618525"/>
          </a:xfrm>
          <a:prstGeom prst="rect">
            <a:avLst/>
          </a:prstGeom>
        </p:spPr>
      </p:pic>
      <p:pic>
        <p:nvPicPr>
          <p:cNvPr id="3" name="Picture 2" descr="visJxBJxClip07bq3_03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60" y="2340508"/>
            <a:ext cx="2897052" cy="56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12" y="306916"/>
            <a:ext cx="729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Summary of Kinetic Kelvin-Helmholtz Instability 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6" y="1027668"/>
            <a:ext cx="827662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Static electric field grows due to the charge separation by the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negative and positive current filaments</a:t>
            </a:r>
          </a:p>
          <a:p>
            <a:pPr marL="342900" indent="-342900">
              <a:buAutoNum type="arabicPeriod" startAt="2"/>
            </a:pPr>
            <a:r>
              <a:rPr lang="en-US" sz="2000" dirty="0" smtClean="0"/>
              <a:t>Current filaments at the velocity shear generate magnetic field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transverse to the jet along the velocity shear </a:t>
            </a:r>
          </a:p>
          <a:p>
            <a:pPr marL="342900" indent="-342900">
              <a:buAutoNum type="arabicPeriod" startAt="3"/>
            </a:pPr>
            <a:r>
              <a:rPr lang="en-US" sz="2000" dirty="0" smtClean="0"/>
              <a:t>Jet with high Lorentz factor with core-sheath case generate higher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magnetic field even after saturated in the case counter-streaming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case with moderately relativistic jet </a:t>
            </a:r>
          </a:p>
          <a:p>
            <a:pPr marL="342900" indent="-342900">
              <a:buAutoNum type="arabicPeriod" startAt="4"/>
            </a:pPr>
            <a:r>
              <a:rPr lang="en-US" sz="2000" dirty="0" smtClean="0"/>
              <a:t>Non-relativistic jet generate KKHI quickly and magnetic field grows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faster than the jet with higher Lorentz factor</a:t>
            </a:r>
          </a:p>
          <a:p>
            <a:pPr marL="342900" indent="-342900">
              <a:buAutoNum type="arabicPeriod" startAt="5"/>
            </a:pPr>
            <a:r>
              <a:rPr lang="en-US" sz="2000" dirty="0" smtClean="0"/>
              <a:t>For the jet-sheath case with Lorentz factor 15 the evolution of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KKHI does not change with the mass ratio between 20 and 1836</a:t>
            </a:r>
          </a:p>
          <a:p>
            <a:r>
              <a:rPr lang="en-US" sz="2000" dirty="0" smtClean="0"/>
              <a:t>6. Strong magnetic field will affect electron trajectories and create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synchrotron-like (jitter) radiation which will be investigated</a:t>
            </a:r>
          </a:p>
          <a:p>
            <a:r>
              <a:rPr lang="en-US" sz="2000" dirty="0" smtClean="0"/>
              <a:t>7. </a:t>
            </a:r>
            <a:r>
              <a:rPr lang="en-US" sz="2000" dirty="0">
                <a:solidFill>
                  <a:srgbClr val="FF0000"/>
                </a:solidFill>
              </a:rPr>
              <a:t>G</a:t>
            </a:r>
            <a:r>
              <a:rPr lang="en-US" sz="2000" dirty="0" smtClean="0">
                <a:solidFill>
                  <a:srgbClr val="FF0000"/>
                </a:solidFill>
              </a:rPr>
              <a:t>lobal jets with combined of </a:t>
            </a:r>
            <a:r>
              <a:rPr lang="en-US" sz="2000" dirty="0" err="1" smtClean="0">
                <a:solidFill>
                  <a:srgbClr val="FF0000"/>
                </a:solidFill>
              </a:rPr>
              <a:t>Weibel</a:t>
            </a:r>
            <a:r>
              <a:rPr lang="en-US" sz="2000" dirty="0" smtClean="0">
                <a:solidFill>
                  <a:srgbClr val="FF0000"/>
                </a:solidFill>
              </a:rPr>
              <a:t> instability and </a:t>
            </a:r>
            <a:r>
              <a:rPr lang="en-US" sz="2000" dirty="0" err="1" smtClean="0">
                <a:solidFill>
                  <a:srgbClr val="FF0000"/>
                </a:solidFill>
              </a:rPr>
              <a:t>kKHI</a:t>
            </a:r>
            <a:r>
              <a:rPr lang="en-US" sz="2000" dirty="0" smtClean="0">
                <a:solidFill>
                  <a:srgbClr val="FF0000"/>
                </a:solidFill>
              </a:rPr>
              <a:t> need to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be investigated further and with helical magnetic field  </a:t>
            </a:r>
          </a:p>
          <a:p>
            <a:endParaRPr lang="en-US" sz="2000" dirty="0"/>
          </a:p>
          <a:p>
            <a:r>
              <a:rPr lang="en-US" sz="2000" dirty="0" smtClean="0"/>
              <a:t>(for detail please see </a:t>
            </a:r>
            <a:r>
              <a:rPr lang="en-US" sz="2000" dirty="0"/>
              <a:t>(Nishikawa et al. 2014</a:t>
            </a:r>
            <a:r>
              <a:rPr lang="en-US" sz="2000" dirty="0" smtClean="0"/>
              <a:t>, </a:t>
            </a:r>
            <a:r>
              <a:rPr lang="en-US" sz="2000" dirty="0" err="1" smtClean="0"/>
              <a:t>ApJ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522" y="1230019"/>
            <a:ext cx="7922061" cy="445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Electrons are accelerated by the </a:t>
            </a:r>
            <a:r>
              <a:rPr kumimoji="1" lang="en-US" sz="2400" dirty="0" smtClean="0"/>
              <a:t>electromagnetic </a:t>
            </a:r>
            <a:r>
              <a:rPr kumimoji="1" lang="en-US" sz="2400" dirty="0"/>
              <a:t>field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generated </a:t>
            </a:r>
            <a:r>
              <a:rPr kumimoji="1" lang="en-US" sz="2400" dirty="0"/>
              <a:t>by the </a:t>
            </a:r>
            <a:r>
              <a:rPr kumimoji="1" lang="en-US" sz="2400" dirty="0" err="1" smtClean="0"/>
              <a:t>Weibel</a:t>
            </a:r>
            <a:r>
              <a:rPr kumimoji="1" lang="en-US" sz="2400" dirty="0" smtClean="0"/>
              <a:t> instability and KKHI </a:t>
            </a:r>
            <a:r>
              <a:rPr kumimoji="1" lang="en-US" sz="2400" dirty="0"/>
              <a:t>(without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the </a:t>
            </a:r>
            <a:r>
              <a:rPr kumimoji="1" lang="en-US" sz="2400" dirty="0"/>
              <a:t>assumption used in test-particle </a:t>
            </a:r>
            <a:r>
              <a:rPr kumimoji="1" lang="en-US" sz="2400" dirty="0" smtClean="0"/>
              <a:t>simulations </a:t>
            </a:r>
            <a:r>
              <a:rPr kumimoji="1" lang="en-US" sz="2400" dirty="0"/>
              <a:t>for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Fermi </a:t>
            </a:r>
            <a:r>
              <a:rPr kumimoji="1" lang="en-US" sz="2400" dirty="0"/>
              <a:t>acceleration)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Radiation is calculated </a:t>
            </a:r>
            <a:r>
              <a:rPr kumimoji="1" lang="en-US" sz="2400" dirty="0" smtClean="0"/>
              <a:t>using the </a:t>
            </a:r>
            <a:r>
              <a:rPr kumimoji="1" lang="en-US" sz="2400" dirty="0"/>
              <a:t>particle trajectory in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the </a:t>
            </a:r>
            <a:r>
              <a:rPr kumimoji="1" lang="en-US" sz="2400" dirty="0" smtClean="0">
                <a:solidFill>
                  <a:srgbClr val="FF0000"/>
                </a:solidFill>
              </a:rPr>
              <a:t>self</a:t>
            </a:r>
            <a:r>
              <a:rPr kumimoji="1" lang="en-US" sz="2400" dirty="0">
                <a:solidFill>
                  <a:srgbClr val="FF0000"/>
                </a:solidFill>
              </a:rPr>
              <a:t>-consistent </a:t>
            </a:r>
            <a:r>
              <a:rPr kumimoji="1" lang="en-US" sz="2400" dirty="0" smtClean="0">
                <a:solidFill>
                  <a:srgbClr val="FF0000"/>
                </a:solidFill>
              </a:rPr>
              <a:t>turbulent magnetic </a:t>
            </a:r>
            <a:r>
              <a:rPr kumimoji="1" lang="en-US" sz="2400" dirty="0">
                <a:solidFill>
                  <a:srgbClr val="FF0000"/>
                </a:solidFill>
              </a:rPr>
              <a:t>field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This calculation </a:t>
            </a:r>
            <a:r>
              <a:rPr kumimoji="1" lang="en-US" sz="2400" dirty="0" smtClean="0"/>
              <a:t>includes </a:t>
            </a:r>
            <a:r>
              <a:rPr kumimoji="1" lang="en-US" sz="2400" dirty="0">
                <a:solidFill>
                  <a:srgbClr val="FF0000"/>
                </a:solidFill>
              </a:rPr>
              <a:t>Jitter radiation</a:t>
            </a:r>
            <a:r>
              <a:rPr kumimoji="1" lang="en-US" sz="2400" dirty="0"/>
              <a:t> (Medvedev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2000</a:t>
            </a:r>
            <a:r>
              <a:rPr kumimoji="1" lang="en-US" sz="2400" dirty="0"/>
              <a:t>, 2006) which is </a:t>
            </a:r>
            <a:r>
              <a:rPr kumimoji="1" lang="en-US" sz="2400" dirty="0" smtClean="0"/>
              <a:t>different </a:t>
            </a:r>
            <a:r>
              <a:rPr kumimoji="1" lang="en-US" sz="2400" dirty="0"/>
              <a:t>from standard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synchrotron </a:t>
            </a:r>
            <a:r>
              <a:rPr kumimoji="1" lang="en-US" sz="2400" dirty="0"/>
              <a:t>emission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R</a:t>
            </a:r>
            <a:r>
              <a:rPr kumimoji="1" lang="en-US" sz="2400" dirty="0" smtClean="0"/>
              <a:t>adiation </a:t>
            </a:r>
            <a:r>
              <a:rPr kumimoji="1" lang="en-US" sz="2400" dirty="0"/>
              <a:t>from </a:t>
            </a:r>
            <a:r>
              <a:rPr kumimoji="1" lang="en-US" sz="2400" dirty="0" smtClean="0"/>
              <a:t>electrons in our simulation is </a:t>
            </a:r>
            <a:r>
              <a:rPr kumimoji="1" lang="en-US" sz="2400" dirty="0"/>
              <a:t>reported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in </a:t>
            </a:r>
            <a:r>
              <a:rPr kumimoji="1" lang="en-US" sz="2400" dirty="0" smtClean="0">
                <a:solidFill>
                  <a:srgbClr val="FF0000"/>
                </a:solidFill>
              </a:rPr>
              <a:t>Nishikawa </a:t>
            </a:r>
            <a:r>
              <a:rPr kumimoji="1" lang="en-US" sz="2400" dirty="0">
                <a:solidFill>
                  <a:srgbClr val="FF0000"/>
                </a:solidFill>
              </a:rPr>
              <a:t>et al. Adv. Sci. Rev, </a:t>
            </a:r>
            <a:r>
              <a:rPr lang="en-US" sz="2400" dirty="0">
                <a:solidFill>
                  <a:srgbClr val="FF0000"/>
                </a:solidFill>
              </a:rPr>
              <a:t>47, 1434, </a:t>
            </a:r>
            <a:r>
              <a:rPr lang="en-US" sz="2400" dirty="0" smtClean="0">
                <a:solidFill>
                  <a:srgbClr val="FF0000"/>
                </a:solidFill>
              </a:rPr>
              <a:t>2011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3455" y="239601"/>
            <a:ext cx="764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3600" b="1" i="1" dirty="0">
                <a:solidFill>
                  <a:srgbClr val="3366FF"/>
                </a:solidFill>
              </a:rPr>
              <a:t>Self-consistent calculation of </a:t>
            </a:r>
            <a:r>
              <a:rPr kumimoji="1" lang="en-US" sz="3600" b="1" i="1" dirty="0" smtClean="0">
                <a:solidFill>
                  <a:srgbClr val="3366FF"/>
                </a:solidFill>
              </a:rPr>
              <a:t>radiation</a:t>
            </a:r>
            <a:endParaRPr kumimoji="1" lang="en-US" sz="36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3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D6F4DD-22D3-5E44-ABEA-1BD6F6D8E3DB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33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90600"/>
            <a:ext cx="83058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chemeClr val="accent2"/>
                </a:solidFill>
              </a:rPr>
              <a:t>Radiation from particles in collisionless shock</a:t>
            </a:r>
          </a:p>
        </p:txBody>
      </p: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5177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581400" y="3504759"/>
            <a:ext cx="3810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</a:rPr>
              <a:t>New approach</a:t>
            </a:r>
            <a:r>
              <a:rPr lang="en-US" dirty="0"/>
              <a:t>: Calculate radiation from integrating position, velocity, and acceleration of ensemble of particles (electrons and positrons)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3581400" y="4816034"/>
            <a:ext cx="541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Hededal, Thesis 2005 (astro-ph/0506559)                         Nishikawa et al. 2008 (astro-ph/0802.2558</a:t>
            </a:r>
            <a:r>
              <a:rPr lang="en-US" sz="1800" dirty="0" smtClean="0"/>
              <a:t>), 2011             </a:t>
            </a:r>
            <a:r>
              <a:rPr lang="en-US" sz="1800" dirty="0" err="1"/>
              <a:t>Sironi</a:t>
            </a:r>
            <a:r>
              <a:rPr lang="en-US" sz="1800" dirty="0"/>
              <a:t> &amp; Spitkovsky, 2009, ApJ                               Martins et al. 2009, Proc. of SPIE Vol. 7359    </a:t>
            </a:r>
            <a:r>
              <a:rPr lang="en-US" sz="1800" dirty="0" err="1"/>
              <a:t>Frederiksen</a:t>
            </a:r>
            <a:r>
              <a:rPr lang="en-US" sz="1800" dirty="0"/>
              <a:t> et al. 2010, </a:t>
            </a:r>
            <a:r>
              <a:rPr lang="en-US" sz="1800" dirty="0" smtClean="0"/>
              <a:t>ApJL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692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new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23432"/>
            <a:ext cx="3505199" cy="2818592"/>
          </a:xfrm>
          <a:prstGeom prst="rect">
            <a:avLst/>
          </a:prstGeom>
        </p:spPr>
      </p:pic>
      <p:sp>
        <p:nvSpPr>
          <p:cNvPr id="491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5739A1-7539-7A48-AC55-507A20220902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34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1295400" y="228600"/>
            <a:ext cx="521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008000"/>
                </a:solidFill>
              </a:rPr>
              <a:t>Observations and numerical spectrum</a:t>
            </a:r>
          </a:p>
        </p:txBody>
      </p:sp>
      <p:pic>
        <p:nvPicPr>
          <p:cNvPr id="49156" name="Picture 6" descr="FermiSp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0289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4914900" y="1768475"/>
            <a:ext cx="2057400" cy="762000"/>
          </a:xfrm>
          <a:prstGeom prst="line">
            <a:avLst/>
          </a:prstGeom>
          <a:ln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8" name="TextBox 16"/>
          <p:cNvSpPr txBox="1">
            <a:spLocks noChangeArrowheads="1"/>
          </p:cNvSpPr>
          <p:nvPr/>
        </p:nvSpPr>
        <p:spPr bwMode="auto">
          <a:xfrm>
            <a:off x="5608638" y="1120775"/>
            <a:ext cx="69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 ≈ 1</a:t>
            </a:r>
          </a:p>
        </p:txBody>
      </p:sp>
      <p:sp>
        <p:nvSpPr>
          <p:cNvPr id="49159" name="TextBox 17"/>
          <p:cNvSpPr txBox="1">
            <a:spLocks noChangeArrowheads="1"/>
          </p:cNvSpPr>
          <p:nvPr/>
        </p:nvSpPr>
        <p:spPr bwMode="auto">
          <a:xfrm>
            <a:off x="838200" y="6019800"/>
            <a:ext cx="288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Abdo et al. 2009, Science</a:t>
            </a:r>
          </a:p>
        </p:txBody>
      </p:sp>
      <p:pic>
        <p:nvPicPr>
          <p:cNvPr id="49160" name="Picture 19" descr="Abdo09SciGRBF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97025"/>
            <a:ext cx="4205288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 rot="5400000" flipH="1" flipV="1">
            <a:off x="907257" y="1715294"/>
            <a:ext cx="533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997744" y="1726406"/>
            <a:ext cx="533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1110457" y="1713706"/>
            <a:ext cx="533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333501" y="1712912"/>
            <a:ext cx="5334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2399507" y="1734344"/>
            <a:ext cx="533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3644107" y="1734344"/>
            <a:ext cx="533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7" name="TextBox 28"/>
          <p:cNvSpPr txBox="1">
            <a:spLocks noChangeArrowheads="1"/>
          </p:cNvSpPr>
          <p:nvPr/>
        </p:nvSpPr>
        <p:spPr bwMode="auto">
          <a:xfrm>
            <a:off x="1066800" y="76200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49168" name="TextBox 29"/>
          <p:cNvSpPr txBox="1">
            <a:spLocks noChangeArrowheads="1"/>
          </p:cNvSpPr>
          <p:nvPr/>
        </p:nvSpPr>
        <p:spPr bwMode="auto">
          <a:xfrm>
            <a:off x="1152525" y="97155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49169" name="TextBox 30"/>
          <p:cNvSpPr txBox="1">
            <a:spLocks noChangeArrowheads="1"/>
          </p:cNvSpPr>
          <p:nvPr/>
        </p:nvSpPr>
        <p:spPr bwMode="auto">
          <a:xfrm>
            <a:off x="1346200" y="1143000"/>
            <a:ext cx="29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49170" name="TextBox 31"/>
          <p:cNvSpPr txBox="1">
            <a:spLocks noChangeArrowheads="1"/>
          </p:cNvSpPr>
          <p:nvPr/>
        </p:nvSpPr>
        <p:spPr bwMode="auto">
          <a:xfrm>
            <a:off x="1981200" y="1143000"/>
            <a:ext cx="31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49171" name="TextBox 32"/>
          <p:cNvSpPr txBox="1">
            <a:spLocks noChangeArrowheads="1"/>
          </p:cNvSpPr>
          <p:nvPr/>
        </p:nvSpPr>
        <p:spPr bwMode="auto">
          <a:xfrm>
            <a:off x="3122613" y="1096963"/>
            <a:ext cx="30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</a:t>
            </a:r>
          </a:p>
        </p:txBody>
      </p:sp>
      <p:sp>
        <p:nvSpPr>
          <p:cNvPr id="49172" name="TextBox 33"/>
          <p:cNvSpPr txBox="1">
            <a:spLocks noChangeArrowheads="1"/>
          </p:cNvSpPr>
          <p:nvPr/>
        </p:nvSpPr>
        <p:spPr bwMode="auto">
          <a:xfrm>
            <a:off x="5107781" y="6324600"/>
            <a:ext cx="2592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(Nishikawa </a:t>
            </a:r>
            <a:r>
              <a:rPr lang="en-US" dirty="0"/>
              <a:t>et al. </a:t>
            </a:r>
            <a:r>
              <a:rPr lang="en-US" dirty="0" smtClean="0"/>
              <a:t>2012)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6057900" y="15621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5905500" y="23241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5" name="TextBox 37"/>
          <p:cNvSpPr txBox="1">
            <a:spLocks noChangeArrowheads="1"/>
          </p:cNvSpPr>
          <p:nvPr/>
        </p:nvSpPr>
        <p:spPr bwMode="auto">
          <a:xfrm>
            <a:off x="3048000" y="685800"/>
            <a:ext cx="1716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GRB 080916C</a:t>
            </a:r>
          </a:p>
        </p:txBody>
      </p:sp>
      <p:sp>
        <p:nvSpPr>
          <p:cNvPr id="49177" name="TextBox 15"/>
          <p:cNvSpPr txBox="1">
            <a:spLocks noChangeArrowheads="1"/>
          </p:cNvSpPr>
          <p:nvPr/>
        </p:nvSpPr>
        <p:spPr bwMode="auto">
          <a:xfrm>
            <a:off x="7772400" y="3733800"/>
            <a:ext cx="6953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a ≈ 1</a:t>
            </a:r>
          </a:p>
        </p:txBody>
      </p:sp>
    </p:spTree>
    <p:extLst>
      <p:ext uri="{BB962C8B-B14F-4D97-AF65-F5344CB8AC3E}">
        <p14:creationId xmlns:p14="http://schemas.microsoft.com/office/powerpoint/2010/main" val="404920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910" y="86555"/>
            <a:ext cx="9012156" cy="6263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sz="3600" b="1" i="1" dirty="0" smtClean="0">
                <a:solidFill>
                  <a:srgbClr val="3366FF"/>
                </a:solidFill>
              </a:rPr>
              <a:t> Summary </a:t>
            </a:r>
            <a:endParaRPr kumimoji="1" lang="en-US" sz="3600" b="1" i="1" dirty="0">
              <a:solidFill>
                <a:srgbClr val="3366FF"/>
              </a:solidFill>
            </a:endParaRPr>
          </a:p>
          <a:p>
            <a:pPr>
              <a:buFontTx/>
              <a:buChar char="•"/>
            </a:pPr>
            <a:r>
              <a:rPr kumimoji="1" lang="en-US" sz="2400" b="1" dirty="0" smtClean="0"/>
              <a:t>The </a:t>
            </a:r>
            <a:r>
              <a:rPr kumimoji="1" lang="en-US" sz="2400" b="1" dirty="0"/>
              <a:t>magnetic fields created by the </a:t>
            </a:r>
            <a:r>
              <a:rPr kumimoji="1" lang="en-US" sz="2400" b="1" dirty="0" err="1">
                <a:solidFill>
                  <a:srgbClr val="FF0000"/>
                </a:solidFill>
              </a:rPr>
              <a:t>Weibel</a:t>
            </a:r>
            <a:r>
              <a:rPr kumimoji="1" lang="en-US" sz="2400" b="1" dirty="0">
                <a:solidFill>
                  <a:srgbClr val="FF0000"/>
                </a:solidFill>
              </a:rPr>
              <a:t> instability</a:t>
            </a:r>
            <a:r>
              <a:rPr kumimoji="1" lang="en-US" sz="2400" b="1" dirty="0"/>
              <a:t>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generate highly </a:t>
            </a:r>
            <a:r>
              <a:rPr kumimoji="1" lang="en-US" sz="2400" b="1" dirty="0"/>
              <a:t>inhomogeneous magnetic fields, which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are </a:t>
            </a:r>
            <a:r>
              <a:rPr kumimoji="1" lang="en-US" sz="2400" b="1" dirty="0"/>
              <a:t>responsible for </a:t>
            </a:r>
            <a:r>
              <a:rPr kumimoji="1" lang="en-US" sz="2400" b="1" dirty="0" smtClean="0">
                <a:solidFill>
                  <a:srgbClr val="FF0000"/>
                </a:solidFill>
              </a:rPr>
              <a:t>jitter </a:t>
            </a:r>
            <a:r>
              <a:rPr kumimoji="1" lang="en-US" sz="2400" b="1" dirty="0">
                <a:solidFill>
                  <a:srgbClr val="FF0000"/>
                </a:solidFill>
              </a:rPr>
              <a:t>radiation</a:t>
            </a:r>
            <a:r>
              <a:rPr kumimoji="1" lang="en-US" sz="2400" b="1" dirty="0"/>
              <a:t> (Medvedev, 2000, 2006;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Fleishman 2006; </a:t>
            </a:r>
            <a:r>
              <a:rPr lang="en-US" sz="2400" b="1" dirty="0" err="1" smtClean="0"/>
              <a:t>Frederiksen</a:t>
            </a:r>
            <a:r>
              <a:rPr lang="en-US" sz="2400" b="1" dirty="0" smtClean="0"/>
              <a:t> </a:t>
            </a:r>
            <a:r>
              <a:rPr lang="en-US" sz="2400" b="1" dirty="0"/>
              <a:t>et </a:t>
            </a:r>
            <a:r>
              <a:rPr lang="en-US" sz="2400" b="1" dirty="0" smtClean="0"/>
              <a:t>al. 2010</a:t>
            </a:r>
            <a:r>
              <a:rPr lang="en-US" sz="2400" b="1" dirty="0"/>
              <a:t>, Medvedev et al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2011, Nishikawa et al. 2011</a:t>
            </a:r>
            <a:r>
              <a:rPr kumimoji="1" lang="en-US" sz="2400" b="1" dirty="0" smtClean="0"/>
              <a:t>)</a:t>
            </a:r>
            <a:endParaRPr kumimoji="1" lang="en-US" sz="2400" b="1" dirty="0"/>
          </a:p>
          <a:p>
            <a:pPr>
              <a:buFont typeface="Arial" charset="0"/>
              <a:buChar char="•"/>
            </a:pPr>
            <a:r>
              <a:rPr kumimoji="1" lang="en-US" sz="2400" b="1" dirty="0"/>
              <a:t> </a:t>
            </a:r>
            <a:r>
              <a:rPr kumimoji="1" lang="en-US" sz="2400" b="1" dirty="0" smtClean="0"/>
              <a:t> Our new </a:t>
            </a:r>
            <a:r>
              <a:rPr kumimoji="1" lang="en-US" sz="2400" b="1" dirty="0"/>
              <a:t>numerical approach of calculating radiation </a:t>
            </a:r>
            <a:r>
              <a:rPr kumimoji="1" lang="en-US" sz="2400" b="1" dirty="0" smtClean="0"/>
              <a:t>from 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electrons based </a:t>
            </a:r>
            <a:r>
              <a:rPr kumimoji="1" lang="en-US" sz="2400" b="1" dirty="0"/>
              <a:t>on </a:t>
            </a:r>
            <a:r>
              <a:rPr kumimoji="1" lang="en-US" sz="2400" b="1" dirty="0" smtClean="0"/>
              <a:t>self</a:t>
            </a:r>
            <a:r>
              <a:rPr kumimoji="1" lang="en-US" sz="2400" b="1" dirty="0"/>
              <a:t>-</a:t>
            </a:r>
            <a:r>
              <a:rPr kumimoji="1" lang="en-US" sz="2400" b="1" dirty="0" smtClean="0"/>
              <a:t>consistent simulations </a:t>
            </a:r>
            <a:r>
              <a:rPr kumimoji="1" lang="en-US" sz="2400" b="1" dirty="0"/>
              <a:t>provides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more </a:t>
            </a:r>
            <a:r>
              <a:rPr kumimoji="1" lang="en-US" sz="2400" b="1" dirty="0"/>
              <a:t>realistic </a:t>
            </a:r>
            <a:r>
              <a:rPr kumimoji="1" lang="en-US" sz="2400" b="1" dirty="0" smtClean="0"/>
              <a:t>spectra including </a:t>
            </a:r>
            <a:r>
              <a:rPr kumimoji="1" lang="en-US" sz="2400" b="1" dirty="0"/>
              <a:t>jitter </a:t>
            </a:r>
            <a:r>
              <a:rPr kumimoji="1" lang="en-US" sz="2400" b="1" dirty="0" smtClean="0"/>
              <a:t>radiation</a:t>
            </a:r>
          </a:p>
          <a:p>
            <a:pPr marL="342900" indent="-342900">
              <a:buFontTx/>
              <a:buChar char="•"/>
            </a:pPr>
            <a:r>
              <a:rPr kumimoji="1" lang="en-US" sz="2400" b="1" dirty="0" smtClean="0"/>
              <a:t>Need further calculation of synthetic spectra with </a:t>
            </a:r>
          </a:p>
          <a:p>
            <a:r>
              <a:rPr kumimoji="1" lang="en-US" sz="2400" b="1" dirty="0" smtClean="0"/>
              <a:t>    spectral evolution</a:t>
            </a:r>
          </a:p>
          <a:p>
            <a:pPr marL="342900" indent="-342900">
              <a:buFontTx/>
              <a:buChar char="•"/>
            </a:pPr>
            <a:r>
              <a:rPr kumimoji="1" lang="en-US" sz="2400" b="1" dirty="0" smtClean="0"/>
              <a:t>Reconnection is very important to release magnetic field 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energy to kinetic energy</a:t>
            </a:r>
          </a:p>
          <a:p>
            <a:pPr marL="342900" indent="-342900">
              <a:buFontTx/>
              <a:buChar char="•"/>
            </a:pPr>
            <a:r>
              <a:rPr kumimoji="1" lang="en-US" sz="2400" b="1" dirty="0" err="1" smtClean="0"/>
              <a:t>Recollimation</a:t>
            </a:r>
            <a:r>
              <a:rPr kumimoji="1" lang="en-US" sz="2400" b="1" dirty="0" smtClean="0"/>
              <a:t> shock may create gamma-ray flash by 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moving perturbation</a:t>
            </a:r>
          </a:p>
          <a:p>
            <a:pPr marL="342900" indent="-342900">
              <a:buFontTx/>
              <a:buChar char="•"/>
            </a:pPr>
            <a:endParaRPr kumimoji="1"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964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163" y="323880"/>
            <a:ext cx="8587010" cy="6047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kumimoji="1" lang="en-US" sz="3600" b="1" i="1" dirty="0" smtClean="0">
                <a:solidFill>
                  <a:srgbClr val="3366FF"/>
                </a:solidFill>
              </a:rPr>
              <a:t>                    Future </a:t>
            </a:r>
            <a:r>
              <a:rPr kumimoji="1" lang="en-US" sz="3600" b="1" i="1" dirty="0">
                <a:solidFill>
                  <a:srgbClr val="3366FF"/>
                </a:solidFill>
              </a:rPr>
              <a:t>plans </a:t>
            </a:r>
          </a:p>
          <a:p>
            <a:pPr marL="457200" indent="-457200">
              <a:buFontTx/>
              <a:buChar char="•"/>
            </a:pPr>
            <a:r>
              <a:rPr kumimoji="1" lang="en-US" sz="2400" b="1" dirty="0" smtClean="0"/>
              <a:t>Further </a:t>
            </a:r>
            <a:r>
              <a:rPr kumimoji="1" lang="en-US" sz="2400" b="1" dirty="0"/>
              <a:t>simulations with a systematic parameter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survey </a:t>
            </a:r>
            <a:r>
              <a:rPr kumimoji="1" lang="en-US" sz="2400" b="1" dirty="0"/>
              <a:t>will </a:t>
            </a:r>
            <a:r>
              <a:rPr kumimoji="1" lang="en-US" sz="2400" b="1" dirty="0" smtClean="0"/>
              <a:t>be performed </a:t>
            </a:r>
            <a:r>
              <a:rPr kumimoji="1" lang="en-US" sz="2400" b="1" dirty="0"/>
              <a:t>in order to understand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shock </a:t>
            </a:r>
            <a:r>
              <a:rPr kumimoji="1" lang="en-US" sz="2400" b="1" dirty="0"/>
              <a:t>dynamics </a:t>
            </a:r>
            <a:r>
              <a:rPr kumimoji="1" lang="en-US" sz="2400" b="1" dirty="0" smtClean="0"/>
              <a:t>including </a:t>
            </a:r>
            <a:r>
              <a:rPr kumimoji="1" lang="en-US" sz="2400" b="1" dirty="0" smtClean="0">
                <a:solidFill>
                  <a:srgbClr val="FF0000"/>
                </a:solidFill>
              </a:rPr>
              <a:t>KKHI and reconnection</a:t>
            </a:r>
          </a:p>
          <a:p>
            <a:pPr marL="342900" indent="-342900">
              <a:buFontTx/>
              <a:buChar char="•"/>
            </a:pPr>
            <a:r>
              <a:rPr kumimoji="1" lang="en-US" sz="2400" b="1" dirty="0" smtClean="0"/>
              <a:t>Further </a:t>
            </a:r>
            <a:r>
              <a:rPr kumimoji="1" lang="en-US" sz="2400" b="1" dirty="0"/>
              <a:t>simulations will be performed to calculate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self</a:t>
            </a:r>
            <a:r>
              <a:rPr kumimoji="1" lang="en-US" sz="2400" b="1" dirty="0"/>
              <a:t>-</a:t>
            </a:r>
            <a:r>
              <a:rPr kumimoji="1" lang="en-US" sz="2400" b="1" dirty="0" smtClean="0"/>
              <a:t>consistent radiation </a:t>
            </a:r>
            <a:r>
              <a:rPr kumimoji="1" lang="en-US" sz="2400" b="1" dirty="0"/>
              <a:t>including time evolution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of </a:t>
            </a:r>
            <a:r>
              <a:rPr kumimoji="1" lang="en-US" sz="2400" b="1" dirty="0"/>
              <a:t>spectrum and time </a:t>
            </a:r>
            <a:r>
              <a:rPr kumimoji="1" lang="en-US" sz="2400" b="1" dirty="0" smtClean="0"/>
              <a:t>variability using larger systems</a:t>
            </a:r>
            <a:endParaRPr kumimoji="1" lang="en-US" sz="24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•"/>
            </a:pPr>
            <a:r>
              <a:rPr kumimoji="1" lang="en-US" sz="2400" b="1" dirty="0" smtClean="0"/>
              <a:t>Investigate </a:t>
            </a:r>
            <a:r>
              <a:rPr kumimoji="1" lang="en-US" sz="2400" b="1" dirty="0"/>
              <a:t>radiation processes from the accelerated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electrons in turbulent magnetic fields </a:t>
            </a:r>
            <a:r>
              <a:rPr kumimoji="1" lang="en-US" sz="2400" b="1" dirty="0"/>
              <a:t>and </a:t>
            </a:r>
            <a:r>
              <a:rPr kumimoji="1" lang="en-US" sz="2400" b="1" dirty="0" smtClean="0"/>
              <a:t>compare 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with </a:t>
            </a:r>
            <a:r>
              <a:rPr kumimoji="1" lang="en-US" sz="2400" b="1" dirty="0"/>
              <a:t>observations </a:t>
            </a:r>
            <a:r>
              <a:rPr kumimoji="1" lang="en-US" sz="2400" b="1" dirty="0" smtClean="0"/>
              <a:t>using </a:t>
            </a:r>
            <a:r>
              <a:rPr kumimoji="1" lang="en-US" sz="2400" b="1" dirty="0" smtClean="0">
                <a:solidFill>
                  <a:srgbClr val="FF0000"/>
                </a:solidFill>
              </a:rPr>
              <a:t>global jet </a:t>
            </a:r>
            <a:r>
              <a:rPr kumimoji="1" lang="en-US" sz="2400" b="1" dirty="0" smtClean="0"/>
              <a:t>simulation of shock,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KKHI and reconnection with helical magnetic field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in jet (</a:t>
            </a:r>
            <a:r>
              <a:rPr kumimoji="1" lang="en-US" sz="2400" b="1" dirty="0"/>
              <a:t>GRBs,</a:t>
            </a:r>
            <a:r>
              <a:rPr kumimoji="1" lang="en-US" sz="2400" dirty="0"/>
              <a:t> </a:t>
            </a:r>
            <a:r>
              <a:rPr kumimoji="1" lang="en-US" sz="2400" b="1" dirty="0" smtClean="0"/>
              <a:t>SNRs</a:t>
            </a:r>
            <a:r>
              <a:rPr kumimoji="1" lang="en-US" sz="2400" b="1" dirty="0"/>
              <a:t>, AGNs, </a:t>
            </a:r>
            <a:r>
              <a:rPr kumimoji="1" lang="en-US" sz="2400" b="1" dirty="0" err="1"/>
              <a:t>etc</a:t>
            </a:r>
            <a:r>
              <a:rPr kumimoji="1" lang="en-US" sz="2400" b="1" dirty="0" smtClean="0"/>
              <a:t>) 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b="1" dirty="0" smtClean="0">
                <a:ea typeface="Wingdings"/>
                <a:cs typeface="Wingdings"/>
                <a:sym typeface="Wingdings"/>
              </a:rPr>
              <a:t>   Polarization </a:t>
            </a:r>
            <a:r>
              <a:rPr kumimoji="1" lang="en-US" sz="2400" b="1" dirty="0" smtClean="0">
                <a:sym typeface="Wingdings"/>
              </a:rPr>
              <a:t>of </a:t>
            </a:r>
            <a:r>
              <a:rPr kumimoji="1" lang="en-US" sz="2400" b="1" dirty="0" smtClean="0">
                <a:solidFill>
                  <a:srgbClr val="FF0000"/>
                </a:solidFill>
                <a:sym typeface="Wingdings"/>
              </a:rPr>
              <a:t>global </a:t>
            </a:r>
            <a:r>
              <a:rPr kumimoji="1" lang="en-US" sz="2400" b="1" dirty="0">
                <a:solidFill>
                  <a:srgbClr val="FF0000"/>
                </a:solidFill>
                <a:sym typeface="Wingdings"/>
              </a:rPr>
              <a:t>jets </a:t>
            </a:r>
            <a:r>
              <a:rPr kumimoji="1" lang="en-US" sz="2400" b="1" dirty="0" smtClean="0">
                <a:sym typeface="Wingdings"/>
              </a:rPr>
              <a:t>needs </a:t>
            </a:r>
            <a:r>
              <a:rPr kumimoji="1" lang="en-US" sz="2400" b="1" dirty="0">
                <a:sym typeface="Wingdings"/>
              </a:rPr>
              <a:t>to be investigated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b="1" dirty="0">
                <a:sym typeface="Wingdings"/>
              </a:rPr>
              <a:t>  </a:t>
            </a:r>
            <a:r>
              <a:rPr kumimoji="1" lang="en-US" sz="2400" b="1" dirty="0" smtClean="0">
                <a:sym typeface="Wingdings"/>
              </a:rPr>
              <a:t>     including helical magnetic field </a:t>
            </a:r>
            <a:endParaRPr kumimoji="1"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041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C1593E1-CD7F-A046-ACA3-2847280B6647}" type="slidenum">
              <a:rPr lang="en-US" altLang="ja-JP" sz="1400"/>
              <a:pPr eaLnBrk="1" hangingPunct="1"/>
              <a:t>37</a:t>
            </a:fld>
            <a:r>
              <a:rPr lang="en-US" altLang="ja-JP" sz="1400"/>
              <a:t>/39</a:t>
            </a:r>
          </a:p>
        </p:txBody>
      </p:sp>
      <p:pic>
        <p:nvPicPr>
          <p:cNvPr id="49155" name="Picture 17" descr="Raish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19538"/>
            <a:ext cx="70104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6" descr="Fush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553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382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</a:rPr>
              <a:t>GRB </a:t>
            </a:r>
            <a:r>
              <a:rPr lang="en-US" sz="3200" b="1" i="1" dirty="0" smtClean="0">
                <a:solidFill>
                  <a:srgbClr val="FF0000"/>
                </a:solidFill>
              </a:rPr>
              <a:t>progenitor (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collapsar</a:t>
            </a:r>
            <a:r>
              <a:rPr lang="en-US" sz="3200" b="1" i="1" dirty="0" smtClean="0">
                <a:solidFill>
                  <a:srgbClr val="FF0000"/>
                </a:solidFill>
              </a:rPr>
              <a:t>, merger,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magnetar</a:t>
            </a:r>
            <a:r>
              <a:rPr lang="en-US" sz="3200" b="1" i="1" dirty="0" smtClean="0">
                <a:solidFill>
                  <a:srgbClr val="FF0000"/>
                </a:solidFill>
              </a:rPr>
              <a:t>)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228600" y="3810000"/>
            <a:ext cx="182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 smtClean="0">
                <a:solidFill>
                  <a:srgbClr val="FF0000"/>
                </a:solidFill>
              </a:rPr>
              <a:t>EM emission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4724400" y="1219200"/>
            <a:ext cx="358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 dirty="0">
                <a:solidFill>
                  <a:srgbClr val="000066"/>
                </a:solidFill>
              </a:rPr>
              <a:t>relativistic jet</a:t>
            </a:r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 flipH="1">
            <a:off x="3581400" y="1676400"/>
            <a:ext cx="11430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8"/>
          <p:cNvSpPr>
            <a:spLocks noChangeShapeType="1"/>
          </p:cNvSpPr>
          <p:nvPr/>
        </p:nvSpPr>
        <p:spPr bwMode="auto">
          <a:xfrm>
            <a:off x="1295400" y="685800"/>
            <a:ext cx="9906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7239000" y="9906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</a:rPr>
              <a:t>Fushin</a:t>
            </a:r>
          </a:p>
        </p:txBody>
      </p:sp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152400" y="5562600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</a:rPr>
              <a:t>Raishin</a:t>
            </a:r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5334000" y="6096000"/>
            <a:ext cx="365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(Tanyu Kano 1657)</a:t>
            </a:r>
          </a:p>
        </p:txBody>
      </p:sp>
      <p:sp>
        <p:nvSpPr>
          <p:cNvPr id="49165" name="Line 12"/>
          <p:cNvSpPr>
            <a:spLocks noChangeShapeType="1"/>
          </p:cNvSpPr>
          <p:nvPr/>
        </p:nvSpPr>
        <p:spPr bwMode="auto">
          <a:xfrm>
            <a:off x="1981200" y="4648200"/>
            <a:ext cx="30480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Text Box 13"/>
          <p:cNvSpPr txBox="1">
            <a:spLocks noChangeArrowheads="1"/>
          </p:cNvSpPr>
          <p:nvPr/>
        </p:nvSpPr>
        <p:spPr bwMode="auto">
          <a:xfrm>
            <a:off x="228600" y="487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(shocks, acceleration)</a:t>
            </a:r>
          </a:p>
        </p:txBody>
      </p:sp>
      <p:sp>
        <p:nvSpPr>
          <p:cNvPr id="49167" name="Text Box 14"/>
          <p:cNvSpPr txBox="1">
            <a:spLocks noChangeArrowheads="1"/>
          </p:cNvSpPr>
          <p:nvPr/>
        </p:nvSpPr>
        <p:spPr bwMode="auto">
          <a:xfrm>
            <a:off x="7315200" y="16002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(god of wind)</a:t>
            </a:r>
          </a:p>
        </p:txBody>
      </p:sp>
      <p:sp>
        <p:nvSpPr>
          <p:cNvPr id="49168" name="Text Box 15"/>
          <p:cNvSpPr txBox="1">
            <a:spLocks noChangeArrowheads="1"/>
          </p:cNvSpPr>
          <p:nvPr/>
        </p:nvSpPr>
        <p:spPr bwMode="auto">
          <a:xfrm>
            <a:off x="152400" y="61722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(god of lightning)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057400"/>
            <a:ext cx="36857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</a:rPr>
              <a:t>Gravitational waves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2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991" y="331650"/>
            <a:ext cx="339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Gamma-ray bursts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pic>
        <p:nvPicPr>
          <p:cNvPr id="3" name="Picture 2" descr="grb_shell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" y="1216539"/>
            <a:ext cx="9124353" cy="5138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550" y="1880049"/>
            <a:ext cx="113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Collapsar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550" y="5656858"/>
            <a:ext cx="89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Merger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8046" y="5163867"/>
            <a:ext cx="0" cy="487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73735" y="2262314"/>
            <a:ext cx="0" cy="69562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93460" y="3525550"/>
            <a:ext cx="0" cy="63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464696" y="3525550"/>
            <a:ext cx="0" cy="63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293460" y="3525550"/>
            <a:ext cx="21712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03690" y="4142323"/>
            <a:ext cx="21712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800719" y="1668002"/>
            <a:ext cx="171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Simulation box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582603" y="1880049"/>
            <a:ext cx="1791361" cy="1645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364686" y="1843186"/>
            <a:ext cx="6261172" cy="3817303"/>
            <a:chOff x="2364686" y="1668002"/>
            <a:chExt cx="6261172" cy="381730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364686" y="1668002"/>
              <a:ext cx="43791" cy="38173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64686" y="1668002"/>
              <a:ext cx="62182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364686" y="5466323"/>
              <a:ext cx="62182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582067" y="1668002"/>
              <a:ext cx="43791" cy="38173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073735" y="854870"/>
            <a:ext cx="243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Global jet simulation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88053" y="1224202"/>
            <a:ext cx="1218597" cy="618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1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85E3066-C5AB-6747-9406-0600CC9EE85A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5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sp>
        <p:nvSpPr>
          <p:cNvPr id="23555" name="Text Box 2050"/>
          <p:cNvSpPr txBox="1">
            <a:spLocks noChangeArrowheads="1"/>
          </p:cNvSpPr>
          <p:nvPr/>
        </p:nvSpPr>
        <p:spPr bwMode="auto">
          <a:xfrm>
            <a:off x="457200" y="3048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3-D simulation</a:t>
            </a:r>
          </a:p>
        </p:txBody>
      </p:sp>
      <p:sp>
        <p:nvSpPr>
          <p:cNvPr id="23556" name="Line 2051"/>
          <p:cNvSpPr>
            <a:spLocks noChangeShapeType="1"/>
          </p:cNvSpPr>
          <p:nvPr/>
        </p:nvSpPr>
        <p:spPr bwMode="auto">
          <a:xfrm>
            <a:off x="1828800" y="21336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2052"/>
          <p:cNvSpPr>
            <a:spLocks noChangeShapeType="1"/>
          </p:cNvSpPr>
          <p:nvPr/>
        </p:nvSpPr>
        <p:spPr bwMode="auto">
          <a:xfrm>
            <a:off x="1828800" y="4648200"/>
            <a:ext cx="434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2053"/>
          <p:cNvSpPr>
            <a:spLocks noChangeShapeType="1"/>
          </p:cNvSpPr>
          <p:nvPr/>
        </p:nvSpPr>
        <p:spPr bwMode="auto">
          <a:xfrm>
            <a:off x="4114800" y="1066800"/>
            <a:ext cx="434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2054"/>
          <p:cNvSpPr>
            <a:spLocks noChangeShapeType="1"/>
          </p:cNvSpPr>
          <p:nvPr/>
        </p:nvSpPr>
        <p:spPr bwMode="auto">
          <a:xfrm>
            <a:off x="4114800" y="3581400"/>
            <a:ext cx="4724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2055"/>
          <p:cNvSpPr>
            <a:spLocks noChangeShapeType="1"/>
          </p:cNvSpPr>
          <p:nvPr/>
        </p:nvSpPr>
        <p:spPr bwMode="auto">
          <a:xfrm>
            <a:off x="1828800" y="2133600"/>
            <a:ext cx="434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2060"/>
          <p:cNvSpPr>
            <a:spLocks noChangeShapeType="1"/>
          </p:cNvSpPr>
          <p:nvPr/>
        </p:nvSpPr>
        <p:spPr bwMode="auto">
          <a:xfrm flipV="1">
            <a:off x="1371600" y="3581400"/>
            <a:ext cx="2743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2063"/>
          <p:cNvSpPr>
            <a:spLocks noChangeShapeType="1"/>
          </p:cNvSpPr>
          <p:nvPr/>
        </p:nvSpPr>
        <p:spPr bwMode="auto">
          <a:xfrm flipV="1">
            <a:off x="1828800" y="10668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2064"/>
          <p:cNvSpPr>
            <a:spLocks noChangeShapeType="1"/>
          </p:cNvSpPr>
          <p:nvPr/>
        </p:nvSpPr>
        <p:spPr bwMode="auto">
          <a:xfrm flipV="1">
            <a:off x="6172200" y="22860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2065"/>
          <p:cNvSpPr>
            <a:spLocks noChangeShapeType="1"/>
          </p:cNvSpPr>
          <p:nvPr/>
        </p:nvSpPr>
        <p:spPr bwMode="auto">
          <a:xfrm flipV="1">
            <a:off x="6172200" y="48006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2066"/>
          <p:cNvSpPr>
            <a:spLocks noChangeShapeType="1"/>
          </p:cNvSpPr>
          <p:nvPr/>
        </p:nvSpPr>
        <p:spPr bwMode="auto">
          <a:xfrm>
            <a:off x="8458200" y="2286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2067"/>
          <p:cNvSpPr>
            <a:spLocks noChangeShapeType="1"/>
          </p:cNvSpPr>
          <p:nvPr/>
        </p:nvSpPr>
        <p:spPr bwMode="auto">
          <a:xfrm>
            <a:off x="6172200" y="33528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2068"/>
          <p:cNvSpPr>
            <a:spLocks noChangeShapeType="1"/>
          </p:cNvSpPr>
          <p:nvPr/>
        </p:nvSpPr>
        <p:spPr bwMode="auto">
          <a:xfrm>
            <a:off x="4114800" y="762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Text Box 2082"/>
          <p:cNvSpPr txBox="1">
            <a:spLocks noChangeArrowheads="1"/>
          </p:cNvSpPr>
          <p:nvPr/>
        </p:nvSpPr>
        <p:spPr bwMode="auto">
          <a:xfrm>
            <a:off x="8382000" y="50292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X </a:t>
            </a:r>
          </a:p>
        </p:txBody>
      </p:sp>
      <p:sp>
        <p:nvSpPr>
          <p:cNvPr id="23569" name="Text Box 2083"/>
          <p:cNvSpPr txBox="1">
            <a:spLocks noChangeArrowheads="1"/>
          </p:cNvSpPr>
          <p:nvPr/>
        </p:nvSpPr>
        <p:spPr bwMode="auto">
          <a:xfrm>
            <a:off x="3429000" y="609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Y</a:t>
            </a:r>
          </a:p>
        </p:txBody>
      </p:sp>
      <p:sp>
        <p:nvSpPr>
          <p:cNvPr id="23570" name="Text Box 2084"/>
          <p:cNvSpPr txBox="1">
            <a:spLocks noChangeArrowheads="1"/>
          </p:cNvSpPr>
          <p:nvPr/>
        </p:nvSpPr>
        <p:spPr bwMode="auto">
          <a:xfrm>
            <a:off x="1066800" y="4144963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Z</a:t>
            </a:r>
          </a:p>
        </p:txBody>
      </p:sp>
      <p:sp>
        <p:nvSpPr>
          <p:cNvPr id="23571" name="Text Box 2090"/>
          <p:cNvSpPr txBox="1">
            <a:spLocks noChangeArrowheads="1"/>
          </p:cNvSpPr>
          <p:nvPr/>
        </p:nvSpPr>
        <p:spPr bwMode="auto">
          <a:xfrm>
            <a:off x="2362200" y="58674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jet front</a:t>
            </a:r>
          </a:p>
        </p:txBody>
      </p:sp>
      <p:sp>
        <p:nvSpPr>
          <p:cNvPr id="23572" name="Line 2091"/>
          <p:cNvSpPr>
            <a:spLocks noChangeShapeType="1"/>
          </p:cNvSpPr>
          <p:nvPr/>
        </p:nvSpPr>
        <p:spPr bwMode="auto">
          <a:xfrm flipV="1">
            <a:off x="3048000" y="4343400"/>
            <a:ext cx="2057400" cy="1447800"/>
          </a:xfrm>
          <a:prstGeom prst="line">
            <a:avLst/>
          </a:prstGeom>
          <a:noFill/>
          <a:ln w="19050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2095"/>
          <p:cNvSpPr>
            <a:spLocks noChangeShapeType="1"/>
          </p:cNvSpPr>
          <p:nvPr/>
        </p:nvSpPr>
        <p:spPr bwMode="auto">
          <a:xfrm>
            <a:off x="4724400" y="990600"/>
            <a:ext cx="2895600" cy="838200"/>
          </a:xfrm>
          <a:prstGeom prst="line">
            <a:avLst/>
          </a:prstGeom>
          <a:noFill/>
          <a:ln w="57150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Text Box 2096"/>
          <p:cNvSpPr txBox="1">
            <a:spLocks noChangeArrowheads="1"/>
          </p:cNvSpPr>
          <p:nvPr/>
        </p:nvSpPr>
        <p:spPr bwMode="auto">
          <a:xfrm rot="1070812">
            <a:off x="5715000" y="83820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jet</a:t>
            </a:r>
          </a:p>
        </p:txBody>
      </p:sp>
      <p:sp>
        <p:nvSpPr>
          <p:cNvPr id="23575" name="Text Box 2097"/>
          <p:cNvSpPr txBox="1">
            <a:spLocks noChangeArrowheads="1"/>
          </p:cNvSpPr>
          <p:nvPr/>
        </p:nvSpPr>
        <p:spPr bwMode="auto">
          <a:xfrm>
            <a:off x="152400" y="5257800"/>
            <a:ext cx="2438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/>
              <a:t>4005 ×131</a:t>
            </a:r>
            <a:r>
              <a:rPr lang="en-US" dirty="0">
                <a:cs typeface="Times New Roman" charset="0"/>
              </a:rPr>
              <a:t>×</a:t>
            </a:r>
            <a:r>
              <a:rPr lang="en-US" dirty="0" smtClean="0">
                <a:cs typeface="Times New Roman" charset="0"/>
              </a:rPr>
              <a:t>131 </a:t>
            </a:r>
            <a:r>
              <a:rPr lang="en-US" dirty="0">
                <a:cs typeface="Times New Roman" charset="0"/>
              </a:rPr>
              <a:t>grids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charset="0"/>
              </a:rPr>
              <a:t>(not scaled)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charset="0"/>
              </a:rPr>
              <a:t>1.2 billion particles</a:t>
            </a:r>
            <a:endParaRPr lang="en-US" dirty="0"/>
          </a:p>
        </p:txBody>
      </p:sp>
      <p:sp>
        <p:nvSpPr>
          <p:cNvPr id="23576" name="Text Box 2098"/>
          <p:cNvSpPr txBox="1">
            <a:spLocks noChangeArrowheads="1"/>
          </p:cNvSpPr>
          <p:nvPr/>
        </p:nvSpPr>
        <p:spPr bwMode="auto">
          <a:xfrm>
            <a:off x="3810000" y="2286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injected at z = 25</a:t>
            </a:r>
            <a:r>
              <a:rPr lang="el-GR" sz="2400">
                <a:solidFill>
                  <a:srgbClr val="FF0000"/>
                </a:solidFill>
                <a:cs typeface="Times New Roman" charset="0"/>
              </a:rPr>
              <a:t>Δ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3577" name="Line 2100"/>
          <p:cNvSpPr>
            <a:spLocks noChangeShapeType="1"/>
          </p:cNvSpPr>
          <p:nvPr/>
        </p:nvSpPr>
        <p:spPr bwMode="auto">
          <a:xfrm flipV="1">
            <a:off x="2286000" y="12192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Line 2101"/>
          <p:cNvSpPr>
            <a:spLocks noChangeShapeType="1"/>
          </p:cNvSpPr>
          <p:nvPr/>
        </p:nvSpPr>
        <p:spPr bwMode="auto">
          <a:xfrm>
            <a:off x="2286000" y="2286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102"/>
          <p:cNvSpPr>
            <a:spLocks noChangeShapeType="1"/>
          </p:cNvSpPr>
          <p:nvPr/>
        </p:nvSpPr>
        <p:spPr bwMode="auto">
          <a:xfrm>
            <a:off x="4572000" y="12192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0" name="Line 2103"/>
          <p:cNvSpPr>
            <a:spLocks noChangeShapeType="1"/>
          </p:cNvSpPr>
          <p:nvPr/>
        </p:nvSpPr>
        <p:spPr bwMode="auto">
          <a:xfrm flipV="1">
            <a:off x="2286000" y="37338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1" name="Line 2104"/>
          <p:cNvSpPr>
            <a:spLocks noChangeShapeType="1"/>
          </p:cNvSpPr>
          <p:nvPr/>
        </p:nvSpPr>
        <p:spPr bwMode="auto">
          <a:xfrm flipH="1">
            <a:off x="3810000" y="609600"/>
            <a:ext cx="91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Line 2105"/>
          <p:cNvSpPr>
            <a:spLocks noChangeShapeType="1"/>
          </p:cNvSpPr>
          <p:nvPr/>
        </p:nvSpPr>
        <p:spPr bwMode="auto">
          <a:xfrm flipV="1">
            <a:off x="5105400" y="19812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2106"/>
          <p:cNvSpPr>
            <a:spLocks noChangeShapeType="1"/>
          </p:cNvSpPr>
          <p:nvPr/>
        </p:nvSpPr>
        <p:spPr bwMode="auto">
          <a:xfrm flipV="1">
            <a:off x="5105400" y="4495800"/>
            <a:ext cx="2286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2107"/>
          <p:cNvSpPr>
            <a:spLocks noChangeShapeType="1"/>
          </p:cNvSpPr>
          <p:nvPr/>
        </p:nvSpPr>
        <p:spPr bwMode="auto">
          <a:xfrm>
            <a:off x="7391400" y="19812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2108"/>
          <p:cNvSpPr>
            <a:spLocks noChangeShapeType="1"/>
          </p:cNvSpPr>
          <p:nvPr/>
        </p:nvSpPr>
        <p:spPr bwMode="auto">
          <a:xfrm>
            <a:off x="5105400" y="3048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6" name="Text Box 2110"/>
          <p:cNvSpPr txBox="1">
            <a:spLocks noChangeArrowheads="1"/>
          </p:cNvSpPr>
          <p:nvPr/>
        </p:nvSpPr>
        <p:spPr bwMode="auto">
          <a:xfrm rot="-1463845">
            <a:off x="4876800" y="205740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Weibel inst</a:t>
            </a:r>
          </a:p>
        </p:txBody>
      </p:sp>
      <p:sp>
        <p:nvSpPr>
          <p:cNvPr id="23587" name="Text Box 2111"/>
          <p:cNvSpPr txBox="1">
            <a:spLocks noChangeArrowheads="1"/>
          </p:cNvSpPr>
          <p:nvPr/>
        </p:nvSpPr>
        <p:spPr bwMode="auto">
          <a:xfrm rot="-1507231">
            <a:off x="5029200" y="44196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Weibel inst</a:t>
            </a:r>
            <a:endParaRPr lang="en-US" sz="3200"/>
          </a:p>
        </p:txBody>
      </p:sp>
      <p:sp>
        <p:nvSpPr>
          <p:cNvPr id="23588" name="TextBox 35"/>
          <p:cNvSpPr txBox="1">
            <a:spLocks noChangeArrowheads="1"/>
          </p:cNvSpPr>
          <p:nvPr/>
        </p:nvSpPr>
        <p:spPr bwMode="auto">
          <a:xfrm>
            <a:off x="609600" y="990600"/>
            <a:ext cx="172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with MPI code</a:t>
            </a:r>
          </a:p>
        </p:txBody>
      </p:sp>
      <p:sp>
        <p:nvSpPr>
          <p:cNvPr id="23589" name="TextBox 36"/>
          <p:cNvSpPr txBox="1">
            <a:spLocks noChangeArrowheads="1"/>
          </p:cNvSpPr>
          <p:nvPr/>
        </p:nvSpPr>
        <p:spPr bwMode="auto">
          <a:xfrm>
            <a:off x="5562600" y="6324600"/>
            <a:ext cx="181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ambient plasma</a:t>
            </a:r>
          </a:p>
        </p:txBody>
      </p:sp>
      <p:cxnSp>
        <p:nvCxnSpPr>
          <p:cNvPr id="23590" name="Straight Arrow Connector 38"/>
          <p:cNvCxnSpPr>
            <a:cxnSpLocks noChangeShapeType="1"/>
            <a:stCxn id="23589" idx="0"/>
          </p:cNvCxnSpPr>
          <p:nvPr/>
        </p:nvCxnSpPr>
        <p:spPr bwMode="auto">
          <a:xfrm rot="5400000" flipH="1" flipV="1">
            <a:off x="6053932" y="5596731"/>
            <a:ext cx="1143000" cy="312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373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3"/>
          <p:cNvGrpSpPr>
            <a:grpSpLocks/>
          </p:cNvGrpSpPr>
          <p:nvPr/>
        </p:nvGrpSpPr>
        <p:grpSpPr bwMode="auto">
          <a:xfrm>
            <a:off x="152400" y="182563"/>
            <a:ext cx="8839200" cy="6408737"/>
            <a:chOff x="152400" y="182563"/>
            <a:chExt cx="8839200" cy="6408924"/>
          </a:xfrm>
        </p:grpSpPr>
        <p:sp>
          <p:nvSpPr>
            <p:cNvPr id="33797" name="Rectangle 5"/>
            <p:cNvSpPr>
              <a:spLocks/>
            </p:cNvSpPr>
            <p:nvPr/>
          </p:nvSpPr>
          <p:spPr bwMode="auto">
            <a:xfrm>
              <a:off x="228600" y="182563"/>
              <a:ext cx="8763000" cy="482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2400" b="1" i="1">
                  <a:solidFill>
                    <a:schemeClr val="accent2"/>
                  </a:solidFill>
                  <a:cs typeface="Cochin" charset="0"/>
                </a:rPr>
                <a:t>3-D isosurfaces of z-component of current J</a:t>
              </a:r>
              <a:r>
                <a:rPr lang="en-US" sz="2400" b="1" i="1" baseline="-6000">
                  <a:solidFill>
                    <a:schemeClr val="accent2"/>
                  </a:solidFill>
                  <a:cs typeface="Cochin" charset="0"/>
                </a:rPr>
                <a:t>z </a:t>
              </a:r>
              <a:r>
                <a:rPr lang="en-US" sz="2400" b="1" i="1">
                  <a:solidFill>
                    <a:schemeClr val="accent2"/>
                  </a:solidFill>
                  <a:cs typeface="Cochin" charset="0"/>
                </a:rPr>
                <a:t>for narrow jet </a:t>
              </a:r>
              <a:r>
                <a:rPr lang="en-US" b="1" i="1">
                  <a:solidFill>
                    <a:schemeClr val="accent2"/>
                  </a:solidFill>
                  <a:cs typeface="Cochin" charset="0"/>
                </a:rPr>
                <a:t>(</a:t>
              </a:r>
              <a:r>
                <a:rPr lang="en-US">
                  <a:solidFill>
                    <a:schemeClr val="accent2"/>
                  </a:solidFill>
                  <a:cs typeface="Times" charset="0"/>
                </a:rPr>
                <a:t>γv</a:t>
              </a:r>
              <a:r>
                <a:rPr lang="en-US" baseline="-6000">
                  <a:solidFill>
                    <a:schemeClr val="accent2"/>
                  </a:solidFill>
                  <a:cs typeface="Cochin" charset="0"/>
                </a:rPr>
                <a:t>||</a:t>
              </a:r>
              <a:r>
                <a:rPr lang="en-US">
                  <a:solidFill>
                    <a:schemeClr val="accent2"/>
                  </a:solidFill>
                  <a:cs typeface="Cochin" charset="0"/>
                </a:rPr>
                <a:t>=12.57</a:t>
              </a:r>
              <a:r>
                <a:rPr lang="en-US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chin" charset="0"/>
                </a:rPr>
                <a:t>)</a:t>
              </a:r>
              <a:r>
                <a:rPr lang="en-US" b="1" i="1" baseline="-6000">
                  <a:solidFill>
                    <a:schemeClr val="accent2"/>
                  </a:solidFill>
                  <a:cs typeface="Cochin" charset="0"/>
                </a:rPr>
                <a:t> </a:t>
              </a:r>
              <a:endParaRPr lang="en-US" baseline="-6000">
                <a:cs typeface="Cochin" charset="0"/>
              </a:endParaRPr>
            </a:p>
          </p:txBody>
        </p:sp>
        <p:sp>
          <p:nvSpPr>
            <p:cNvPr id="32773" name="Rectangle 12"/>
            <p:cNvSpPr>
              <a:spLocks noChangeArrowheads="1"/>
            </p:cNvSpPr>
            <p:nvPr/>
          </p:nvSpPr>
          <p:spPr bwMode="auto">
            <a:xfrm>
              <a:off x="304800" y="2133600"/>
              <a:ext cx="4114800" cy="9144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4" name="Picture 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962400"/>
              <a:ext cx="3251200" cy="260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025" y="811213"/>
              <a:ext cx="3251200" cy="256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Rectangle 6"/>
            <p:cNvSpPr>
              <a:spLocks/>
            </p:cNvSpPr>
            <p:nvPr/>
          </p:nvSpPr>
          <p:spPr bwMode="auto">
            <a:xfrm>
              <a:off x="304800" y="762000"/>
              <a:ext cx="2286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1800" b="1">
                  <a:cs typeface="Cochin" charset="0"/>
                </a:rPr>
                <a:t>electron-ion ambient </a:t>
              </a:r>
            </a:p>
          </p:txBody>
        </p:sp>
        <p:sp>
          <p:nvSpPr>
            <p:cNvPr id="32777" name="Rectangle 8"/>
            <p:cNvSpPr>
              <a:spLocks/>
            </p:cNvSpPr>
            <p:nvPr/>
          </p:nvSpPr>
          <p:spPr bwMode="auto">
            <a:xfrm>
              <a:off x="304800" y="1004900"/>
              <a:ext cx="2967797" cy="55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  <a:cs typeface="Cochin" charset="0"/>
                </a:rPr>
                <a:t>-</a:t>
              </a:r>
              <a:r>
                <a:rPr lang="en-US" sz="1800" b="1" dirty="0" err="1">
                  <a:solidFill>
                    <a:srgbClr val="FF0000"/>
                  </a:solidFill>
                  <a:cs typeface="Cochin" charset="0"/>
                </a:rPr>
                <a:t>J</a:t>
              </a:r>
              <a:r>
                <a:rPr lang="en-US" sz="1800" b="1" baseline="-10000" dirty="0" err="1">
                  <a:solidFill>
                    <a:srgbClr val="FF0000"/>
                  </a:solidFill>
                  <a:cs typeface="Cochin" charset="0"/>
                </a:rPr>
                <a:t>z</a:t>
              </a:r>
              <a:r>
                <a:rPr lang="en-US" sz="1800" b="1" dirty="0">
                  <a:solidFill>
                    <a:srgbClr val="FF0000"/>
                  </a:solidFill>
                  <a:cs typeface="Cochin" charset="0"/>
                </a:rPr>
                <a:t> (red),  </a:t>
              </a:r>
              <a:r>
                <a:rPr lang="en-US" sz="1800" b="1" dirty="0">
                  <a:solidFill>
                    <a:schemeClr val="accent2"/>
                  </a:solidFill>
                  <a:cs typeface="Cochin" charset="0"/>
                </a:rPr>
                <a:t>+</a:t>
              </a:r>
              <a:r>
                <a:rPr lang="en-US" sz="1800" b="1" dirty="0" err="1">
                  <a:solidFill>
                    <a:schemeClr val="accent2"/>
                  </a:solidFill>
                  <a:cs typeface="Cochin" charset="0"/>
                </a:rPr>
                <a:t>J</a:t>
              </a:r>
              <a:r>
                <a:rPr lang="en-US" sz="1800" b="1" baseline="-10000" dirty="0" err="1">
                  <a:solidFill>
                    <a:schemeClr val="accent2"/>
                  </a:solidFill>
                  <a:cs typeface="Cochin" charset="0"/>
                </a:rPr>
                <a:t>z</a:t>
              </a:r>
              <a:r>
                <a:rPr lang="en-US" sz="1800" b="1" dirty="0">
                  <a:solidFill>
                    <a:schemeClr val="accent2"/>
                  </a:solidFill>
                  <a:cs typeface="Cochin" charset="0"/>
                </a:rPr>
                <a:t> (blue), </a:t>
              </a:r>
              <a:endParaRPr lang="en-US" sz="1800" b="1" dirty="0" smtClean="0">
                <a:solidFill>
                  <a:schemeClr val="accent2"/>
                </a:solidFill>
                <a:cs typeface="Cochin" charset="0"/>
              </a:endParaRPr>
            </a:p>
            <a:p>
              <a:r>
                <a:rPr lang="en-US" sz="1800" b="1" dirty="0" smtClean="0">
                  <a:cs typeface="Cochin" charset="0"/>
                </a:rPr>
                <a:t>magnetic </a:t>
              </a:r>
              <a:r>
                <a:rPr lang="en-US" sz="1800" b="1" dirty="0">
                  <a:cs typeface="Cochin" charset="0"/>
                </a:rPr>
                <a:t>field lines (white)</a:t>
              </a:r>
            </a:p>
          </p:txBody>
        </p:sp>
        <p:sp>
          <p:nvSpPr>
            <p:cNvPr id="32778" name="TextBox 9"/>
            <p:cNvSpPr txBox="1">
              <a:spLocks noChangeArrowheads="1"/>
            </p:cNvSpPr>
            <p:nvPr/>
          </p:nvSpPr>
          <p:spPr bwMode="auto">
            <a:xfrm>
              <a:off x="2895600" y="685800"/>
              <a:ext cx="1363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t = 59.8</a:t>
              </a:r>
              <a:r>
                <a:rPr lang="el-GR"/>
                <a:t>ω</a:t>
              </a:r>
              <a:r>
                <a:rPr lang="en-US" baseline="-20000"/>
                <a:t>e</a:t>
              </a:r>
              <a:r>
                <a:rPr lang="en-US" baseline="24000"/>
                <a:t>-1</a:t>
              </a:r>
              <a:endParaRPr lang="en-US"/>
            </a:p>
          </p:txBody>
        </p:sp>
        <p:pic>
          <p:nvPicPr>
            <p:cNvPr id="32779" name="Picture 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984812"/>
              <a:ext cx="3251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TextBox 11"/>
            <p:cNvSpPr txBox="1">
              <a:spLocks noChangeArrowheads="1"/>
            </p:cNvSpPr>
            <p:nvPr/>
          </p:nvSpPr>
          <p:spPr bwMode="auto">
            <a:xfrm>
              <a:off x="304800" y="2057400"/>
              <a:ext cx="43434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009900"/>
                  </a:solidFill>
                </a:rPr>
                <a:t>Particle acceleration </a:t>
              </a:r>
              <a:r>
                <a:rPr lang="en-US" b="1" i="1"/>
                <a:t>due  to the </a:t>
              </a:r>
              <a:r>
                <a:rPr lang="en-US" b="1" i="1">
                  <a:solidFill>
                    <a:srgbClr val="FF0000"/>
                  </a:solidFill>
                </a:rPr>
                <a:t>local</a:t>
              </a:r>
            </a:p>
            <a:p>
              <a:pPr eaLnBrk="1" hangingPunct="1"/>
              <a:r>
                <a:rPr lang="en-US" b="1" i="1">
                  <a:solidFill>
                    <a:srgbClr val="FF0000"/>
                  </a:solidFill>
                </a:rPr>
                <a:t>reconnections</a:t>
              </a:r>
              <a:r>
                <a:rPr lang="en-US" b="1" i="1"/>
                <a:t> during </a:t>
              </a:r>
              <a:r>
                <a:rPr lang="en-US" b="1" i="1">
                  <a:solidFill>
                    <a:srgbClr val="0066FF"/>
                  </a:solidFill>
                </a:rPr>
                <a:t>merging current</a:t>
              </a:r>
            </a:p>
            <a:p>
              <a:pPr eaLnBrk="1" hangingPunct="1"/>
              <a:r>
                <a:rPr lang="en-US" b="1" i="1">
                  <a:solidFill>
                    <a:srgbClr val="0066FF"/>
                  </a:solidFill>
                </a:rPr>
                <a:t>filaments </a:t>
              </a:r>
              <a:r>
                <a:rPr lang="en-US" b="1" i="1"/>
                <a:t>at the nonlinear stage</a:t>
              </a:r>
            </a:p>
          </p:txBody>
        </p:sp>
        <p:cxnSp>
          <p:nvCxnSpPr>
            <p:cNvPr id="32781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1409700" y="3314700"/>
              <a:ext cx="2057400" cy="1524000"/>
            </a:xfrm>
            <a:prstGeom prst="straightConnector1">
              <a:avLst/>
            </a:prstGeom>
            <a:noFill/>
            <a:ln w="19050">
              <a:solidFill>
                <a:srgbClr val="92D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2" name="Straight Arrow Connector 15"/>
            <p:cNvCxnSpPr>
              <a:cxnSpLocks noChangeShapeType="1"/>
            </p:cNvCxnSpPr>
            <p:nvPr/>
          </p:nvCxnSpPr>
          <p:spPr bwMode="auto">
            <a:xfrm>
              <a:off x="4191000" y="3048000"/>
              <a:ext cx="2514600" cy="1676400"/>
            </a:xfrm>
            <a:prstGeom prst="straightConnector1">
              <a:avLst/>
            </a:prstGeom>
            <a:noFill/>
            <a:ln w="19050">
              <a:solidFill>
                <a:srgbClr val="92D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3" name="TextBox 20"/>
            <p:cNvSpPr txBox="1">
              <a:spLocks noChangeArrowheads="1"/>
            </p:cNvSpPr>
            <p:nvPr/>
          </p:nvSpPr>
          <p:spPr bwMode="auto">
            <a:xfrm>
              <a:off x="152400" y="3505200"/>
              <a:ext cx="16979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0066FF"/>
                  </a:solidFill>
                </a:rPr>
                <a:t>thin filaments</a:t>
              </a:r>
            </a:p>
          </p:txBody>
        </p:sp>
        <p:cxnSp>
          <p:nvCxnSpPr>
            <p:cNvPr id="32784" name="Straight Arrow Connector 22"/>
            <p:cNvCxnSpPr>
              <a:cxnSpLocks noChangeShapeType="1"/>
            </p:cNvCxnSpPr>
            <p:nvPr/>
          </p:nvCxnSpPr>
          <p:spPr bwMode="auto">
            <a:xfrm>
              <a:off x="609600" y="3886200"/>
              <a:ext cx="1371600" cy="1066800"/>
            </a:xfrm>
            <a:prstGeom prst="straightConnector1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5" name="TextBox 23"/>
            <p:cNvSpPr txBox="1">
              <a:spLocks noChangeArrowheads="1"/>
            </p:cNvSpPr>
            <p:nvPr/>
          </p:nvSpPr>
          <p:spPr bwMode="auto">
            <a:xfrm>
              <a:off x="1905000" y="990600"/>
              <a:ext cx="1847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2786" name="TextBox 27"/>
            <p:cNvSpPr txBox="1">
              <a:spLocks noChangeArrowheads="1"/>
            </p:cNvSpPr>
            <p:nvPr/>
          </p:nvSpPr>
          <p:spPr bwMode="auto">
            <a:xfrm>
              <a:off x="5867400" y="3505200"/>
              <a:ext cx="208262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00"/>
                  </a:solidFill>
                </a:rPr>
                <a:t>merged filaments</a:t>
              </a:r>
            </a:p>
          </p:txBody>
        </p:sp>
        <p:cxnSp>
          <p:nvCxnSpPr>
            <p:cNvPr id="32787" name="Straight Arrow Connector 29"/>
            <p:cNvCxnSpPr>
              <a:cxnSpLocks noChangeShapeType="1"/>
            </p:cNvCxnSpPr>
            <p:nvPr/>
          </p:nvCxnSpPr>
          <p:spPr bwMode="auto">
            <a:xfrm rot="5400000">
              <a:off x="6591300" y="4229100"/>
              <a:ext cx="838200" cy="152400"/>
            </a:xfrm>
            <a:prstGeom prst="straightConnector1">
              <a:avLst/>
            </a:prstGeom>
            <a:noFill/>
            <a:ln w="28575">
              <a:solidFill>
                <a:srgbClr val="FF66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2771" name="apf62jzB.avi" descr="/Users/nishik/Desktop/AGNMeudonJan10/apf62jzB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121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d1delvelA05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67100"/>
            <a:ext cx="5029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9" descr="ded1dATJn0506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480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D68865A-EFC5-C644-9757-7053170128B5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7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cxnSp>
        <p:nvCxnSpPr>
          <p:cNvPr id="51205" name="Straight Connector 6"/>
          <p:cNvCxnSpPr>
            <a:cxnSpLocks noChangeShapeType="1"/>
          </p:cNvCxnSpPr>
          <p:nvPr/>
        </p:nvCxnSpPr>
        <p:spPr bwMode="auto">
          <a:xfrm rot="16200000" flipH="1">
            <a:off x="3182938" y="3065463"/>
            <a:ext cx="419100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6" name="Straight Connector 8"/>
          <p:cNvCxnSpPr>
            <a:cxnSpLocks noChangeShapeType="1"/>
          </p:cNvCxnSpPr>
          <p:nvPr/>
        </p:nvCxnSpPr>
        <p:spPr bwMode="auto">
          <a:xfrm rot="10800000">
            <a:off x="2641600" y="4259263"/>
            <a:ext cx="419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7" name="Straight Connector 14"/>
          <p:cNvCxnSpPr>
            <a:cxnSpLocks noChangeShapeType="1"/>
          </p:cNvCxnSpPr>
          <p:nvPr/>
        </p:nvCxnSpPr>
        <p:spPr bwMode="auto">
          <a:xfrm rot="5400000">
            <a:off x="1347886" y="3390106"/>
            <a:ext cx="4343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08" name="Straight Connector 8"/>
          <p:cNvCxnSpPr>
            <a:cxnSpLocks noChangeShapeType="1"/>
          </p:cNvCxnSpPr>
          <p:nvPr/>
        </p:nvCxnSpPr>
        <p:spPr bwMode="auto">
          <a:xfrm rot="10800000">
            <a:off x="2651125" y="4722813"/>
            <a:ext cx="419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9" name="TextBox 14"/>
          <p:cNvSpPr txBox="1">
            <a:spLocks noChangeArrowheads="1"/>
          </p:cNvSpPr>
          <p:nvPr/>
        </p:nvSpPr>
        <p:spPr bwMode="auto">
          <a:xfrm>
            <a:off x="685800" y="228600"/>
            <a:ext cx="354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Shock velocity and bulk velocity</a:t>
            </a:r>
          </a:p>
        </p:txBody>
      </p:sp>
      <p:sp>
        <p:nvSpPr>
          <p:cNvPr id="51210" name="TextBox 9"/>
          <p:cNvSpPr txBox="1">
            <a:spLocks noChangeArrowheads="1"/>
          </p:cNvSpPr>
          <p:nvPr/>
        </p:nvSpPr>
        <p:spPr bwMode="auto">
          <a:xfrm>
            <a:off x="609600" y="1752600"/>
            <a:ext cx="1492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trailing </a:t>
            </a:r>
            <a:r>
              <a:rPr lang="en-US" dirty="0" smtClean="0"/>
              <a:t>edge </a:t>
            </a:r>
            <a:endParaRPr lang="en-US" dirty="0"/>
          </a:p>
        </p:txBody>
      </p:sp>
      <p:sp>
        <p:nvSpPr>
          <p:cNvPr id="51211" name="TextBox 10"/>
          <p:cNvSpPr txBox="1">
            <a:spLocks noChangeArrowheads="1"/>
          </p:cNvSpPr>
          <p:nvPr/>
        </p:nvSpPr>
        <p:spPr bwMode="auto">
          <a:xfrm>
            <a:off x="7086600" y="990600"/>
            <a:ext cx="1830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leading shock</a:t>
            </a:r>
          </a:p>
          <a:p>
            <a:pPr eaLnBrk="1" hangingPunct="1"/>
            <a:r>
              <a:rPr lang="en-US" dirty="0"/>
              <a:t>(forward shock)</a:t>
            </a:r>
          </a:p>
        </p:txBody>
      </p:sp>
      <p:cxnSp>
        <p:nvCxnSpPr>
          <p:cNvPr id="51212" name="Straight Arrow Connector 12"/>
          <p:cNvCxnSpPr>
            <a:cxnSpLocks noChangeShapeType="1"/>
          </p:cNvCxnSpPr>
          <p:nvPr/>
        </p:nvCxnSpPr>
        <p:spPr bwMode="auto">
          <a:xfrm>
            <a:off x="2057400" y="1981200"/>
            <a:ext cx="144780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13" name="Straight Arrow Connector 15"/>
          <p:cNvCxnSpPr>
            <a:cxnSpLocks noChangeShapeType="1"/>
          </p:cNvCxnSpPr>
          <p:nvPr/>
        </p:nvCxnSpPr>
        <p:spPr bwMode="auto">
          <a:xfrm flipH="1">
            <a:off x="5257800" y="1447800"/>
            <a:ext cx="1752600" cy="6858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4" name="TextBox 17"/>
          <p:cNvSpPr txBox="1">
            <a:spLocks noChangeArrowheads="1"/>
          </p:cNvSpPr>
          <p:nvPr/>
        </p:nvSpPr>
        <p:spPr bwMode="auto">
          <a:xfrm>
            <a:off x="4953000" y="304800"/>
            <a:ext cx="29199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contact </a:t>
            </a:r>
            <a:r>
              <a:rPr lang="en-US" dirty="0" smtClean="0"/>
              <a:t>discontinuity (CD)</a:t>
            </a:r>
            <a:endParaRPr lang="en-US" dirty="0"/>
          </a:p>
        </p:txBody>
      </p:sp>
      <p:cxnSp>
        <p:nvCxnSpPr>
          <p:cNvPr id="51215" name="Straight Arrow Connector 19"/>
          <p:cNvCxnSpPr>
            <a:cxnSpLocks noChangeShapeType="1"/>
          </p:cNvCxnSpPr>
          <p:nvPr/>
        </p:nvCxnSpPr>
        <p:spPr bwMode="auto">
          <a:xfrm flipH="1">
            <a:off x="4648200" y="685800"/>
            <a:ext cx="10668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6" name="TextBox 20"/>
          <p:cNvSpPr txBox="1">
            <a:spLocks noChangeArrowheads="1"/>
          </p:cNvSpPr>
          <p:nvPr/>
        </p:nvSpPr>
        <p:spPr bwMode="auto">
          <a:xfrm>
            <a:off x="457200" y="3124200"/>
            <a:ext cx="145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jet electrons</a:t>
            </a:r>
          </a:p>
        </p:txBody>
      </p:sp>
      <p:cxnSp>
        <p:nvCxnSpPr>
          <p:cNvPr id="51217" name="Straight Arrow Connector 22"/>
          <p:cNvCxnSpPr>
            <a:cxnSpLocks noChangeShapeType="1"/>
            <a:stCxn id="51216" idx="3"/>
          </p:cNvCxnSpPr>
          <p:nvPr/>
        </p:nvCxnSpPr>
        <p:spPr bwMode="auto">
          <a:xfrm>
            <a:off x="1912938" y="3324225"/>
            <a:ext cx="677862" cy="409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8" name="TextBox 25"/>
          <p:cNvSpPr txBox="1">
            <a:spLocks noChangeArrowheads="1"/>
          </p:cNvSpPr>
          <p:nvPr/>
        </p:nvSpPr>
        <p:spPr bwMode="auto">
          <a:xfrm>
            <a:off x="533400" y="5715000"/>
            <a:ext cx="200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ambient electrons</a:t>
            </a:r>
          </a:p>
        </p:txBody>
      </p:sp>
      <p:cxnSp>
        <p:nvCxnSpPr>
          <p:cNvPr id="51219" name="Straight Arrow Connector 27"/>
          <p:cNvCxnSpPr>
            <a:cxnSpLocks noChangeShapeType="1"/>
            <a:stCxn id="51218" idx="3"/>
          </p:cNvCxnSpPr>
          <p:nvPr/>
        </p:nvCxnSpPr>
        <p:spPr bwMode="auto">
          <a:xfrm flipV="1">
            <a:off x="2533650" y="5638800"/>
            <a:ext cx="514350" cy="276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0" name="TextBox 28"/>
          <p:cNvSpPr txBox="1">
            <a:spLocks noChangeArrowheads="1"/>
          </p:cNvSpPr>
          <p:nvPr/>
        </p:nvSpPr>
        <p:spPr bwMode="auto">
          <a:xfrm>
            <a:off x="7315200" y="4495800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total electrons</a:t>
            </a:r>
          </a:p>
        </p:txBody>
      </p:sp>
      <p:cxnSp>
        <p:nvCxnSpPr>
          <p:cNvPr id="51221" name="Straight Arrow Connector 30"/>
          <p:cNvCxnSpPr>
            <a:cxnSpLocks noChangeShapeType="1"/>
          </p:cNvCxnSpPr>
          <p:nvPr/>
        </p:nvCxnSpPr>
        <p:spPr bwMode="auto">
          <a:xfrm rot="10800000">
            <a:off x="5867400" y="4648200"/>
            <a:ext cx="1371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2" name="TextBox 31"/>
          <p:cNvSpPr txBox="1">
            <a:spLocks noChangeArrowheads="1"/>
          </p:cNvSpPr>
          <p:nvPr/>
        </p:nvSpPr>
        <p:spPr bwMode="auto">
          <a:xfrm>
            <a:off x="6781800" y="3200400"/>
            <a:ext cx="227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Fermi acceleration ?</a:t>
            </a:r>
          </a:p>
        </p:txBody>
      </p:sp>
      <p:cxnSp>
        <p:nvCxnSpPr>
          <p:cNvPr id="51223" name="Straight Arrow Connector 33"/>
          <p:cNvCxnSpPr>
            <a:cxnSpLocks noChangeShapeType="1"/>
            <a:stCxn id="51222" idx="2"/>
          </p:cNvCxnSpPr>
          <p:nvPr/>
        </p:nvCxnSpPr>
        <p:spPr bwMode="auto">
          <a:xfrm rot="5400000">
            <a:off x="6827838" y="2868612"/>
            <a:ext cx="361950" cy="1825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14"/>
          <p:cNvCxnSpPr>
            <a:cxnSpLocks noChangeShapeType="1"/>
          </p:cNvCxnSpPr>
          <p:nvPr/>
        </p:nvCxnSpPr>
        <p:spPr bwMode="auto">
          <a:xfrm>
            <a:off x="4648200" y="9144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/>
          <p:nvPr/>
        </p:nvCxnSpPr>
        <p:spPr>
          <a:xfrm>
            <a:off x="6060224" y="1389488"/>
            <a:ext cx="0" cy="419100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9000" y="2209800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leading edge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6019800" y="1981200"/>
            <a:ext cx="1219200" cy="4286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4"/>
          <p:cNvCxnSpPr>
            <a:cxnSpLocks noChangeShapeType="1"/>
          </p:cNvCxnSpPr>
          <p:nvPr/>
        </p:nvCxnSpPr>
        <p:spPr bwMode="auto">
          <a:xfrm rot="5400000">
            <a:off x="2247106" y="3390106"/>
            <a:ext cx="4343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91492" y="1238288"/>
            <a:ext cx="174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(trailing shock)</a:t>
            </a:r>
            <a:endParaRPr lang="en-US" dirty="0"/>
          </a:p>
        </p:txBody>
      </p:sp>
      <p:cxnSp>
        <p:nvCxnSpPr>
          <p:cNvPr id="37" name="Straight Arrow Connector 12"/>
          <p:cNvCxnSpPr>
            <a:cxnSpLocks noChangeShapeType="1"/>
          </p:cNvCxnSpPr>
          <p:nvPr/>
        </p:nvCxnSpPr>
        <p:spPr bwMode="auto">
          <a:xfrm>
            <a:off x="2209800" y="1295400"/>
            <a:ext cx="2209800" cy="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3"/>
          <p:cNvCxnSpPr>
            <a:cxnSpLocks noChangeShapeType="1"/>
          </p:cNvCxnSpPr>
          <p:nvPr/>
        </p:nvCxnSpPr>
        <p:spPr bwMode="auto">
          <a:xfrm flipH="1">
            <a:off x="4520301" y="3419475"/>
            <a:ext cx="2331354" cy="4743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246070" y="6425599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2009)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091" y="9906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everse shock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83" y="251477"/>
            <a:ext cx="8699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Recent electron-ion simulation (Electrostatic shock and double layer)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4323" y="6432309"/>
            <a:ext cx="258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(Choi et al. </a:t>
            </a:r>
            <a:r>
              <a:rPr lang="en-US" dirty="0" err="1" smtClean="0"/>
              <a:t>PhPl</a:t>
            </a:r>
            <a:r>
              <a:rPr lang="en-US" dirty="0" smtClean="0"/>
              <a:t>, 2014)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6040" y="668008"/>
            <a:ext cx="131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 smtClean="0"/>
              <a:t>i</a:t>
            </a:r>
            <a:r>
              <a:rPr lang="en-US" dirty="0" smtClean="0"/>
              <a:t>/m</a:t>
            </a:r>
            <a:r>
              <a:rPr lang="en-US" baseline="-25000" dirty="0" smtClean="0"/>
              <a:t>e</a:t>
            </a:r>
            <a:r>
              <a:rPr lang="en-US" dirty="0" smtClean="0"/>
              <a:t> = 20 </a:t>
            </a:r>
            <a:endParaRPr lang="en-US" dirty="0"/>
          </a:p>
        </p:txBody>
      </p:sp>
      <p:pic>
        <p:nvPicPr>
          <p:cNvPr id="6" name="Picture 5" descr="Fig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2" y="1241532"/>
            <a:ext cx="76454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0F24DA8-43D0-3548-B957-94426AF8405C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9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762000" y="5181600"/>
            <a:ext cx="7715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Phase space of electrons in the x/∆−γv</a:t>
            </a:r>
            <a:r>
              <a:rPr lang="en-US" baseline="-19000"/>
              <a:t>x</a:t>
            </a:r>
            <a:r>
              <a:rPr lang="en-US"/>
              <a:t> at t = 3250ω</a:t>
            </a:r>
            <a:r>
              <a:rPr lang="en-US" baseline="-19000"/>
              <a:t>pe</a:t>
            </a:r>
            <a:r>
              <a:rPr lang="en-US" baseline="24000"/>
              <a:t>-1</a:t>
            </a:r>
            <a:r>
              <a:rPr lang="en-US"/>
              <a:t>. </a:t>
            </a:r>
          </a:p>
          <a:p>
            <a:pPr eaLnBrk="1" hangingPunct="1"/>
            <a:r>
              <a:rPr lang="en-US"/>
              <a:t>Red dots show jet electrons which are injected from the left with γv</a:t>
            </a:r>
            <a:r>
              <a:rPr lang="en-US" baseline="-19000"/>
              <a:t>x</a:t>
            </a:r>
            <a:r>
              <a:rPr lang="en-US"/>
              <a:t> =15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914400" y="685800"/>
            <a:ext cx="392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chemeClr val="accent2"/>
                </a:solidFill>
              </a:rPr>
              <a:t>Phase space of electrons</a:t>
            </a: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2895600" y="1371600"/>
            <a:ext cx="4414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red: jet electrons</a:t>
            </a:r>
            <a:r>
              <a:rPr lang="en-US"/>
              <a:t>, </a:t>
            </a:r>
            <a:r>
              <a:rPr lang="en-US">
                <a:solidFill>
                  <a:schemeClr val="accent2"/>
                </a:solidFill>
              </a:rPr>
              <a:t>blue: ambient electrons</a:t>
            </a:r>
          </a:p>
        </p:txBody>
      </p:sp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1981200" y="6003131"/>
            <a:ext cx="5106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(Nishikawa et al. </a:t>
            </a:r>
            <a:r>
              <a:rPr lang="en-US" sz="1600" dirty="0" err="1"/>
              <a:t>ApJ</a:t>
            </a:r>
            <a:r>
              <a:rPr lang="en-US" sz="1600" dirty="0"/>
              <a:t>, 698, L10, 2009)</a:t>
            </a:r>
          </a:p>
        </p:txBody>
      </p:sp>
      <p:pic>
        <p:nvPicPr>
          <p:cNvPr id="50183" name="Picture 7" descr="dpahsvx-x0565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774825"/>
            <a:ext cx="596265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dphasvx-x05f.mov" descr="/Users/nishik/Desktop/KIAA09/dphasvx-x05f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18204</TotalTime>
  <Words>1933</Words>
  <Application>Microsoft Macintosh PowerPoint</Application>
  <PresentationFormat>On-screen Show (4:3)</PresentationFormat>
  <Paragraphs>321</Paragraphs>
  <Slides>37</Slides>
  <Notes>5</Notes>
  <HiddenSlides>1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Slipstream</vt:lpstr>
      <vt:lpstr>Equation</vt:lpstr>
      <vt:lpstr>Radiation from acceleration Particles  in relativistic jets with shocks and shear-flow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Ken-Ichi Nishikawa</dc:creator>
  <cp:lastModifiedBy>Kenichi Nishikawa</cp:lastModifiedBy>
  <cp:revision>318</cp:revision>
  <cp:lastPrinted>2012-10-02T20:18:12Z</cp:lastPrinted>
  <dcterms:created xsi:type="dcterms:W3CDTF">2012-10-02T13:48:17Z</dcterms:created>
  <dcterms:modified xsi:type="dcterms:W3CDTF">2015-04-23T17:17:11Z</dcterms:modified>
</cp:coreProperties>
</file>