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tags/tag5.xml" ContentType="application/vnd.openxmlformats-officedocument.presentationml.tags+xml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tags/tag4.xml" ContentType="application/vnd.openxmlformats-officedocument.presentationml.tags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tags/tag3.xml" ContentType="application/vnd.openxmlformats-officedocument.presentationml.tags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embeddings/Microsoft_Equation3.bin" ContentType="application/vnd.openxmlformats-officedocument.oleObject"/>
  <Override PartName="/ppt/embeddings/Microsoft_Equation14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tags/tag2.xml" ContentType="application/vnd.openxmlformats-officedocument.presentationml.tags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Microsoft_Equation9.bin" ContentType="application/vnd.openxmlformats-officedocument.oleObject"/>
  <Override PartName="/ppt/slides/slide49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embeddings/Microsoft_Equation13.bin" ContentType="application/vnd.openxmlformats-officedocument.oleObject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tags/tag8.xml" ContentType="application/vnd.openxmlformats-officedocument.presentationml.tags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ppt/embeddings/Microsoft_Equation8.bin" ContentType="application/vnd.openxmlformats-officedocument.oleObject"/>
  <Override PartName="/docProps/app.xml" ContentType="application/vnd.openxmlformats-officedocument.extended-properties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embeddings/Microsoft_Equation12.bin" ContentType="application/vnd.openxmlformats-officedocument.oleObject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tags/tag7.xml" ContentType="application/vnd.openxmlformats-officedocument.presentationml.tags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embeddings/Microsoft_Equation7.bin" ContentType="application/vnd.openxmlformats-officedocument.oleObject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tags/tag6.xml" ContentType="application/vnd.openxmlformats-officedocument.presentationml.tag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embeddings/Microsoft_Equation10.bin" ContentType="application/vnd.openxmlformats-officedocument.oleObject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57"/>
  </p:notesMasterIdLst>
  <p:handoutMasterIdLst>
    <p:handoutMasterId r:id="rId58"/>
  </p:handoutMasterIdLst>
  <p:sldIdLst>
    <p:sldId id="257" r:id="rId2"/>
    <p:sldId id="287" r:id="rId3"/>
    <p:sldId id="318" r:id="rId4"/>
    <p:sldId id="311" r:id="rId5"/>
    <p:sldId id="292" r:id="rId6"/>
    <p:sldId id="271" r:id="rId7"/>
    <p:sldId id="324" r:id="rId8"/>
    <p:sldId id="327" r:id="rId9"/>
    <p:sldId id="317" r:id="rId10"/>
    <p:sldId id="337" r:id="rId11"/>
    <p:sldId id="338" r:id="rId12"/>
    <p:sldId id="325" r:id="rId13"/>
    <p:sldId id="326" r:id="rId14"/>
    <p:sldId id="339" r:id="rId15"/>
    <p:sldId id="321" r:id="rId16"/>
    <p:sldId id="272" r:id="rId17"/>
    <p:sldId id="260" r:id="rId18"/>
    <p:sldId id="261" r:id="rId19"/>
    <p:sldId id="262" r:id="rId20"/>
    <p:sldId id="263" r:id="rId21"/>
    <p:sldId id="328" r:id="rId22"/>
    <p:sldId id="329" r:id="rId23"/>
    <p:sldId id="336" r:id="rId24"/>
    <p:sldId id="330" r:id="rId25"/>
    <p:sldId id="331" r:id="rId26"/>
    <p:sldId id="334" r:id="rId27"/>
    <p:sldId id="268" r:id="rId28"/>
    <p:sldId id="293" r:id="rId29"/>
    <p:sldId id="298" r:id="rId30"/>
    <p:sldId id="294" r:id="rId31"/>
    <p:sldId id="307" r:id="rId32"/>
    <p:sldId id="274" r:id="rId33"/>
    <p:sldId id="305" r:id="rId34"/>
    <p:sldId id="303" r:id="rId35"/>
    <p:sldId id="333" r:id="rId36"/>
    <p:sldId id="341" r:id="rId37"/>
    <p:sldId id="275" r:id="rId38"/>
    <p:sldId id="310" r:id="rId39"/>
    <p:sldId id="340" r:id="rId40"/>
    <p:sldId id="283" r:id="rId41"/>
    <p:sldId id="342" r:id="rId42"/>
    <p:sldId id="343" r:id="rId43"/>
    <p:sldId id="344" r:id="rId44"/>
    <p:sldId id="345" r:id="rId45"/>
    <p:sldId id="346" r:id="rId46"/>
    <p:sldId id="348" r:id="rId47"/>
    <p:sldId id="350" r:id="rId48"/>
    <p:sldId id="354" r:id="rId49"/>
    <p:sldId id="355" r:id="rId50"/>
    <p:sldId id="357" r:id="rId51"/>
    <p:sldId id="358" r:id="rId52"/>
    <p:sldId id="359" r:id="rId53"/>
    <p:sldId id="360" r:id="rId54"/>
    <p:sldId id="361" r:id="rId55"/>
    <p:sldId id="362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FFFF4F"/>
    <a:srgbClr val="FFFF66"/>
    <a:srgbClr val="B9CDE5"/>
    <a:srgbClr val="A9C1DF"/>
    <a:srgbClr val="FFFF43"/>
    <a:srgbClr val="FFFF2F"/>
    <a:srgbClr val="B2B2B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4615" autoAdjust="0"/>
    <p:restoredTop sz="94576" autoAdjust="0"/>
  </p:normalViewPr>
  <p:slideViewPr>
    <p:cSldViewPr>
      <p:cViewPr>
        <p:scale>
          <a:sx n="100" d="100"/>
          <a:sy n="100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Relationship Id="rId3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wmf"/><Relationship Id="rId3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pict"/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54F69-9E08-44CF-8CD4-3E1678A4A7EA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64DED-0104-4A73-8EA7-55F31FDAD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ED46A-ACA5-459A-9A14-77ADFEF61380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6916B-1C6A-4852-94E0-34AED66F6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3DC41-562E-4E34-AE4C-C21B51866B40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9E8AE8-E662-4A0A-AA69-B24F67C40D34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0" y="0"/>
            <a:ext cx="1441" cy="1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78903" tIns="73853" rIns="78903" bIns="39452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0" algn="l"/>
                <a:tab pos="400827" algn="l"/>
                <a:tab pos="801654" algn="l"/>
                <a:tab pos="1202482" algn="l"/>
                <a:tab pos="1603309" algn="l"/>
                <a:tab pos="2004136" algn="l"/>
                <a:tab pos="2404963" algn="l"/>
                <a:tab pos="2805791" algn="l"/>
                <a:tab pos="3206618" algn="l"/>
                <a:tab pos="3607445" algn="l"/>
                <a:tab pos="4008272" algn="l"/>
                <a:tab pos="4409100" algn="l"/>
                <a:tab pos="4809927" algn="l"/>
                <a:tab pos="5210754" algn="l"/>
                <a:tab pos="5611581" algn="l"/>
                <a:tab pos="6012409" algn="l"/>
                <a:tab pos="6413236" algn="l"/>
                <a:tab pos="6814063" algn="l"/>
                <a:tab pos="7214890" algn="l"/>
                <a:tab pos="7615718" algn="l"/>
                <a:tab pos="8016545" algn="l"/>
              </a:tabLst>
            </a:pPr>
            <a:fld id="{04B5F054-4AF6-7C47-A286-0B4F9AF6DB16}" type="slidenum">
              <a:rPr lang="en-US" sz="2100">
                <a:solidFill>
                  <a:srgbClr val="FFFFFF"/>
                </a:solidFill>
                <a:ea typeface="+mn-ea" charset="0"/>
                <a:cs typeface="+mn-ea" charset="0"/>
              </a:rPr>
              <a:pPr>
                <a:lnSpc>
                  <a:spcPct val="87000"/>
                </a:lnSpc>
                <a:tabLst>
                  <a:tab pos="0" algn="l"/>
                  <a:tab pos="400827" algn="l"/>
                  <a:tab pos="801654" algn="l"/>
                  <a:tab pos="1202482" algn="l"/>
                  <a:tab pos="1603309" algn="l"/>
                  <a:tab pos="2004136" algn="l"/>
                  <a:tab pos="2404963" algn="l"/>
                  <a:tab pos="2805791" algn="l"/>
                  <a:tab pos="3206618" algn="l"/>
                  <a:tab pos="3607445" algn="l"/>
                  <a:tab pos="4008272" algn="l"/>
                  <a:tab pos="4409100" algn="l"/>
                  <a:tab pos="4809927" algn="l"/>
                  <a:tab pos="5210754" algn="l"/>
                  <a:tab pos="5611581" algn="l"/>
                  <a:tab pos="6012409" algn="l"/>
                  <a:tab pos="6413236" algn="l"/>
                  <a:tab pos="6814063" algn="l"/>
                  <a:tab pos="7214890" algn="l"/>
                  <a:tab pos="7615718" algn="l"/>
                  <a:tab pos="8016545" algn="l"/>
                </a:tabLst>
              </a:pPr>
              <a:t>33</a:t>
            </a:fld>
            <a:fld id="{4E4DA3B8-AEB0-AA4F-81C1-81D3901D4611}" type="slidenum">
              <a:rPr lang="en-US" sz="2100">
                <a:solidFill>
                  <a:srgbClr val="FFFFFF"/>
                </a:solidFill>
                <a:ea typeface="+mn-ea" charset="0"/>
                <a:cs typeface="+mn-ea" charset="0"/>
              </a:rPr>
              <a:pPr>
                <a:lnSpc>
                  <a:spcPct val="87000"/>
                </a:lnSpc>
                <a:tabLst>
                  <a:tab pos="0" algn="l"/>
                  <a:tab pos="400827" algn="l"/>
                  <a:tab pos="801654" algn="l"/>
                  <a:tab pos="1202482" algn="l"/>
                  <a:tab pos="1603309" algn="l"/>
                  <a:tab pos="2004136" algn="l"/>
                  <a:tab pos="2404963" algn="l"/>
                  <a:tab pos="2805791" algn="l"/>
                  <a:tab pos="3206618" algn="l"/>
                  <a:tab pos="3607445" algn="l"/>
                  <a:tab pos="4008272" algn="l"/>
                  <a:tab pos="4409100" algn="l"/>
                  <a:tab pos="4809927" algn="l"/>
                  <a:tab pos="5210754" algn="l"/>
                  <a:tab pos="5611581" algn="l"/>
                  <a:tab pos="6012409" algn="l"/>
                  <a:tab pos="6413236" algn="l"/>
                  <a:tab pos="6814063" algn="l"/>
                  <a:tab pos="7214890" algn="l"/>
                  <a:tab pos="7615718" algn="l"/>
                  <a:tab pos="8016545" algn="l"/>
                </a:tabLst>
              </a:pPr>
              <a:t>33</a:t>
            </a:fld>
            <a:endParaRPr lang="en-US" sz="2100" dirty="0">
              <a:solidFill>
                <a:srgbClr val="FFFFFF"/>
              </a:solidFill>
              <a:ea typeface="+mn-ea" charset="0"/>
              <a:cs typeface="+mn-ea" charset="0"/>
            </a:endParaRPr>
          </a:p>
        </p:txBody>
      </p:sp>
      <p:sp>
        <p:nvSpPr>
          <p:cNvPr id="3072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ts val="395"/>
              </a:spcBef>
              <a:tabLst>
                <a:tab pos="0" algn="l"/>
                <a:tab pos="400827" algn="l"/>
                <a:tab pos="801654" algn="l"/>
                <a:tab pos="1202482" algn="l"/>
                <a:tab pos="1603309" algn="l"/>
                <a:tab pos="2004136" algn="l"/>
                <a:tab pos="2404963" algn="l"/>
                <a:tab pos="2805791" algn="l"/>
                <a:tab pos="3206618" algn="l"/>
                <a:tab pos="3607445" algn="l"/>
                <a:tab pos="4008272" algn="l"/>
                <a:tab pos="4409100" algn="l"/>
                <a:tab pos="4809927" algn="l"/>
                <a:tab pos="5210754" algn="l"/>
                <a:tab pos="5611581" algn="l"/>
                <a:tab pos="6012409" algn="l"/>
                <a:tab pos="6413236" algn="l"/>
                <a:tab pos="6814063" algn="l"/>
                <a:tab pos="7214890" algn="l"/>
                <a:tab pos="7615718" algn="l"/>
                <a:tab pos="8016545" algn="l"/>
              </a:tabLst>
            </a:pPr>
            <a:endParaRPr lang="en-US" dirty="0"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df"/><Relationship Id="rId5" Type="http://schemas.openxmlformats.org/officeDocument/2006/relationships/image" Target="../media/image2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8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oleObject" Target="../embeddings/Microsoft_Equation5.bin"/><Relationship Id="rId5" Type="http://schemas.openxmlformats.org/officeDocument/2006/relationships/oleObject" Target="../embeddings/Microsoft_Equation6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7.bin"/><Relationship Id="rId4" Type="http://schemas.openxmlformats.org/officeDocument/2006/relationships/oleObject" Target="../embeddings/Microsoft_Equation8.bin"/><Relationship Id="rId5" Type="http://schemas.openxmlformats.org/officeDocument/2006/relationships/oleObject" Target="../embeddings/Microsoft_Equation9.bin"/><Relationship Id="rId6" Type="http://schemas.openxmlformats.org/officeDocument/2006/relationships/image" Target="../media/image3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1.bin"/><Relationship Id="rId6" Type="http://schemas.openxmlformats.org/officeDocument/2006/relationships/oleObject" Target="../embeddings/Microsoft_Equation12.bin"/><Relationship Id="rId7" Type="http://schemas.openxmlformats.org/officeDocument/2006/relationships/oleObject" Target="../embeddings/Microsoft_Equation13.bin"/><Relationship Id="rId1" Type="http://schemas.openxmlformats.org/officeDocument/2006/relationships/vmlDrawing" Target="../drawings/vmlDrawing6.vml"/><Relationship Id="rId2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Microsoft_Equation14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video" Target="file://localhost/Users/TP/Desktop/LLGRB/j942.rho.gif" TargetMode="Externa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27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video" Target="file://localhost/Users/TP/Desktop/LLGRB/Flares.ppt_media/VLA%20Time%20Lapse-1.mov" TargetMode="Externa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78.png"/><Relationship Id="rId1" Type="http://schemas.openxmlformats.org/officeDocument/2006/relationships/video" Target="file://localhost/Users/TP/Desktop/LLGRB/Flares.ppt_media/VLA%20Time%20Lapse.mov" TargetMode="Externa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TP/Desktop/LLGRB/Jet%20movies/Jet-standard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TP/Desktop/cggp3_100_05_vel5e8.mpg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Jets in GRBs</a:t>
            </a:r>
            <a:endParaRPr lang="he-IL" sz="7200" b="1" dirty="0">
              <a:ln w="6350">
                <a:noFill/>
              </a:ln>
              <a:solidFill>
                <a:srgbClr val="0D0D0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209800"/>
            <a:ext cx="7772400" cy="3657600"/>
          </a:xfrm>
        </p:spPr>
        <p:txBody>
          <a:bodyPr>
            <a:normAutofit fontScale="70000" lnSpcReduction="20000"/>
          </a:bodyPr>
          <a:lstStyle/>
          <a:p>
            <a:r>
              <a:rPr lang="en-US" sz="5714" b="1" dirty="0" smtClean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Tsvi Piran</a:t>
            </a:r>
          </a:p>
          <a:p>
            <a:r>
              <a:rPr lang="en-US" sz="5059" b="1" dirty="0" err="1" smtClean="0">
                <a:ln w="6350">
                  <a:noFill/>
                </a:ln>
                <a:solidFill>
                  <a:srgbClr val="0000FF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Racah</a:t>
            </a:r>
            <a:r>
              <a:rPr lang="en-US" sz="5059" b="1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Institute of Physics,</a:t>
            </a:r>
          </a:p>
          <a:p>
            <a:r>
              <a:rPr lang="en-US" sz="5059" b="1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Hebrew University</a:t>
            </a:r>
          </a:p>
          <a:p>
            <a:r>
              <a:rPr lang="en-US" sz="5714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Omer Bromberg,  Ehud </a:t>
            </a:r>
            <a:r>
              <a:rPr lang="en-US" sz="5714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Nakar</a:t>
            </a:r>
            <a:endParaRPr lang="en-US" sz="5714" b="1" dirty="0" smtClean="0">
              <a:ln w="6350">
                <a:noFill/>
              </a:ln>
              <a:solidFill>
                <a:srgbClr val="0D0D0D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US" sz="5714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Re’em</a:t>
            </a:r>
            <a:r>
              <a:rPr lang="en-US" sz="5714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Sari</a:t>
            </a:r>
            <a:r>
              <a:rPr lang="en-US" sz="5714" b="1" dirty="0" smtClean="0">
                <a:ln w="6350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</a:p>
          <a:p>
            <a:r>
              <a:rPr lang="en-US" sz="4211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Franck Genet, Martin </a:t>
            </a:r>
            <a:r>
              <a:rPr lang="en-US" sz="4211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Obergaulinger</a:t>
            </a:r>
            <a:r>
              <a:rPr lang="en-US" sz="4211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, Eli </a:t>
            </a:r>
            <a:r>
              <a:rPr lang="en-US" sz="4211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Livne</a:t>
            </a:r>
            <a:endParaRPr lang="en-US" sz="4211" b="1" dirty="0" smtClean="0">
              <a:ln w="6350">
                <a:noFill/>
              </a:ln>
              <a:solidFill>
                <a:srgbClr val="0D0D0D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he-IL" sz="5714" b="1" dirty="0">
              <a:ln w="6350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sp>
        <p:nvSpPr>
          <p:cNvPr id="6" name="Rectangle 5"/>
          <p:cNvSpPr/>
          <p:nvPr/>
        </p:nvSpPr>
        <p:spPr>
          <a:xfrm>
            <a:off x="1219200" y="4915525"/>
            <a:ext cx="65532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4763125"/>
            <a:ext cx="3276600" cy="1524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0" y="4763125"/>
            <a:ext cx="3962400" cy="152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43000" y="3429000"/>
            <a:ext cx="9906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 smtClean="0">
                <a:ln w="6350">
                  <a:noFill/>
                </a:ln>
                <a:solidFill>
                  <a:srgbClr val="CCFFCC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T</a:t>
            </a:r>
            <a:r>
              <a:rPr lang="en-US" sz="4100" b="1" baseline="-25000" dirty="0" smtClean="0">
                <a:ln w="6350">
                  <a:noFill/>
                </a:ln>
                <a:solidFill>
                  <a:srgbClr val="CCFFCC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B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3467725"/>
            <a:ext cx="9906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T</a:t>
            </a:r>
            <a:r>
              <a:rPr lang="en-US" sz="4100" b="1" baseline="-2500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90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5220325"/>
            <a:ext cx="21336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 err="1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T</a:t>
            </a:r>
            <a:r>
              <a:rPr lang="en-US" sz="4100" b="1" baseline="-25000" dirty="0" err="1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engine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804" y="3297814"/>
            <a:ext cx="1821996" cy="104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845" y="3240578"/>
            <a:ext cx="1497659" cy="1102822"/>
          </a:xfrm>
          <a:prstGeom prst="rect">
            <a:avLst/>
          </a:prstGeom>
        </p:spPr>
      </p:pic>
      <p:sp>
        <p:nvSpPr>
          <p:cNvPr id="21" name="Left Brace 20"/>
          <p:cNvSpPr/>
          <p:nvPr/>
        </p:nvSpPr>
        <p:spPr>
          <a:xfrm rot="16200000">
            <a:off x="4305300" y="2095500"/>
            <a:ext cx="381000" cy="6553200"/>
          </a:xfrm>
          <a:prstGeom prst="leftBrac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 rot="5400000" flipV="1">
            <a:off x="2324100" y="3238500"/>
            <a:ext cx="381000" cy="2590800"/>
          </a:xfrm>
          <a:prstGeom prst="leftBrac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 rot="5400000" flipV="1">
            <a:off x="5600700" y="2552700"/>
            <a:ext cx="381000" cy="3962400"/>
          </a:xfrm>
          <a:prstGeom prst="leftBrac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200" y="457200"/>
            <a:ext cx="83820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1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engine must be active until the </a:t>
            </a:r>
            <a:r>
              <a:rPr lang="en-US" sz="48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jet’s</a:t>
            </a:r>
            <a:r>
              <a:rPr lang="en-US" sz="41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head breaks out!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9050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en-US" sz="4100" b="1" i="0" u="none" strike="noStrike" kern="1200" cap="none" spc="0" normalizeH="0" baseline="-25000" noProof="0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90 </a:t>
            </a:r>
            <a:r>
              <a:rPr kumimoji="0" lang="en-US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= </a:t>
            </a:r>
            <a:r>
              <a:rPr kumimoji="0" lang="en-US" sz="41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en-US" sz="4100" b="1" i="0" u="none" strike="noStrike" kern="1200" cap="none" spc="0" normalizeH="0" baseline="-25000" noProof="0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engine</a:t>
            </a:r>
            <a:r>
              <a:rPr kumimoji="0" lang="en-US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-T</a:t>
            </a:r>
            <a:r>
              <a:rPr kumimoji="0" lang="en-US" sz="4100" b="1" i="0" u="none" strike="noStrike" kern="1200" cap="none" spc="0" normalizeH="0" baseline="-25000" noProof="0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</a:t>
            </a:r>
            <a:endParaRPr kumimoji="0" lang="en-US" sz="4100" b="1" i="0" u="none" strike="noStrike" kern="1200" cap="none" spc="0" normalizeH="0" baseline="0" noProof="0" dirty="0">
              <a:ln w="6350">
                <a:noFill/>
              </a:ln>
              <a:solidFill>
                <a:srgbClr val="0D0D0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791325"/>
            <a:ext cx="381000" cy="85984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404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3467725"/>
            <a:ext cx="65532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3352799"/>
            <a:ext cx="6400800" cy="11492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0" y="3352799"/>
            <a:ext cx="152400" cy="1149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1600" y="1790075"/>
            <a:ext cx="9906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 smtClean="0">
                <a:ln w="6350">
                  <a:noFill/>
                </a:ln>
                <a:solidFill>
                  <a:srgbClr val="CCFFCC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T</a:t>
            </a:r>
            <a:r>
              <a:rPr lang="en-US" sz="4100" b="1" baseline="-25000" dirty="0" smtClean="0">
                <a:ln w="6350">
                  <a:noFill/>
                </a:ln>
                <a:solidFill>
                  <a:srgbClr val="CCFFCC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B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1791325"/>
            <a:ext cx="106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T</a:t>
            </a:r>
            <a:r>
              <a:rPr lang="en-US" sz="4100" b="1" baseline="-2500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90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4077325"/>
            <a:ext cx="21336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 err="1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T</a:t>
            </a:r>
            <a:r>
              <a:rPr lang="en-US" sz="4100" b="1" baseline="-25000" dirty="0" err="1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engine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0280" y="1752600"/>
            <a:ext cx="43891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eft Brace 23"/>
          <p:cNvSpPr/>
          <p:nvPr/>
        </p:nvSpPr>
        <p:spPr>
          <a:xfrm rot="16200000">
            <a:off x="4305300" y="571500"/>
            <a:ext cx="381000" cy="6553200"/>
          </a:xfrm>
          <a:prstGeom prst="leftBrac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 rot="5400000" flipV="1">
            <a:off x="4191000" y="-152400"/>
            <a:ext cx="381000" cy="6324600"/>
          </a:xfrm>
          <a:prstGeom prst="leftBrac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 rot="16200000">
            <a:off x="7543800" y="2628901"/>
            <a:ext cx="304800" cy="533400"/>
          </a:xfrm>
          <a:prstGeom prst="leftBrac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267200"/>
            <a:ext cx="3330543" cy="2057400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defTabSz="914400">
              <a:defRPr/>
            </a:pPr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4800" b="1" baseline="-25000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90</a:t>
            </a:r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= </a:t>
            </a:r>
            <a:r>
              <a:rPr lang="en-US" sz="48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4800" b="1" baseline="-25000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engine</a:t>
            </a:r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- T</a:t>
            </a:r>
            <a:r>
              <a:rPr lang="en-US" sz="4800" b="1" baseline="-25000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76400" y="5486400"/>
            <a:ext cx="4267200" cy="685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GRB Duration Distribution</a:t>
            </a:r>
          </a:p>
        </p:txBody>
      </p:sp>
      <p:graphicFrame>
        <p:nvGraphicFramePr>
          <p:cNvPr id="6" name="Content Placeholder 5"/>
          <p:cNvGraphicFramePr>
            <a:graphicFrameLocks noChangeAspect="1"/>
          </p:cNvGraphicFramePr>
          <p:nvPr>
            <p:ph idx="1"/>
          </p:nvPr>
        </p:nvGraphicFramePr>
        <p:xfrm>
          <a:off x="661988" y="1392238"/>
          <a:ext cx="7948612" cy="4595812"/>
        </p:xfrm>
        <a:graphic>
          <a:graphicData uri="http://schemas.openxmlformats.org/presentationml/2006/ole">
            <p:oleObj spid="_x0000_s183298" name="Equation" r:id="rId3" imgW="4305300" imgH="2489200" progId="Equation.3">
              <p:embed/>
            </p:oleObj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2971800" y="5105400"/>
            <a:ext cx="1143000" cy="533400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105400" y="5029200"/>
            <a:ext cx="838200" cy="609600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66800" y="2590800"/>
            <a:ext cx="1524000" cy="1066800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10000" y="3048000"/>
            <a:ext cx="1752600" cy="609600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3239294" y="3313906"/>
            <a:ext cx="609600" cy="77788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Observations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1492249"/>
            <a:ext cx="7054370" cy="46470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9600" y="3124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~35 sec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048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P(T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)~T</a:t>
            </a:r>
            <a:r>
              <a:rPr lang="en-US" sz="2400" baseline="-25000" dirty="0" smtClean="0"/>
              <a:t>E</a:t>
            </a:r>
            <a:r>
              <a:rPr lang="en-US" sz="2400" baseline="30000" dirty="0" smtClean="0"/>
              <a:t>-4</a:t>
            </a:r>
          </a:p>
          <a:p>
            <a:pPr algn="ctr"/>
            <a:endParaRPr lang="en-US" dirty="0"/>
          </a:p>
        </p:txBody>
      </p:sp>
      <p:cxnSp>
        <p:nvCxnSpPr>
          <p:cNvPr id="12" name="Straight Arrow Connector 11"/>
          <p:cNvCxnSpPr>
            <a:stCxn id="9" idx="0"/>
          </p:cNvCxnSpPr>
          <p:nvPr/>
        </p:nvCxnSpPr>
        <p:spPr>
          <a:xfrm rot="5400000" flipH="1" flipV="1">
            <a:off x="5296694" y="2933700"/>
            <a:ext cx="380206" cy="794"/>
          </a:xfrm>
          <a:prstGeom prst="straightConnector1">
            <a:avLst/>
          </a:prstGeom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 flipV="1">
            <a:off x="6629400" y="3657600"/>
            <a:ext cx="685800" cy="609600"/>
          </a:xfrm>
          <a:prstGeom prst="curvedConnector3">
            <a:avLst>
              <a:gd name="adj1" fmla="val 50000"/>
            </a:avLst>
          </a:prstGeom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572000" y="3124200"/>
            <a:ext cx="1752600" cy="533400"/>
          </a:xfrm>
          <a:prstGeom prst="ellipse">
            <a:avLst/>
          </a:prstGeom>
          <a:noFill/>
          <a:ln w="984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324600" y="2819400"/>
            <a:ext cx="2057400" cy="838200"/>
          </a:xfrm>
          <a:prstGeom prst="ellipse">
            <a:avLst/>
          </a:prstGeom>
          <a:noFill/>
          <a:ln w="984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3048000" y="3810000"/>
            <a:ext cx="2286000" cy="1588"/>
          </a:xfrm>
          <a:prstGeom prst="line">
            <a:avLst/>
          </a:prstGeom>
          <a:ln w="444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33600" y="4267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GRBs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76800" y="4267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GRBs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Breakout time  is about 35 sec ⇒ (as we see later stellar radius of a few solar radii).</a:t>
            </a:r>
          </a:p>
          <a:p>
            <a:r>
              <a:rPr lang="en-US" dirty="0" smtClean="0"/>
              <a:t>Engine duration distribution falls sharply (might be partially an observational bias).</a:t>
            </a:r>
          </a:p>
          <a:p>
            <a:r>
              <a:rPr lang="en-US" dirty="0" smtClean="0"/>
              <a:t>⇒ There are many “failed GRBs” in which the jet doesn’t get out and all the energy is deposited in the envelope.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Numerical modeling</a:t>
            </a:r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489" y="1484784"/>
            <a:ext cx="4004202" cy="229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13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522" y="3939749"/>
            <a:ext cx="379095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004048" y="1484784"/>
            <a:ext cx="3825875" cy="2305050"/>
            <a:chOff x="4557171" y="166255"/>
            <a:chExt cx="4040563" cy="2565070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t="10263" r="20821" b="17493"/>
            <a:stretch>
              <a:fillRect/>
            </a:stretch>
          </p:blipFill>
          <p:spPr bwMode="auto">
            <a:xfrm>
              <a:off x="4557171" y="166255"/>
              <a:ext cx="4040563" cy="2565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4631377" y="2291937"/>
              <a:ext cx="187262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Zhang et al., 04</a:t>
              </a:r>
            </a:p>
          </p:txBody>
        </p:sp>
      </p:grp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5150408" y="6116909"/>
            <a:ext cx="2055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Morsony</a:t>
            </a:r>
            <a:r>
              <a:rPr lang="en-US" sz="2000" dirty="0"/>
              <a:t> et al., </a:t>
            </a:r>
            <a:r>
              <a:rPr lang="en-US" sz="2000" dirty="0" smtClean="0"/>
              <a:t>07</a:t>
            </a:r>
            <a:endParaRPr lang="en-US" sz="2000" dirty="0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52112" y="6016318"/>
            <a:ext cx="196945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Mizuta &amp; </a:t>
            </a:r>
            <a:r>
              <a:rPr lang="en-US" sz="2000" dirty="0" err="1">
                <a:solidFill>
                  <a:schemeClr val="bg1"/>
                </a:solidFill>
              </a:rPr>
              <a:t>Aloy</a:t>
            </a:r>
            <a:r>
              <a:rPr lang="en-US" sz="2000" dirty="0">
                <a:solidFill>
                  <a:schemeClr val="bg1"/>
                </a:solidFill>
              </a:rPr>
              <a:t> 09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309850" y="3160415"/>
            <a:ext cx="2461367" cy="40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539552" y="5936217"/>
            <a:ext cx="196945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Mizuta &amp; </a:t>
            </a:r>
            <a:r>
              <a:rPr lang="en-US" sz="2000" dirty="0" err="1">
                <a:solidFill>
                  <a:schemeClr val="bg1"/>
                </a:solidFill>
              </a:rPr>
              <a:t>Aloy</a:t>
            </a:r>
            <a:r>
              <a:rPr lang="en-US" sz="2000" dirty="0">
                <a:solidFill>
                  <a:schemeClr val="bg1"/>
                </a:solidFill>
              </a:rPr>
              <a:t> 09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552" y="3861048"/>
            <a:ext cx="8100392" cy="1200329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How do the properties of the jet and the star affect the evolution?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Numerical modeling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522" y="3939749"/>
            <a:ext cx="379095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004048" y="1484784"/>
            <a:ext cx="3825875" cy="2305050"/>
            <a:chOff x="4557171" y="166255"/>
            <a:chExt cx="4040563" cy="2565070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t="10263" r="20821" b="17493"/>
            <a:stretch>
              <a:fillRect/>
            </a:stretch>
          </p:blipFill>
          <p:spPr bwMode="auto">
            <a:xfrm>
              <a:off x="4557171" y="166255"/>
              <a:ext cx="4040563" cy="2565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4631377" y="2291937"/>
              <a:ext cx="187262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Zhang et al., 04</a:t>
              </a:r>
            </a:p>
          </p:txBody>
        </p:sp>
      </p:grp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5150408" y="6116909"/>
            <a:ext cx="2055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Morsony</a:t>
            </a:r>
            <a:r>
              <a:rPr lang="en-US" sz="2000" dirty="0"/>
              <a:t> et al., </a:t>
            </a:r>
            <a:r>
              <a:rPr lang="en-US" sz="2000" dirty="0" smtClean="0"/>
              <a:t>07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317158" y="1289162"/>
            <a:ext cx="4824536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</a:t>
            </a:r>
            <a:r>
              <a:rPr lang="en-US" sz="3200" dirty="0" smtClean="0"/>
              <a:t>Jets do break through.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A Cocoon is created.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Extremely narrow jets.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Jet heads are sub-to-trans relativistic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52112" y="6016318"/>
            <a:ext cx="196945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Mizuta &amp; </a:t>
            </a:r>
            <a:r>
              <a:rPr lang="en-US" sz="2000" dirty="0" err="1">
                <a:solidFill>
                  <a:schemeClr val="bg1"/>
                </a:solidFill>
              </a:rPr>
              <a:t>Aloy</a:t>
            </a:r>
            <a:r>
              <a:rPr lang="en-US" sz="2000" dirty="0">
                <a:solidFill>
                  <a:schemeClr val="bg1"/>
                </a:solidFill>
              </a:rPr>
              <a:t> 09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09850" y="3160415"/>
            <a:ext cx="2461367" cy="40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539552" y="5936217"/>
            <a:ext cx="196945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Mizuta &amp; </a:t>
            </a:r>
            <a:r>
              <a:rPr lang="en-US" sz="2000" dirty="0" err="1">
                <a:solidFill>
                  <a:schemeClr val="bg1"/>
                </a:solidFill>
              </a:rPr>
              <a:t>Aloy</a:t>
            </a:r>
            <a:r>
              <a:rPr lang="en-US" sz="2000" dirty="0">
                <a:solidFill>
                  <a:schemeClr val="bg1"/>
                </a:solidFill>
              </a:rPr>
              <a:t> 09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552" y="3861048"/>
            <a:ext cx="8100392" cy="1200329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How do the properties of the jet and the star affect the evolution?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7550" y="431800"/>
            <a:ext cx="514985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 Piran Jets 2011 Krakow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6856" y="76076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Jet-Cocoon Model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838" y="431800"/>
            <a:ext cx="5149850" cy="61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0" y="6553200"/>
            <a:ext cx="2895600" cy="304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 Piran Jets 2011 Krakow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005461" y="2450604"/>
            <a:ext cx="1152128" cy="646331"/>
            <a:chOff x="4005461" y="2450604"/>
            <a:chExt cx="1152128" cy="646331"/>
          </a:xfrm>
        </p:grpSpPr>
        <p:sp>
          <p:nvSpPr>
            <p:cNvPr id="7" name="Rectangle 6"/>
            <p:cNvSpPr/>
            <p:nvPr/>
          </p:nvSpPr>
          <p:spPr>
            <a:xfrm>
              <a:off x="4211960" y="2507754"/>
              <a:ext cx="720080" cy="504056"/>
            </a:xfrm>
            <a:prstGeom prst="rect">
              <a:avLst/>
            </a:prstGeom>
            <a:solidFill>
              <a:srgbClr val="B9C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05461" y="2450604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Reverse shock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39738"/>
            <a:ext cx="5181912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70869" t="30380" r="-51" b="61441"/>
          <a:stretch>
            <a:fillRect/>
          </a:stretch>
        </p:blipFill>
        <p:spPr bwMode="auto">
          <a:xfrm>
            <a:off x="5735279" y="4077072"/>
            <a:ext cx="144016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oter Placeholder 18"/>
          <p:cNvSpPr>
            <a:spLocks noGrp="1"/>
          </p:cNvSpPr>
          <p:nvPr>
            <p:ph type="ftr" sz="quarter" idx="4294967295"/>
          </p:nvPr>
        </p:nvSpPr>
        <p:spPr>
          <a:xfrm>
            <a:off x="0" y="6553200"/>
            <a:ext cx="2895600" cy="304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 Piran Jets 2011 Krakow 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485187" y="4482994"/>
            <a:ext cx="2212492" cy="219212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482822" y="4477069"/>
            <a:ext cx="2236917" cy="2192124"/>
            <a:chOff x="3495885" y="4482827"/>
            <a:chExt cx="2236917" cy="219212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9030" t="70707" r="27892"/>
            <a:stretch>
              <a:fillRect/>
            </a:stretch>
          </p:blipFill>
          <p:spPr bwMode="auto">
            <a:xfrm>
              <a:off x="3500554" y="4797152"/>
              <a:ext cx="2232248" cy="1805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/>
            <p:cNvSpPr/>
            <p:nvPr/>
          </p:nvSpPr>
          <p:spPr>
            <a:xfrm>
              <a:off x="3495885" y="4482827"/>
              <a:ext cx="2212492" cy="2192124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 bwMode="auto">
          <a:xfrm>
            <a:off x="755576" y="2132856"/>
            <a:ext cx="1944216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dirty="0">
                <a:latin typeface="+mj-lt"/>
              </a:rPr>
              <a:t>Collimation</a:t>
            </a:r>
          </a:p>
          <a:p>
            <a:pPr>
              <a:defRPr/>
            </a:pPr>
            <a:r>
              <a:rPr lang="en-US" sz="2400" b="0" dirty="0" smtClean="0">
                <a:latin typeface="+mj-lt"/>
              </a:rPr>
              <a:t>Shock – Radiation mediated</a:t>
            </a:r>
          </a:p>
          <a:p>
            <a:pPr>
              <a:defRPr/>
            </a:pPr>
            <a:r>
              <a:rPr lang="en-US" sz="2400" dirty="0" smtClean="0">
                <a:latin typeface="+mj-lt"/>
              </a:rPr>
              <a:t>Weak source of neutrinos</a:t>
            </a:r>
            <a:endParaRPr lang="en-US" sz="2400" b="0" dirty="0" smtClean="0">
              <a:latin typeface="+mj-lt"/>
            </a:endParaRPr>
          </a:p>
          <a:p>
            <a:pPr>
              <a:defRPr/>
            </a:pPr>
            <a:endParaRPr lang="en-US" sz="2400" b="0" dirty="0" smtClean="0"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2627784" y="3356992"/>
            <a:ext cx="1800200" cy="1656184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6300193" y="3212976"/>
            <a:ext cx="1944216" cy="10542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 smtClean="0">
                <a:latin typeface="+mj-lt"/>
              </a:rPr>
              <a:t>Bromberg &amp;</a:t>
            </a:r>
          </a:p>
          <a:p>
            <a:pPr>
              <a:defRPr/>
            </a:pPr>
            <a:r>
              <a:rPr lang="en-US" sz="2000" dirty="0" smtClean="0">
                <a:latin typeface="+mj-lt"/>
              </a:rPr>
              <a:t>Le</a:t>
            </a:r>
            <a:r>
              <a:rPr lang="en-US" sz="2000" b="0" dirty="0" smtClean="0">
                <a:latin typeface="+mj-lt"/>
              </a:rPr>
              <a:t>vinson 07; 09</a:t>
            </a:r>
            <a:endParaRPr lang="en-US" sz="2000" b="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6248400" y="1905000"/>
            <a:ext cx="194421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 err="1" smtClean="0">
                <a:latin typeface="+mj-lt"/>
              </a:rPr>
              <a:t>Nalewajko</a:t>
            </a:r>
            <a:r>
              <a:rPr lang="en-US" sz="2000" b="0" dirty="0" smtClean="0">
                <a:latin typeface="+mj-lt"/>
              </a:rPr>
              <a:t> &amp;</a:t>
            </a:r>
          </a:p>
          <a:p>
            <a:pPr>
              <a:defRPr/>
            </a:pPr>
            <a:r>
              <a:rPr lang="en-US" sz="2000" b="0" dirty="0" err="1" smtClean="0">
                <a:latin typeface="+mj-lt"/>
              </a:rPr>
              <a:t>Sikora</a:t>
            </a:r>
            <a:r>
              <a:rPr lang="en-US" sz="2000" b="0" dirty="0" smtClean="0">
                <a:latin typeface="+mj-lt"/>
              </a:rPr>
              <a:t> 11</a:t>
            </a:r>
            <a:endParaRPr lang="en-US" sz="2000" b="0" dirty="0"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2400" y="0"/>
            <a:ext cx="9039743" cy="2879725"/>
            <a:chOff x="152400" y="0"/>
            <a:chExt cx="9039743" cy="2879725"/>
          </a:xfrm>
        </p:grpSpPr>
        <p:sp>
          <p:nvSpPr>
            <p:cNvPr id="25" name="TextBox 24"/>
            <p:cNvSpPr txBox="1"/>
            <p:nvPr/>
          </p:nvSpPr>
          <p:spPr>
            <a:xfrm>
              <a:off x="152400" y="228600"/>
              <a:ext cx="7620000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Happy Birthday </a:t>
              </a:r>
              <a:r>
                <a:rPr lang="en-US" sz="4000" b="1" dirty="0" err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Marek</a:t>
              </a:r>
              <a:endPara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781800" y="0"/>
              <a:ext cx="2410343" cy="287972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The (long) GRB-Supernova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410200" cy="294319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Observational indications</a:t>
            </a:r>
          </a:p>
          <a:p>
            <a:pPr lvl="1"/>
            <a:r>
              <a:rPr lang="en-US" dirty="0" smtClean="0"/>
              <a:t>Long GRBs arise in star forming regions (</a:t>
            </a:r>
            <a:r>
              <a:rPr lang="en-US" dirty="0" err="1" smtClean="0"/>
              <a:t>Paczynski</a:t>
            </a:r>
            <a:r>
              <a:rPr lang="en-US" dirty="0" smtClean="0"/>
              <a:t> 1997)  </a:t>
            </a:r>
          </a:p>
          <a:p>
            <a:pPr lvl="1"/>
            <a:r>
              <a:rPr lang="en-US" b="1" dirty="0" smtClean="0"/>
              <a:t>Association with </a:t>
            </a:r>
            <a:r>
              <a:rPr lang="en-US" b="1" dirty="0" err="1" smtClean="0"/>
              <a:t>Sne</a:t>
            </a:r>
            <a:r>
              <a:rPr lang="en-US" b="1" dirty="0" smtClean="0"/>
              <a:t> (</a:t>
            </a:r>
            <a:r>
              <a:rPr lang="en-US" b="1" dirty="0" err="1" smtClean="0"/>
              <a:t>Ibc</a:t>
            </a:r>
            <a:r>
              <a:rPr lang="en-US" b="1" dirty="0" smtClean="0"/>
              <a:t>) </a:t>
            </a:r>
            <a:r>
              <a:rPr lang="en-US" b="1" dirty="0" err="1" smtClean="0"/>
              <a:t>Galama</a:t>
            </a:r>
            <a:r>
              <a:rPr lang="en-US" b="1" dirty="0" smtClean="0"/>
              <a:t> et al.  1998 </a:t>
            </a:r>
          </a:p>
          <a:p>
            <a:pPr lvl="1"/>
            <a:r>
              <a:rPr lang="en-US" dirty="0" smtClean="0"/>
              <a:t>SN bumps.</a:t>
            </a:r>
            <a:endParaRPr lang="he-IL" dirty="0" smtClean="0"/>
          </a:p>
          <a:p>
            <a:pPr lvl="1"/>
            <a:r>
              <a:rPr lang="en-US" b="1" dirty="0" smtClean="0"/>
              <a:t>GRB030329-SN 2003dh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267200"/>
            <a:ext cx="2895600" cy="2171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52600"/>
            <a:ext cx="2895600" cy="2316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648200"/>
            <a:ext cx="1905000" cy="187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" y="4267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1998bw-GRB980425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267200"/>
            <a:ext cx="1882071" cy="2210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1675" y="417513"/>
            <a:ext cx="5189538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6221413" y="5876925"/>
            <a:ext cx="2055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Morsony</a:t>
            </a:r>
            <a:r>
              <a:rPr lang="en-US" sz="2000" dirty="0"/>
              <a:t> et al., </a:t>
            </a:r>
            <a:r>
              <a:rPr lang="en-US" sz="2000" dirty="0" smtClean="0"/>
              <a:t>07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53200"/>
            <a:ext cx="2895600" cy="304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 Piran Jets 2011 Krakow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4213" y="403225"/>
            <a:ext cx="5199062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6221413" y="5876925"/>
            <a:ext cx="2055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Morsony</a:t>
            </a:r>
            <a:r>
              <a:rPr lang="en-US" sz="2000" dirty="0"/>
              <a:t> et al., </a:t>
            </a:r>
            <a:r>
              <a:rPr lang="en-US" sz="2000" dirty="0" smtClean="0"/>
              <a:t>07</a:t>
            </a:r>
            <a:endParaRPr lang="en-US" sz="2000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5650" y="2132856"/>
            <a:ext cx="2748850" cy="1877437"/>
          </a:xfrm>
          <a:prstGeom prst="rect">
            <a:avLst/>
          </a:prstGeom>
          <a:solidFill>
            <a:srgbClr val="FFFF4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/>
              <a:t>Initial conditions:</a:t>
            </a:r>
          </a:p>
          <a:p>
            <a:r>
              <a:rPr lang="en-US" sz="2400" dirty="0" smtClean="0"/>
              <a:t>luminosity </a:t>
            </a:r>
            <a:r>
              <a:rPr lang="en-US" sz="2400" dirty="0"/>
              <a:t>–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j</a:t>
            </a:r>
            <a:endParaRPr lang="en-US" sz="2400" dirty="0" smtClean="0"/>
          </a:p>
          <a:p>
            <a:r>
              <a:rPr lang="en-US" sz="2400" dirty="0" smtClean="0"/>
              <a:t>Injection angle – </a:t>
            </a:r>
            <a:r>
              <a:rPr lang="el-GR" sz="2400" dirty="0" smtClean="0"/>
              <a:t>θ</a:t>
            </a:r>
            <a:r>
              <a:rPr lang="en-US" sz="2400" baseline="-25000" dirty="0" smtClean="0"/>
              <a:t>0</a:t>
            </a:r>
            <a:endParaRPr lang="en-US" sz="2400" dirty="0" smtClean="0">
              <a:latin typeface="Symbol" pitchFamily="18" charset="2"/>
            </a:endParaRPr>
          </a:p>
          <a:p>
            <a:r>
              <a:rPr lang="en-US" sz="2400" dirty="0" smtClean="0"/>
              <a:t>External Density-  </a:t>
            </a:r>
            <a:r>
              <a:rPr lang="el-GR" sz="2000" dirty="0" smtClean="0">
                <a:latin typeface="Times New Roman"/>
                <a:cs typeface="Times New Roman"/>
              </a:rPr>
              <a:t>ρ</a:t>
            </a:r>
            <a:r>
              <a:rPr lang="en-US" sz="2000" dirty="0" smtClean="0">
                <a:latin typeface="Times New Roman"/>
                <a:cs typeface="Times New Roman"/>
              </a:rPr>
              <a:t>(z)</a:t>
            </a:r>
            <a:endParaRPr lang="en-US" sz="2000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444208" y="1922056"/>
            <a:ext cx="2554486" cy="2308324"/>
          </a:xfrm>
          <a:prstGeom prst="rect">
            <a:avLst/>
          </a:prstGeom>
          <a:solidFill>
            <a:srgbClr val="FFFF4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/>
              <a:t>Unknowns</a:t>
            </a:r>
            <a:r>
              <a:rPr lang="en-US" sz="2400" dirty="0"/>
              <a:t>:</a:t>
            </a:r>
          </a:p>
          <a:p>
            <a:r>
              <a:rPr lang="en-US" sz="2400" dirty="0"/>
              <a:t>Cocoon pressure </a:t>
            </a:r>
          </a:p>
          <a:p>
            <a:r>
              <a:rPr lang="en-US" sz="2400" dirty="0"/>
              <a:t>Cocoon </a:t>
            </a:r>
            <a:r>
              <a:rPr lang="en-US" sz="2400" dirty="0" smtClean="0"/>
              <a:t>size</a:t>
            </a:r>
          </a:p>
          <a:p>
            <a:r>
              <a:rPr lang="en-US" sz="2400" dirty="0" smtClean="0"/>
              <a:t>Head velocity</a:t>
            </a:r>
            <a:endParaRPr lang="en-US" sz="2400" dirty="0"/>
          </a:p>
          <a:p>
            <a:r>
              <a:rPr lang="en-US" sz="2400" dirty="0"/>
              <a:t>Jet </a:t>
            </a:r>
            <a:r>
              <a:rPr lang="en-US" sz="2400" dirty="0" smtClean="0"/>
              <a:t>cross-section</a:t>
            </a:r>
          </a:p>
          <a:p>
            <a:r>
              <a:rPr lang="en-US" sz="2400" dirty="0" smtClean="0"/>
              <a:t>Jet Lorentz factor</a:t>
            </a:r>
            <a:endParaRPr lang="en-US" sz="2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loy-jet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450" y="0"/>
            <a:ext cx="3467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05200" y="387350"/>
            <a:ext cx="2209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3432175" y="571500"/>
            <a:ext cx="228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3543300" y="514350"/>
            <a:ext cx="73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22838" y="4191000"/>
            <a:ext cx="533400" cy="1600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33825" y="519113"/>
            <a:ext cx="1295400" cy="5724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20" name="TextBox 32"/>
          <p:cNvSpPr txBox="1">
            <a:spLocks noChangeArrowheads="1"/>
          </p:cNvSpPr>
          <p:nvPr/>
        </p:nvSpPr>
        <p:spPr bwMode="auto">
          <a:xfrm>
            <a:off x="5324475" y="381000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Log</a:t>
            </a:r>
            <a:r>
              <a:rPr lang="en-US" baseline="-25000"/>
              <a:t>10</a:t>
            </a:r>
            <a:r>
              <a:rPr lang="en-US"/>
              <a:t>(</a:t>
            </a:r>
            <a:r>
              <a:rPr lang="el-GR"/>
              <a:t>ρ</a:t>
            </a:r>
            <a:r>
              <a:rPr lang="en-US"/>
              <a:t>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267200" y="6477000"/>
            <a:ext cx="762000" cy="3048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 rot="16200000">
            <a:off x="2819400" y="2971800"/>
            <a:ext cx="762000" cy="3048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23" name="TextBox 35"/>
          <p:cNvSpPr txBox="1">
            <a:spLocks noChangeArrowheads="1"/>
          </p:cNvSpPr>
          <p:nvPr/>
        </p:nvSpPr>
        <p:spPr bwMode="auto">
          <a:xfrm>
            <a:off x="4059238" y="6415088"/>
            <a:ext cx="1198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R/10</a:t>
            </a:r>
            <a:r>
              <a:rPr lang="en-US" sz="2400" baseline="30000"/>
              <a:t>9</a:t>
            </a:r>
            <a:r>
              <a:rPr lang="en-US"/>
              <a:t>cm</a:t>
            </a:r>
          </a:p>
        </p:txBody>
      </p:sp>
      <p:sp>
        <p:nvSpPr>
          <p:cNvPr id="13324" name="TextBox 36"/>
          <p:cNvSpPr txBox="1">
            <a:spLocks noChangeArrowheads="1"/>
          </p:cNvSpPr>
          <p:nvPr/>
        </p:nvSpPr>
        <p:spPr bwMode="auto">
          <a:xfrm rot="-5400000">
            <a:off x="2451894" y="2882106"/>
            <a:ext cx="1196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Z/10</a:t>
            </a:r>
            <a:r>
              <a:rPr lang="en-US" sz="2400" baseline="30000"/>
              <a:t>9</a:t>
            </a:r>
            <a:r>
              <a:rPr lang="en-US"/>
              <a:t>cm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4478338" y="533400"/>
            <a:ext cx="212725" cy="5715000"/>
            <a:chOff x="4478850" y="533400"/>
            <a:chExt cx="212971" cy="5715000"/>
          </a:xfrm>
        </p:grpSpPr>
        <p:sp>
          <p:nvSpPr>
            <p:cNvPr id="18" name="Rectangle 17"/>
            <p:cNvSpPr/>
            <p:nvPr/>
          </p:nvSpPr>
          <p:spPr>
            <a:xfrm>
              <a:off x="4482029" y="533400"/>
              <a:ext cx="209792" cy="4953000"/>
            </a:xfrm>
            <a:prstGeom prst="rect">
              <a:avLst/>
            </a:prstGeom>
            <a:solidFill>
              <a:srgbClr val="FFFF00">
                <a:alpha val="71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4478850" y="5486400"/>
              <a:ext cx="209792" cy="762000"/>
            </a:xfrm>
            <a:prstGeom prst="triangle">
              <a:avLst/>
            </a:prstGeom>
            <a:solidFill>
              <a:srgbClr val="FFFF00">
                <a:alpha val="5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4478338" y="520700"/>
            <a:ext cx="220662" cy="5727700"/>
            <a:chOff x="4478850" y="520065"/>
            <a:chExt cx="220590" cy="5728335"/>
          </a:xfrm>
        </p:grpSpPr>
        <p:cxnSp>
          <p:nvCxnSpPr>
            <p:cNvPr id="31" name="Straight Connector 30"/>
            <p:cNvCxnSpPr>
              <a:stCxn id="19" idx="0"/>
              <a:endCxn id="19" idx="2"/>
            </p:cNvCxnSpPr>
            <p:nvPr/>
          </p:nvCxnSpPr>
          <p:spPr>
            <a:xfrm rot="5400000" flipH="1" flipV="1">
              <a:off x="4255712" y="5814194"/>
              <a:ext cx="762084" cy="10632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9" idx="4"/>
              <a:endCxn id="17" idx="2"/>
            </p:cNvCxnSpPr>
            <p:nvPr/>
          </p:nvCxnSpPr>
          <p:spPr>
            <a:xfrm rot="16200000" flipH="1">
              <a:off x="4151766" y="5813399"/>
              <a:ext cx="757322" cy="10315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2214728" y="3003191"/>
              <a:ext cx="4966251" cy="317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 flipH="1" flipV="1">
              <a:off x="1995723" y="3006366"/>
              <a:ext cx="4974189" cy="158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>
              <a:off x="4485198" y="526416"/>
              <a:ext cx="201546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rc 22"/>
          <p:cNvSpPr/>
          <p:nvPr/>
        </p:nvSpPr>
        <p:spPr>
          <a:xfrm>
            <a:off x="4537075" y="4997450"/>
            <a:ext cx="92075" cy="1252538"/>
          </a:xfrm>
          <a:prstGeom prst="arc">
            <a:avLst>
              <a:gd name="adj1" fmla="val 16200000"/>
              <a:gd name="adj2" fmla="val 16197407"/>
            </a:avLst>
          </a:prstGeom>
          <a:solidFill>
            <a:srgbClr val="FF0000">
              <a:alpha val="48000"/>
            </a:srgb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6372200" y="5949280"/>
            <a:ext cx="20556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Mizuta &amp; </a:t>
            </a:r>
            <a:r>
              <a:rPr lang="en-US" sz="2000" dirty="0" err="1"/>
              <a:t>Aloy</a:t>
            </a:r>
            <a:r>
              <a:rPr lang="en-US" sz="2000" dirty="0"/>
              <a:t> 09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Comparison with simulations</a:t>
            </a:r>
            <a:endParaRPr lang="he-IL" sz="4800" b="1" dirty="0">
              <a:ln w="6350">
                <a:noFill/>
              </a:ln>
              <a:solidFill>
                <a:srgbClr val="0D0D0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7608912" y="3962400"/>
          <a:ext cx="779512" cy="2088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512"/>
              </a:tblGrid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</a:t>
                      </a:r>
                      <a:endParaRPr lang="en-US" sz="2400" dirty="0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endParaRPr lang="en-US" sz="2400" dirty="0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0" y="6553200"/>
            <a:ext cx="2895600" cy="3048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376649"/>
            <a:ext cx="6694512" cy="495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697" name="Object 3"/>
          <p:cNvGraphicFramePr>
            <a:graphicFrameLocks noChangeAspect="1"/>
          </p:cNvGraphicFramePr>
          <p:nvPr/>
        </p:nvGraphicFramePr>
        <p:xfrm>
          <a:off x="7467600" y="3048000"/>
          <a:ext cx="1558925" cy="649287"/>
        </p:xfrm>
        <a:graphic>
          <a:graphicData uri="http://schemas.openxmlformats.org/presentationml/2006/ole">
            <p:oleObj spid="_x0000_s195586" name="Equation" r:id="rId5" imgW="7315200" imgH="3086100" progId="Equation.3">
              <p:embed/>
            </p:oleObj>
          </a:graphicData>
        </a:graphic>
      </p:graphicFrame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607182" y="6309809"/>
            <a:ext cx="1773130" cy="35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Zhang et al., 04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 noChangeAspect="1"/>
          </p:cNvGrpSpPr>
          <p:nvPr/>
        </p:nvGrpSpPr>
        <p:grpSpPr>
          <a:xfrm>
            <a:off x="895108" y="-3555776"/>
            <a:ext cx="7565324" cy="11770045"/>
            <a:chOff x="1187624" y="-2259632"/>
            <a:chExt cx="6340896" cy="9865096"/>
          </a:xfrm>
        </p:grpSpPr>
        <p:sp>
          <p:nvSpPr>
            <p:cNvPr id="53" name="Chord 52"/>
            <p:cNvSpPr/>
            <p:nvPr/>
          </p:nvSpPr>
          <p:spPr>
            <a:xfrm>
              <a:off x="1680250" y="2420888"/>
              <a:ext cx="2099662" cy="3854142"/>
            </a:xfrm>
            <a:prstGeom prst="chord">
              <a:avLst>
                <a:gd name="adj1" fmla="val 17266107"/>
                <a:gd name="adj2" fmla="val 15126620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hord 51"/>
            <p:cNvSpPr/>
            <p:nvPr/>
          </p:nvSpPr>
          <p:spPr>
            <a:xfrm>
              <a:off x="4932040" y="2614052"/>
              <a:ext cx="2099662" cy="3672000"/>
            </a:xfrm>
            <a:prstGeom prst="chord">
              <a:avLst>
                <a:gd name="adj1" fmla="val 16737667"/>
                <a:gd name="adj2" fmla="val 15674181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/>
          </p:nvSpPr>
          <p:spPr>
            <a:xfrm rot="10800000">
              <a:off x="5802040" y="5925349"/>
              <a:ext cx="360040" cy="360040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800899" y="5073502"/>
              <a:ext cx="352800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10800000">
              <a:off x="5681839" y="4442733"/>
              <a:ext cx="1261662" cy="1872208"/>
            </a:xfrm>
            <a:prstGeom prst="arc">
              <a:avLst>
                <a:gd name="adj1" fmla="val 18679496"/>
                <a:gd name="adj2" fmla="val 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685459" y="2809503"/>
              <a:ext cx="590400" cy="2582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10800000">
              <a:off x="5647358" y="4447495"/>
              <a:ext cx="1280593" cy="1872208"/>
            </a:xfrm>
            <a:prstGeom prst="arc">
              <a:avLst>
                <a:gd name="adj1" fmla="val 18679496"/>
                <a:gd name="adj2" fmla="val 37904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>
              <a:off x="4548185" y="4528053"/>
              <a:ext cx="1599146" cy="2146790"/>
            </a:xfrm>
            <a:prstGeom prst="arc">
              <a:avLst>
                <a:gd name="adj1" fmla="val 18825936"/>
                <a:gd name="adj2" fmla="val 2787296"/>
              </a:avLst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81840" y="2675014"/>
              <a:ext cx="594000" cy="1154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 flipH="1" flipV="1">
              <a:off x="4295839" y="4076928"/>
              <a:ext cx="27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4909517" y="4062066"/>
              <a:ext cx="27360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023098" y="1829965"/>
              <a:ext cx="1648818" cy="386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Collimated Jet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10800000">
              <a:off x="5807203" y="4537696"/>
              <a:ext cx="1587397" cy="2137216"/>
            </a:xfrm>
            <a:prstGeom prst="arc">
              <a:avLst>
                <a:gd name="adj1" fmla="val 18825936"/>
                <a:gd name="adj2" fmla="val 2800294"/>
              </a:avLst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39719" y="4681044"/>
              <a:ext cx="778190" cy="309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Cocoon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6462" y="2840736"/>
              <a:ext cx="783646" cy="4828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j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>
              <a:off x="6135682" y="4908277"/>
              <a:ext cx="504487" cy="607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535142" y="2367929"/>
              <a:ext cx="874927" cy="54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Ambient</a:t>
              </a:r>
            </a:p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medium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94239" y="2367929"/>
              <a:ext cx="886073" cy="54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Jet’s head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Arrow Connector 24"/>
            <p:cNvCxnSpPr>
              <a:stCxn id="24" idx="2"/>
            </p:cNvCxnSpPr>
            <p:nvPr/>
          </p:nvCxnSpPr>
          <p:spPr>
            <a:xfrm rot="5400000" flipH="1">
              <a:off x="6384025" y="2356403"/>
              <a:ext cx="148915" cy="957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rot="10800000">
              <a:off x="2373259" y="4466139"/>
              <a:ext cx="731490" cy="1789846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73660" y="3263776"/>
              <a:ext cx="720080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10800000">
              <a:off x="2203338" y="-310768"/>
              <a:ext cx="1653839" cy="6004178"/>
            </a:xfrm>
            <a:prstGeom prst="arc">
              <a:avLst>
                <a:gd name="adj1" fmla="val 17414856"/>
                <a:gd name="adj2" fmla="val 7697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10800000">
              <a:off x="2443064" y="-310654"/>
              <a:ext cx="1653839" cy="6004178"/>
            </a:xfrm>
            <a:prstGeom prst="arc">
              <a:avLst>
                <a:gd name="adj1" fmla="val 17414856"/>
                <a:gd name="adj2" fmla="val 3607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10800000">
              <a:off x="2344741" y="-2259632"/>
              <a:ext cx="2606802" cy="9851145"/>
            </a:xfrm>
            <a:prstGeom prst="arc">
              <a:avLst>
                <a:gd name="adj1" fmla="val 17414856"/>
                <a:gd name="adj2" fmla="val 21559083"/>
              </a:avLst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10800000">
              <a:off x="2882252" y="-2245681"/>
              <a:ext cx="2606802" cy="9851145"/>
            </a:xfrm>
            <a:prstGeom prst="arc">
              <a:avLst>
                <a:gd name="adj1" fmla="val 17414856"/>
                <a:gd name="adj2" fmla="val 21559083"/>
              </a:avLst>
            </a:prstGeom>
            <a:ln>
              <a:solidFill>
                <a:schemeClr val="tx1"/>
              </a:solidFill>
              <a:prstDash val="sysDash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205601" y="2665491"/>
              <a:ext cx="1044000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16646" y="1844825"/>
              <a:ext cx="1906782" cy="386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Uncollimated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Jet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74212" y="4681044"/>
              <a:ext cx="778190" cy="309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Cocoon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594219" y="3336033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594219" y="3523482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rot="16200000" flipV="1">
              <a:off x="2925684" y="4014590"/>
              <a:ext cx="648072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10800000">
              <a:off x="2306188" y="3861050"/>
              <a:ext cx="1055737" cy="5760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240582" y="2348881"/>
              <a:ext cx="874927" cy="54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Ambient</a:t>
              </a:r>
            </a:p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medium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87624" y="2223915"/>
              <a:ext cx="3096344" cy="40663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28814" y="2348881"/>
              <a:ext cx="886073" cy="54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Jet’s head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rot="5400000">
              <a:off x="3173639" y="2206128"/>
              <a:ext cx="115811" cy="95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6295428" y="5300643"/>
              <a:ext cx="216024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468873" y="5291117"/>
              <a:ext cx="216024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432176" y="2223913"/>
              <a:ext cx="3096344" cy="40663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Collimation Regimes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372200" y="335699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jet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2546678" y="335699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jet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7080850" y="4475976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Collimation </a:t>
            </a:r>
          </a:p>
          <a:p>
            <a:pPr algn="ctr"/>
            <a:r>
              <a:rPr lang="en-US" b="1" dirty="0" smtClean="0"/>
              <a:t>Shock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203848" y="4365104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Collimation </a:t>
            </a:r>
          </a:p>
          <a:p>
            <a:pPr algn="ctr"/>
            <a:r>
              <a:rPr lang="en-US" b="1" dirty="0" smtClean="0"/>
              <a:t>Shock</a:t>
            </a:r>
            <a:endParaRPr lang="en-US" b="1" dirty="0"/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3059832" y="3284984"/>
          <a:ext cx="3026402" cy="1192336"/>
        </p:xfrm>
        <a:graphic>
          <a:graphicData uri="http://schemas.openxmlformats.org/presentationml/2006/ole">
            <p:oleObj spid="_x0000_s189442" name="Equation" r:id="rId3" imgW="7315200" imgH="2882900" progId="Equation.3">
              <p:embed/>
            </p:oleObj>
          </a:graphicData>
        </a:graphic>
      </p:graphicFrame>
      <p:cxnSp>
        <p:nvCxnSpPr>
          <p:cNvPr id="64" name="Straight Arrow Connector 63"/>
          <p:cNvCxnSpPr/>
          <p:nvPr/>
        </p:nvCxnSpPr>
        <p:spPr>
          <a:xfrm>
            <a:off x="6240376" y="2636912"/>
            <a:ext cx="7560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2267744" y="2528328"/>
            <a:ext cx="9349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Σ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j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2123728" y="2636912"/>
            <a:ext cx="12600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hord 52"/>
          <p:cNvSpPr/>
          <p:nvPr/>
        </p:nvSpPr>
        <p:spPr>
          <a:xfrm>
            <a:off x="1482860" y="2028552"/>
            <a:ext cx="2505107" cy="4598376"/>
          </a:xfrm>
          <a:prstGeom prst="chord">
            <a:avLst>
              <a:gd name="adj1" fmla="val 17266107"/>
              <a:gd name="adj2" fmla="val 15126620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10800000">
            <a:off x="2309689" y="4468741"/>
            <a:ext cx="872741" cy="2135465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310168" y="3034202"/>
            <a:ext cx="859128" cy="146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 rot="10800000">
            <a:off x="2106957" y="-1230587"/>
            <a:ext cx="1973196" cy="7163584"/>
          </a:xfrm>
          <a:prstGeom prst="arc">
            <a:avLst>
              <a:gd name="adj1" fmla="val 17414856"/>
              <a:gd name="adj2" fmla="val 76973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10800000">
            <a:off x="2392974" y="-1230451"/>
            <a:ext cx="1973196" cy="7163584"/>
          </a:xfrm>
          <a:prstGeom prst="arc">
            <a:avLst>
              <a:gd name="adj1" fmla="val 17414856"/>
              <a:gd name="adj2" fmla="val 3607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10800000">
            <a:off x="2275664" y="-3555776"/>
            <a:ext cx="3110176" cy="11753400"/>
          </a:xfrm>
          <a:prstGeom prst="arc">
            <a:avLst>
              <a:gd name="adj1" fmla="val 17414856"/>
              <a:gd name="adj2" fmla="val 21559083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109657" y="2320388"/>
            <a:ext cx="1245597" cy="1718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645594" y="1341251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Uncollimated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Jet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75656" y="47251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Cocoon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73317" y="3120411"/>
            <a:ext cx="343651" cy="17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573317" y="3344057"/>
            <a:ext cx="343651" cy="17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958292" y="194264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Ambient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medium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95108" y="1793543"/>
            <a:ext cx="3694249" cy="48515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Collimation Condition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83768" y="277163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292080" y="1772816"/>
          <a:ext cx="2924342" cy="1152128"/>
        </p:xfrm>
        <a:graphic>
          <a:graphicData uri="http://schemas.openxmlformats.org/presentationml/2006/ole">
            <p:oleObj spid="_x0000_s190466" name="משוואה" r:id="rId3" imgW="7315200" imgH="2882900" progId="Equation.3">
              <p:embed/>
            </p:oleObj>
          </a:graphicData>
        </a:graphic>
      </p:graphicFrame>
      <p:cxnSp>
        <p:nvCxnSpPr>
          <p:cNvPr id="56" name="Straight Connector 55"/>
          <p:cNvCxnSpPr>
            <a:stCxn id="35" idx="0"/>
            <a:endCxn id="27" idx="0"/>
          </p:cNvCxnSpPr>
          <p:nvPr/>
        </p:nvCxnSpPr>
        <p:spPr>
          <a:xfrm rot="16200000" flipH="1">
            <a:off x="597348" y="4455496"/>
            <a:ext cx="4283818" cy="13603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5256733" y="3353420"/>
          <a:ext cx="2987675" cy="1155700"/>
        </p:xfrm>
        <a:graphic>
          <a:graphicData uri="http://schemas.openxmlformats.org/presentationml/2006/ole">
            <p:oleObj spid="_x0000_s190467" name="משוואה" r:id="rId4" imgW="7315200" imgH="2832100" progId="Equation.3">
              <p:embed/>
            </p:oleObj>
          </a:graphicData>
        </a:graphic>
      </p:graphicFrame>
      <p:sp>
        <p:nvSpPr>
          <p:cNvPr id="61" name="Arc 60"/>
          <p:cNvSpPr/>
          <p:nvPr/>
        </p:nvSpPr>
        <p:spPr>
          <a:xfrm rot="20454753">
            <a:off x="2393090" y="4077072"/>
            <a:ext cx="1008112" cy="936104"/>
          </a:xfrm>
          <a:prstGeom prst="arc">
            <a:avLst>
              <a:gd name="adj1" fmla="val 16200000"/>
              <a:gd name="adj2" fmla="val 2002056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771800" y="422108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θ</a:t>
            </a:r>
            <a:r>
              <a:rPr lang="en-US" b="1" baseline="-25000" dirty="0" smtClean="0"/>
              <a:t>0</a:t>
            </a:r>
            <a:endParaRPr lang="en-US" b="1" dirty="0"/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5292080" y="5024224"/>
          <a:ext cx="2968416" cy="1368152"/>
        </p:xfrm>
        <a:graphic>
          <a:graphicData uri="http://schemas.openxmlformats.org/presentationml/2006/ole">
            <p:oleObj spid="_x0000_s190468" name="Equation" r:id="rId5" imgW="7315200" imgH="3378200" progId="Equation.3">
              <p:embed/>
            </p:oleObj>
          </a:graphicData>
        </a:graphic>
      </p:graphicFrame>
      <p:sp>
        <p:nvSpPr>
          <p:cNvPr id="63" name="Rectangle 62"/>
          <p:cNvSpPr/>
          <p:nvPr/>
        </p:nvSpPr>
        <p:spPr>
          <a:xfrm>
            <a:off x="5927960" y="2384312"/>
            <a:ext cx="432048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292080" y="3968488"/>
            <a:ext cx="1032496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/>
          <p:nvPr/>
        </p:nvCxnSpPr>
        <p:spPr>
          <a:xfrm rot="5400000" flipH="1" flipV="1">
            <a:off x="5400092" y="3320988"/>
            <a:ext cx="864096" cy="21602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Collimation of Astrophysical Jets</a:t>
            </a:r>
            <a:endParaRPr lang="en-US" sz="4100" b="1" dirty="0">
              <a:ln w="6350">
                <a:noFill/>
              </a:ln>
              <a:solidFill>
                <a:srgbClr val="0D0D0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628800"/>
            <a:ext cx="41764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Microquasars</a:t>
            </a:r>
            <a:r>
              <a:rPr lang="en-US" sz="28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Luminosities ~ 10</a:t>
            </a:r>
            <a:r>
              <a:rPr lang="en-US" sz="2400" baseline="30000" dirty="0" smtClean="0"/>
              <a:t>39</a:t>
            </a:r>
            <a:r>
              <a:rPr lang="en-US" sz="2400" dirty="0" smtClean="0"/>
              <a:t> erg/s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Ambient medium </a:t>
            </a:r>
          </a:p>
          <a:p>
            <a:r>
              <a:rPr lang="en-US" sz="2400" dirty="0" smtClean="0"/>
              <a:t>   ISM  -                   g/cm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39552" y="2420888"/>
          <a:ext cx="1118096" cy="559048"/>
        </p:xfrm>
        <a:graphic>
          <a:graphicData uri="http://schemas.openxmlformats.org/presentationml/2006/ole">
            <p:oleObj spid="_x0000_s193538" name="משוואה" r:id="rId3" imgW="7315200" imgH="3657600" progId="Equation.3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1344638" y="3140968"/>
          <a:ext cx="1427162" cy="531812"/>
        </p:xfrm>
        <a:graphic>
          <a:graphicData uri="http://schemas.openxmlformats.org/presentationml/2006/ole">
            <p:oleObj spid="_x0000_s193539" name="משוואה" r:id="rId4" imgW="7315200" imgH="27305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41338" y="4843463"/>
          <a:ext cx="7916862" cy="1177925"/>
        </p:xfrm>
        <a:graphic>
          <a:graphicData uri="http://schemas.openxmlformats.org/presentationml/2006/ole">
            <p:oleObj spid="_x0000_s193540" name="Equation" r:id="rId5" imgW="7315200" imgH="10922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20" y="4129916"/>
            <a:ext cx="3728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jet is collimated for:</a:t>
            </a:r>
            <a:endParaRPr lang="en-US" sz="28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9635" y="1700808"/>
            <a:ext cx="4544365" cy="29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3528" y="602128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Miller-Jones (2006): MQ are collimated if </a:t>
            </a:r>
            <a:r>
              <a:rPr lang="el-GR" sz="2800" dirty="0" smtClean="0">
                <a:latin typeface="Times New Roman"/>
                <a:cs typeface="Times New Roman"/>
              </a:rPr>
              <a:t>Γ</a:t>
            </a:r>
            <a:r>
              <a:rPr lang="en-US" sz="2800" baseline="-25000" dirty="0" smtClean="0">
                <a:latin typeface="Times New Roman"/>
                <a:cs typeface="Times New Roman"/>
              </a:rPr>
              <a:t>j</a:t>
            </a:r>
            <a:r>
              <a:rPr lang="en-US" sz="2800" dirty="0" smtClean="0">
                <a:latin typeface="Times New Roman"/>
                <a:cs typeface="Times New Roman"/>
              </a:rPr>
              <a:t> &lt; 10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 rot="1507894">
            <a:off x="6753416" y="6125692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3" name="Object 15"/>
          <p:cNvGraphicFramePr>
            <a:graphicFrameLocks noChangeAspect="1"/>
          </p:cNvGraphicFramePr>
          <p:nvPr/>
        </p:nvGraphicFramePr>
        <p:xfrm>
          <a:off x="922867" y="4800600"/>
          <a:ext cx="7535333" cy="762000"/>
        </p:xfrm>
        <a:graphic>
          <a:graphicData uri="http://schemas.openxmlformats.org/presentationml/2006/ole">
            <p:oleObj spid="_x0000_s2063" name="Equation" r:id="rId4" imgW="2260600" imgH="228600" progId="Equation.3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400">
              <a:defRPr/>
            </a:pPr>
            <a:r>
              <a:rPr lang="en-US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Collapsar</a:t>
            </a:r>
            <a:r>
              <a:rPr lang="en-US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Jets:  break out time and energy</a:t>
            </a:r>
            <a:endParaRPr lang="he-IL" b="1" dirty="0">
              <a:ln w="6350">
                <a:noFill/>
              </a:ln>
              <a:solidFill>
                <a:srgbClr val="0D0D0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276211" y="3128789"/>
          <a:ext cx="4476750" cy="647700"/>
        </p:xfrm>
        <a:graphic>
          <a:graphicData uri="http://schemas.openxmlformats.org/presentationml/2006/ole">
            <p:oleObj spid="_x0000_s2054" name="משוואה" r:id="rId5" imgW="7315200" imgH="939800" progId="Equation.3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2564243" y="2408709"/>
          <a:ext cx="3989387" cy="647700"/>
        </p:xfrm>
        <a:graphic>
          <a:graphicData uri="http://schemas.openxmlformats.org/presentationml/2006/ole">
            <p:oleObj spid="_x0000_s2055" name="משוואה" r:id="rId6" imgW="7315200" imgH="1054100" progId="Equation.3">
              <p:embed/>
            </p:oleObj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2118255" y="3848100"/>
          <a:ext cx="4565650" cy="647700"/>
        </p:xfrm>
        <a:graphic>
          <a:graphicData uri="http://schemas.openxmlformats.org/presentationml/2006/ole">
            <p:oleObj spid="_x0000_s2056" name="משוואה" r:id="rId7" imgW="7315200" imgH="9144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149229" y="17380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ʘ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75503" y="246193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ʘ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06364" y="317569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ʘ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34200" y="4191000"/>
            <a:ext cx="35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ʘ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defTabSz="914400">
              <a:defRPr/>
            </a:pPr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4800" b="1" baseline="-25000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90</a:t>
            </a:r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= </a:t>
            </a:r>
            <a:r>
              <a:rPr lang="en-US" sz="48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4800" b="1" baseline="-25000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engine</a:t>
            </a:r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- T</a:t>
            </a:r>
            <a:r>
              <a:rPr lang="en-US" sz="4800" b="1" baseline="-25000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100" b="1" dirty="0">
              <a:ln w="6350">
                <a:noFill/>
              </a:ln>
              <a:solidFill>
                <a:srgbClr val="0D0D0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78315"/>
            <a:ext cx="5867400" cy="4570085"/>
          </a:xfrm>
          <a:prstGeom prst="rect">
            <a:avLst/>
          </a:prstGeom>
        </p:spPr>
      </p:pic>
      <p:cxnSp>
        <p:nvCxnSpPr>
          <p:cNvPr id="8" name="Elbow Connector 7"/>
          <p:cNvCxnSpPr/>
          <p:nvPr/>
        </p:nvCxnSpPr>
        <p:spPr>
          <a:xfrm rot="5400000" flipH="1" flipV="1">
            <a:off x="2988735" y="2819401"/>
            <a:ext cx="1049866" cy="321732"/>
          </a:xfrm>
          <a:prstGeom prst="bentConnector3">
            <a:avLst>
              <a:gd name="adj1" fmla="val -806"/>
            </a:avLst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657600" y="2209800"/>
            <a:ext cx="762000" cy="228600"/>
          </a:xfrm>
          <a:prstGeom prst="bentConnector3">
            <a:avLst>
              <a:gd name="adj1" fmla="val 50000"/>
            </a:avLst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rot="16200000" flipH="1">
            <a:off x="4152900" y="2476500"/>
            <a:ext cx="914400" cy="381000"/>
          </a:xfrm>
          <a:prstGeom prst="bentConnector3">
            <a:avLst>
              <a:gd name="adj1" fmla="val 53704"/>
            </a:avLst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>
            <a:off x="4800600" y="3124200"/>
            <a:ext cx="685800" cy="304800"/>
          </a:xfrm>
          <a:prstGeom prst="bentConnector3">
            <a:avLst>
              <a:gd name="adj1" fmla="val 50000"/>
            </a:avLst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4839494" y="4076700"/>
            <a:ext cx="1294606" cy="79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486400" y="4724400"/>
            <a:ext cx="304800" cy="158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994400" y="2406650"/>
            <a:ext cx="368300" cy="793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flipV="1">
            <a:off x="3352800" y="3318933"/>
            <a:ext cx="685800" cy="414867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flipV="1">
            <a:off x="4038600" y="2984500"/>
            <a:ext cx="698500" cy="330200"/>
          </a:xfrm>
          <a:prstGeom prst="bentConnector3">
            <a:avLst>
              <a:gd name="adj1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5400000" flipH="1" flipV="1">
            <a:off x="4638675" y="2530475"/>
            <a:ext cx="558800" cy="374650"/>
          </a:xfrm>
          <a:prstGeom prst="bentConnector3">
            <a:avLst>
              <a:gd name="adj1" fmla="val 7159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5105400" y="2438400"/>
            <a:ext cx="355600" cy="635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/>
          <p:nvPr/>
        </p:nvCxnSpPr>
        <p:spPr>
          <a:xfrm rot="16200000" flipH="1">
            <a:off x="4870450" y="3048000"/>
            <a:ext cx="1543050" cy="361950"/>
          </a:xfrm>
          <a:prstGeom prst="bentConnector3">
            <a:avLst>
              <a:gd name="adj1" fmla="val 2695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/>
          <p:nvPr/>
        </p:nvCxnSpPr>
        <p:spPr>
          <a:xfrm rot="16200000" flipH="1">
            <a:off x="5622925" y="4175125"/>
            <a:ext cx="736600" cy="361950"/>
          </a:xfrm>
          <a:prstGeom prst="bentConnector3">
            <a:avLst>
              <a:gd name="adj1" fmla="val 8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/>
          <p:nvPr/>
        </p:nvCxnSpPr>
        <p:spPr>
          <a:xfrm>
            <a:off x="6172200" y="4724400"/>
            <a:ext cx="355600" cy="635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/>
          <p:nvPr/>
        </p:nvCxnSpPr>
        <p:spPr>
          <a:xfrm>
            <a:off x="6026150" y="2190750"/>
            <a:ext cx="355600" cy="635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Distribution of </a:t>
            </a:r>
            <a:r>
              <a:rPr lang="en-US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90</a:t>
            </a:r>
            <a:r>
              <a:rPr lang="en-US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for Swift Bursts </a:t>
            </a:r>
            <a:r>
              <a:rPr lang="en-US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vs</a:t>
            </a:r>
            <a:r>
              <a:rPr lang="en-US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Energy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5016500" cy="3898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2286000"/>
            <a:ext cx="198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</a:t>
            </a:r>
            <a:r>
              <a:rPr lang="en-US" sz="2400" baseline="-25000" dirty="0" smtClean="0">
                <a:solidFill>
                  <a:schemeClr val="bg1"/>
                </a:solidFill>
              </a:rPr>
              <a:t>90</a:t>
            </a:r>
            <a:r>
              <a:rPr lang="en-US" sz="2400" dirty="0" smtClean="0">
                <a:solidFill>
                  <a:schemeClr val="bg1"/>
                </a:solidFill>
              </a:rPr>
              <a:t>&gt;T</a:t>
            </a:r>
            <a:r>
              <a:rPr lang="en-US" sz="2400" baseline="-25000" dirty="0" smtClean="0">
                <a:solidFill>
                  <a:schemeClr val="bg1"/>
                </a:solidFill>
              </a:rPr>
              <a:t>B</a:t>
            </a:r>
            <a:r>
              <a:rPr lang="en-US" sz="2400" dirty="0" smtClean="0">
                <a:solidFill>
                  <a:schemeClr val="bg1"/>
                </a:solidFill>
              </a:rPr>
              <a:t> ➔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LGRBs</a:t>
            </a:r>
            <a:r>
              <a:rPr lang="en-US" sz="2400" dirty="0" smtClean="0">
                <a:solidFill>
                  <a:schemeClr val="bg1"/>
                </a:solidFill>
              </a:rPr>
              <a:t> must have small progenitors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(e.g. WR stars who lost their H envelope)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1650929">
            <a:off x="2350253" y="2411532"/>
            <a:ext cx="3116569" cy="1447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60000"/>
                  <a:alpha val="40000"/>
                </a:schemeClr>
              </a:gs>
              <a:gs pos="33000">
                <a:schemeClr val="accent1">
                  <a:tint val="86500"/>
                  <a:alpha val="40000"/>
                </a:schemeClr>
              </a:gs>
              <a:gs pos="46750">
                <a:schemeClr val="accent1">
                  <a:tint val="71000"/>
                  <a:satMod val="112000"/>
                  <a:alpha val="40000"/>
                </a:schemeClr>
              </a:gs>
              <a:gs pos="53000">
                <a:schemeClr val="accent1">
                  <a:tint val="71000"/>
                  <a:satMod val="112000"/>
                  <a:alpha val="40000"/>
                </a:schemeClr>
              </a:gs>
              <a:gs pos="68000">
                <a:schemeClr val="accent1">
                  <a:tint val="86000"/>
                  <a:alpha val="40000"/>
                </a:schemeClr>
              </a:gs>
              <a:gs pos="100000">
                <a:schemeClr val="accent1">
                  <a:shade val="60000"/>
                  <a:alpha val="40000"/>
                </a:schemeClr>
              </a:gs>
            </a:gsLst>
            <a:lin ang="835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SNe</a:t>
            </a:r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of GRBs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bright (</a:t>
            </a:r>
            <a:r>
              <a:rPr lang="en-US" dirty="0" err="1" smtClean="0"/>
              <a:t>Hypernova</a:t>
            </a:r>
            <a:r>
              <a:rPr lang="en-US" dirty="0" smtClean="0"/>
              <a:t>) – but not unique</a:t>
            </a:r>
          </a:p>
          <a:p>
            <a:r>
              <a:rPr lang="en-US" dirty="0" smtClean="0"/>
              <a:t>Broad lines (high velocity  outflow &gt;0.1c) </a:t>
            </a:r>
          </a:p>
          <a:p>
            <a:r>
              <a:rPr lang="en-US" dirty="0" smtClean="0"/>
              <a:t>Possibly engine driven (</a:t>
            </a:r>
            <a:r>
              <a:rPr lang="en-US" dirty="0" err="1" smtClean="0"/>
              <a:t>Soderberg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29000"/>
            <a:ext cx="3397384" cy="3058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6031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Soderberg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52799"/>
            <a:ext cx="4003795" cy="30507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91400" y="6031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Soderberg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828800"/>
            <a:ext cx="5016500" cy="386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Distribution of T</a:t>
            </a:r>
            <a:r>
              <a:rPr lang="en-US" b="1" baseline="-25000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90</a:t>
            </a:r>
            <a:r>
              <a:rPr lang="en-US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for Swift Bursts </a:t>
            </a:r>
            <a:r>
              <a:rPr lang="en-US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vs</a:t>
            </a:r>
            <a:r>
              <a:rPr lang="en-US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Energy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sp>
        <p:nvSpPr>
          <p:cNvPr id="7" name="Oval 6"/>
          <p:cNvSpPr/>
          <p:nvPr/>
        </p:nvSpPr>
        <p:spPr>
          <a:xfrm>
            <a:off x="3700280" y="3962400"/>
            <a:ext cx="2395720" cy="1295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60000"/>
                  <a:alpha val="40000"/>
                </a:schemeClr>
              </a:gs>
              <a:gs pos="33000">
                <a:schemeClr val="accent1">
                  <a:tint val="86500"/>
                  <a:alpha val="40000"/>
                </a:schemeClr>
              </a:gs>
              <a:gs pos="46750">
                <a:schemeClr val="accent1">
                  <a:tint val="71000"/>
                  <a:satMod val="112000"/>
                  <a:alpha val="40000"/>
                </a:schemeClr>
              </a:gs>
              <a:gs pos="53000">
                <a:schemeClr val="accent1">
                  <a:tint val="71000"/>
                  <a:satMod val="112000"/>
                  <a:alpha val="40000"/>
                </a:schemeClr>
              </a:gs>
              <a:gs pos="68000">
                <a:schemeClr val="accent1">
                  <a:tint val="86000"/>
                  <a:alpha val="40000"/>
                </a:schemeClr>
              </a:gs>
              <a:gs pos="100000">
                <a:schemeClr val="accent1">
                  <a:shade val="60000"/>
                  <a:alpha val="40000"/>
                </a:schemeClr>
              </a:gs>
            </a:gsLst>
            <a:lin ang="835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2819400"/>
            <a:ext cx="228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Short GRBs</a:t>
            </a:r>
          </a:p>
          <a:p>
            <a:r>
              <a:rPr lang="en-US" sz="2800" dirty="0" smtClean="0"/>
              <a:t>Cannot be produced in </a:t>
            </a:r>
            <a:r>
              <a:rPr lang="en-US" sz="2800" dirty="0" err="1" smtClean="0"/>
              <a:t>Collapsars</a:t>
            </a:r>
            <a:endParaRPr lang="en-US" sz="2800" dirty="0"/>
          </a:p>
        </p:txBody>
      </p:sp>
      <p:cxnSp>
        <p:nvCxnSpPr>
          <p:cNvPr id="10" name="Curved Connector 9"/>
          <p:cNvCxnSpPr>
            <a:stCxn id="8" idx="3"/>
            <a:endCxn id="7" idx="2"/>
          </p:cNvCxnSpPr>
          <p:nvPr/>
        </p:nvCxnSpPr>
        <p:spPr>
          <a:xfrm>
            <a:off x="2590800" y="3727341"/>
            <a:ext cx="1109480" cy="882759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752600"/>
            <a:ext cx="5016500" cy="386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Distribution of T</a:t>
            </a:r>
            <a:r>
              <a:rPr lang="en-US" b="1" baseline="-25000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90</a:t>
            </a:r>
            <a:r>
              <a:rPr lang="en-US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for Swift Bursts </a:t>
            </a:r>
            <a:r>
              <a:rPr lang="en-US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vs</a:t>
            </a:r>
            <a:r>
              <a:rPr lang="en-US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Energy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sp>
        <p:nvSpPr>
          <p:cNvPr id="7" name="Oval 6"/>
          <p:cNvSpPr/>
          <p:nvPr/>
        </p:nvSpPr>
        <p:spPr>
          <a:xfrm rot="6420105">
            <a:off x="2927982" y="2822866"/>
            <a:ext cx="2819401" cy="125726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60000"/>
                  <a:alpha val="40000"/>
                </a:schemeClr>
              </a:gs>
              <a:gs pos="33000">
                <a:schemeClr val="accent1">
                  <a:tint val="86500"/>
                  <a:alpha val="40000"/>
                </a:schemeClr>
              </a:gs>
              <a:gs pos="46750">
                <a:schemeClr val="accent1">
                  <a:tint val="71000"/>
                  <a:satMod val="112000"/>
                  <a:alpha val="40000"/>
                </a:schemeClr>
              </a:gs>
              <a:gs pos="53000">
                <a:schemeClr val="accent1">
                  <a:tint val="71000"/>
                  <a:satMod val="112000"/>
                  <a:alpha val="40000"/>
                </a:schemeClr>
              </a:gs>
              <a:gs pos="68000">
                <a:schemeClr val="accent1">
                  <a:tint val="86000"/>
                  <a:alpha val="40000"/>
                </a:schemeClr>
              </a:gs>
              <a:gs pos="100000">
                <a:schemeClr val="accent1">
                  <a:shade val="60000"/>
                  <a:alpha val="40000"/>
                </a:schemeClr>
              </a:gs>
            </a:gsLst>
            <a:lin ang="835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28194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Low luminosity GRBs </a:t>
            </a:r>
            <a:r>
              <a:rPr lang="en-US" sz="2800" i="1" dirty="0" err="1" smtClean="0">
                <a:solidFill>
                  <a:schemeClr val="bg1"/>
                </a:solidFill>
              </a:rPr>
              <a:t>ll</a:t>
            </a:r>
            <a:r>
              <a:rPr lang="en-US" sz="2800" dirty="0" err="1" smtClean="0">
                <a:solidFill>
                  <a:schemeClr val="bg1"/>
                </a:solidFill>
              </a:rPr>
              <a:t>GRBs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2286000" y="3276600"/>
            <a:ext cx="1295400" cy="235298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9600" y="49530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98bw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1354667" y="4927600"/>
            <a:ext cx="2675466" cy="245533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810000" y="4605866"/>
            <a:ext cx="209550" cy="190500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Low Luminosity GRBs </a:t>
            </a:r>
            <a:r>
              <a:rPr lang="en-US" dirty="0" smtClean="0"/>
              <a:t>- </a:t>
            </a:r>
            <a:r>
              <a:rPr lang="en-US" sz="5400" dirty="0" err="1" smtClean="0">
                <a:latin typeface="Brush Script MT Italic"/>
                <a:cs typeface="Brush Script MT Italic"/>
              </a:rPr>
              <a:t>ll</a:t>
            </a:r>
            <a:r>
              <a:rPr lang="en-US" dirty="0" err="1" smtClean="0"/>
              <a:t>GRBs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5334000" cy="52124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Low luminosity GRBs: </a:t>
            </a:r>
          </a:p>
          <a:p>
            <a:pPr lvl="1"/>
            <a:r>
              <a:rPr lang="en-US" dirty="0" smtClean="0"/>
              <a:t>  E</a:t>
            </a:r>
            <a:r>
              <a:rPr lang="en-US" baseline="-25000" dirty="0" smtClean="0"/>
              <a:t>iso</a:t>
            </a:r>
            <a:r>
              <a:rPr lang="en-US" dirty="0" smtClean="0"/>
              <a:t>~10</a:t>
            </a:r>
            <a:r>
              <a:rPr lang="en-US" baseline="30000" dirty="0" smtClean="0"/>
              <a:t>48</a:t>
            </a:r>
            <a:r>
              <a:rPr lang="en-US" dirty="0" smtClean="0"/>
              <a:t>-10</a:t>
            </a:r>
            <a:r>
              <a:rPr lang="en-US" baseline="30000" dirty="0" smtClean="0"/>
              <a:t>49</a:t>
            </a:r>
            <a:r>
              <a:rPr lang="en-US" dirty="0" smtClean="0"/>
              <a:t> ergs  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Smooth</a:t>
            </a:r>
            <a:r>
              <a:rPr lang="en-US" dirty="0" smtClean="0"/>
              <a:t> single peaked light curve.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Soft</a:t>
            </a:r>
            <a:r>
              <a:rPr lang="en-US" dirty="0" smtClean="0"/>
              <a:t> Emission (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peak</a:t>
            </a:r>
            <a:r>
              <a:rPr lang="en-US" dirty="0" smtClean="0"/>
              <a:t> &lt;150 </a:t>
            </a:r>
            <a:r>
              <a:rPr lang="en-US" dirty="0" err="1" smtClean="0"/>
              <a:t>keV</a:t>
            </a:r>
            <a:r>
              <a:rPr lang="en-US" dirty="0" smtClean="0"/>
              <a:t>)  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Wide</a:t>
            </a:r>
            <a:r>
              <a:rPr lang="en-US" dirty="0" smtClean="0"/>
              <a:t> opening angle </a:t>
            </a:r>
            <a:r>
              <a:rPr lang="el-GR" dirty="0" smtClean="0"/>
              <a:t>θ</a:t>
            </a:r>
            <a:r>
              <a:rPr lang="en-US" dirty="0" smtClean="0"/>
              <a:t>&gt;20º (otherwise rate will exceed type </a:t>
            </a:r>
            <a:r>
              <a:rPr lang="en-US" dirty="0" err="1" smtClean="0"/>
              <a:t>Ibc</a:t>
            </a:r>
            <a:r>
              <a:rPr lang="en-US" dirty="0" smtClean="0"/>
              <a:t>)   </a:t>
            </a:r>
          </a:p>
          <a:p>
            <a:pPr lvl="1"/>
            <a:r>
              <a:rPr lang="en-US" dirty="0" smtClean="0"/>
              <a:t>  T</a:t>
            </a:r>
            <a:r>
              <a:rPr lang="en-US" baseline="-25000" dirty="0" smtClean="0"/>
              <a:t>90</a:t>
            </a:r>
            <a:r>
              <a:rPr lang="en-US" dirty="0" smtClean="0"/>
              <a:t>~ 10-1000 sec</a:t>
            </a:r>
          </a:p>
          <a:p>
            <a:pPr lvl="1"/>
            <a:r>
              <a:rPr lang="en-US" b="1" dirty="0" smtClean="0"/>
              <a:t>All GRBs associated with </a:t>
            </a:r>
            <a:r>
              <a:rPr lang="en-US" b="1" dirty="0" err="1" smtClean="0"/>
              <a:t>SNe</a:t>
            </a:r>
            <a:r>
              <a:rPr lang="en-US" b="1" dirty="0" smtClean="0"/>
              <a:t> apart from GRB 030329 are </a:t>
            </a:r>
            <a:r>
              <a:rPr lang="en-US" b="1" i="1" dirty="0" err="1" smtClean="0"/>
              <a:t>ll</a:t>
            </a:r>
            <a:r>
              <a:rPr lang="en-US" b="1" dirty="0" err="1" smtClean="0"/>
              <a:t>GRBs</a:t>
            </a:r>
            <a:r>
              <a:rPr lang="en-US" b="1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375" y="1600200"/>
            <a:ext cx="2634586" cy="20828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5734" y="4343400"/>
            <a:ext cx="3172066" cy="22928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 rot="10800000">
            <a:off x="6001641" y="5537200"/>
            <a:ext cx="1315826" cy="121722"/>
          </a:xfrm>
          <a:prstGeom prst="line">
            <a:avLst/>
          </a:prstGeom>
          <a:ln w="25400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4163" y="2438400"/>
            <a:ext cx="5807596" cy="41978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5836"/>
            <a:ext cx="8839199" cy="938454"/>
          </a:xfrm>
          <a:ln/>
        </p:spPr>
        <p:txBody>
          <a:bodyPr lIns="81639" tIns="106131" rIns="81639" bIns="40820" anchor="t">
            <a:normAutofit fontScale="90000"/>
          </a:bodyPr>
          <a:lstStyle/>
          <a:p>
            <a:pPr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444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The local GRB rate and luminosity function </a:t>
            </a:r>
            <a:r>
              <a:rPr lang="en-US" dirty="0" smtClean="0">
                <a:ea typeface="Arial Unicode MS" charset="0"/>
                <a:cs typeface="Arial Unicode MS" charset="0"/>
              </a:rPr>
              <a:t>(</a:t>
            </a:r>
            <a:r>
              <a:rPr lang="en-US" sz="2667" dirty="0" err="1" smtClean="0">
                <a:ea typeface="Arial Unicode MS" charset="0"/>
                <a:cs typeface="Arial Unicode MS" charset="0"/>
              </a:rPr>
              <a:t>Wanderman</a:t>
            </a:r>
            <a:r>
              <a:rPr lang="en-US" sz="2667" dirty="0" smtClean="0">
                <a:ea typeface="Arial Unicode MS" charset="0"/>
                <a:cs typeface="Arial Unicode MS" charset="0"/>
              </a:rPr>
              <a:t> &amp; TP) </a:t>
            </a:r>
            <a:endParaRPr lang="en-US" sz="2667" dirty="0">
              <a:ea typeface="Arial Unicode MS" charset="0"/>
              <a:cs typeface="Arial Unicode MS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505200" y="2590800"/>
            <a:ext cx="23622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414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>
                <a:solidFill>
                  <a:srgbClr val="000000"/>
                </a:solidFill>
                <a:ea typeface="msmincho" charset="0"/>
                <a:cs typeface="msmincho" charset="0"/>
              </a:rPr>
              <a:t>SN </a:t>
            </a:r>
            <a:r>
              <a:rPr lang="en-US" sz="2200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Ib/</a:t>
            </a:r>
            <a:r>
              <a:rPr lang="en-US" sz="2200" dirty="0" err="1" smtClean="0">
                <a:solidFill>
                  <a:srgbClr val="000000"/>
                </a:solidFill>
                <a:ea typeface="msmincho" charset="0"/>
                <a:cs typeface="msmincho" charset="0"/>
              </a:rPr>
              <a:t>c</a:t>
            </a:r>
            <a:endParaRPr lang="en-US" sz="2200" dirty="0">
              <a:solidFill>
                <a:srgbClr val="000000"/>
              </a:solidFill>
              <a:ea typeface="msmincho" charset="0"/>
              <a:cs typeface="msmincho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086600" y="5029200"/>
            <a:ext cx="881908" cy="48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414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>
                <a:solidFill>
                  <a:srgbClr val="000000"/>
                </a:solidFill>
                <a:ea typeface="msmincho" charset="0"/>
                <a:cs typeface="msmincho" charset="0"/>
              </a:rPr>
              <a:t>Long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410201" y="4191000"/>
            <a:ext cx="914400" cy="6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414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Short</a:t>
            </a:r>
            <a:endParaRPr lang="en-US" dirty="0">
              <a:solidFill>
                <a:srgbClr val="000000"/>
              </a:solidFill>
              <a:ea typeface="msmincho" charset="0"/>
              <a:cs typeface="msmincho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962400" y="3429000"/>
            <a:ext cx="1007896" cy="6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414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i="1" dirty="0" err="1" smtClean="0">
                <a:solidFill>
                  <a:srgbClr val="000000"/>
                </a:solidFill>
                <a:ea typeface="msmincho" charset="0"/>
                <a:cs typeface="msmincho" charset="0"/>
              </a:rPr>
              <a:t>ll</a:t>
            </a:r>
            <a:r>
              <a:rPr lang="en-US" sz="2200" dirty="0" err="1" smtClean="0">
                <a:solidFill>
                  <a:srgbClr val="000000"/>
                </a:solidFill>
                <a:ea typeface="msmincho" charset="0"/>
                <a:cs typeface="msmincho" charset="0"/>
              </a:rPr>
              <a:t>GRBs</a:t>
            </a:r>
            <a:endParaRPr lang="en-US" sz="2200" dirty="0">
              <a:solidFill>
                <a:srgbClr val="000000"/>
              </a:solidFill>
              <a:ea typeface="msmincho" charset="0"/>
              <a:cs typeface="msmincho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0800000">
            <a:off x="3657600" y="4724400"/>
            <a:ext cx="1905000" cy="304800"/>
          </a:xfrm>
          <a:prstGeom prst="line">
            <a:avLst/>
          </a:prstGeom>
          <a:ln w="25400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4800" y="3048000"/>
            <a:ext cx="236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The rate of </a:t>
            </a:r>
            <a:r>
              <a:rPr lang="en-US" sz="2400" dirty="0" err="1" smtClean="0">
                <a:solidFill>
                  <a:srgbClr val="000000"/>
                </a:solidFill>
              </a:rPr>
              <a:t>llGRBs</a:t>
            </a:r>
            <a:r>
              <a:rPr lang="en-US" sz="2400" dirty="0" smtClean="0">
                <a:solidFill>
                  <a:srgbClr val="000000"/>
                </a:solidFill>
              </a:rPr>
              <a:t> is comparable to the rate of type </a:t>
            </a:r>
            <a:r>
              <a:rPr lang="en-US" sz="2400" dirty="0" err="1" smtClean="0">
                <a:solidFill>
                  <a:srgbClr val="000000"/>
                </a:solidFill>
              </a:rPr>
              <a:t>Ibc</a:t>
            </a:r>
            <a:r>
              <a:rPr lang="en-US" sz="2400" dirty="0" smtClean="0">
                <a:solidFill>
                  <a:srgbClr val="000000"/>
                </a:solidFill>
              </a:rPr>
              <a:t> broad line </a:t>
            </a:r>
            <a:r>
              <a:rPr lang="en-US" sz="2400" dirty="0" err="1" smtClean="0">
                <a:solidFill>
                  <a:srgbClr val="000000"/>
                </a:solidFill>
              </a:rPr>
              <a:t>Sne</a:t>
            </a:r>
            <a:r>
              <a:rPr lang="en-US" sz="2400" dirty="0" smtClean="0">
                <a:solidFill>
                  <a:srgbClr val="000000"/>
                </a:solidFill>
              </a:rPr>
              <a:t> (</a:t>
            </a:r>
            <a:r>
              <a:rPr lang="en-US" sz="2400" dirty="0" err="1" smtClean="0">
                <a:solidFill>
                  <a:srgbClr val="000000"/>
                </a:solidFill>
              </a:rPr>
              <a:t>Soderberg</a:t>
            </a:r>
            <a:r>
              <a:rPr lang="en-US" sz="2400" dirty="0" smtClean="0">
                <a:solidFill>
                  <a:srgbClr val="000000"/>
                </a:solidFill>
              </a:rPr>
              <a:t> et al., 2006)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latin typeface="Brush Script MT Italic"/>
                <a:cs typeface="Brush Script MT Italic"/>
              </a:rPr>
              <a:t>ll</a:t>
            </a:r>
            <a:r>
              <a:rPr lang="en-US" sz="40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GRBs</a:t>
            </a:r>
            <a:r>
              <a:rPr lang="en-US" sz="40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associated with </a:t>
            </a:r>
            <a:r>
              <a:rPr lang="en-US" sz="40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SNe</a:t>
            </a:r>
            <a:endParaRPr lang="en-US" sz="4000" b="1" dirty="0">
              <a:ln w="6350">
                <a:noFill/>
              </a:ln>
              <a:solidFill>
                <a:srgbClr val="0D0D0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4663440"/>
            <a:ext cx="8686800" cy="470916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Only the longer bursts may originate from  jets which break out of the star.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Shorter duration low luminosity bursts cannot arise from a jet breaking out from a star!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8560922" cy="246379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924800" y="1905000"/>
            <a:ext cx="9144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60000"/>
                  <a:alpha val="34000"/>
                </a:schemeClr>
              </a:gs>
              <a:gs pos="33000">
                <a:schemeClr val="accent1">
                  <a:tint val="86500"/>
                  <a:alpha val="34000"/>
                </a:schemeClr>
              </a:gs>
              <a:gs pos="46750">
                <a:schemeClr val="accent1">
                  <a:tint val="71000"/>
                  <a:satMod val="112000"/>
                  <a:alpha val="34000"/>
                </a:schemeClr>
              </a:gs>
              <a:gs pos="53000">
                <a:schemeClr val="accent1">
                  <a:tint val="71000"/>
                  <a:satMod val="112000"/>
                  <a:alpha val="34000"/>
                </a:schemeClr>
              </a:gs>
              <a:gs pos="68000">
                <a:schemeClr val="accent1">
                  <a:tint val="86000"/>
                  <a:alpha val="34000"/>
                </a:schemeClr>
              </a:gs>
              <a:gs pos="100000">
                <a:schemeClr val="accent1">
                  <a:shade val="60000"/>
                  <a:alpha val="34000"/>
                </a:schemeClr>
              </a:gs>
            </a:gsLst>
            <a:lin ang="8350000" scaled="1"/>
            <a:tileRect/>
          </a:gradFill>
          <a:ln>
            <a:solidFill>
              <a:schemeClr val="accent1">
                <a:shade val="48000"/>
                <a:satMod val="1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76400" y="3962400"/>
            <a:ext cx="6226175" cy="720725"/>
            <a:chOff x="1447800" y="5029200"/>
            <a:chExt cx="6226175" cy="720725"/>
          </a:xfrm>
        </p:grpSpPr>
        <p:graphicFrame>
          <p:nvGraphicFramePr>
            <p:cNvPr id="10" name="Object 2"/>
            <p:cNvGraphicFramePr>
              <a:graphicFrameLocks noChangeAspect="1"/>
            </p:cNvGraphicFramePr>
            <p:nvPr/>
          </p:nvGraphicFramePr>
          <p:xfrm>
            <a:off x="1447800" y="5029200"/>
            <a:ext cx="6226175" cy="720725"/>
          </p:xfrm>
          <a:graphic>
            <a:graphicData uri="http://schemas.openxmlformats.org/presentationml/2006/ole">
              <p:oleObj spid="_x0000_s99330" name="Equation" r:id="rId4" imgW="7315200" imgH="850900" progId="Equation.3">
                <p:embed/>
              </p:oleObj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 flipV="1">
              <a:off x="6324600" y="5334000"/>
              <a:ext cx="296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ʘ</a:t>
              </a: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7200" y="3352800"/>
            <a:ext cx="8534400" cy="304800"/>
          </a:xfrm>
          <a:prstGeom prst="rect">
            <a:avLst/>
          </a:prstGeom>
          <a:solidFill>
            <a:schemeClr val="accent4">
              <a:lumMod val="40000"/>
              <a:lumOff val="6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Distribution of T</a:t>
            </a:r>
            <a:r>
              <a:rPr lang="en-US" sz="4000" b="1" baseline="-25000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90</a:t>
            </a:r>
            <a:r>
              <a:rPr lang="en-US" sz="40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/</a:t>
            </a:r>
            <a:r>
              <a:rPr lang="en-US" sz="40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4000" b="1" baseline="-25000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engine</a:t>
            </a:r>
            <a:endParaRPr lang="en-US" sz="4000" b="1" dirty="0">
              <a:ln w="6350">
                <a:noFill/>
              </a:ln>
              <a:solidFill>
                <a:srgbClr val="0D0D0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628800"/>
            <a:ext cx="5464274" cy="458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2924944"/>
            <a:ext cx="228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distribution of the </a:t>
            </a:r>
            <a:r>
              <a:rPr lang="en-US" sz="2800" i="1" dirty="0" err="1" smtClean="0"/>
              <a:t>ll</a:t>
            </a:r>
            <a:r>
              <a:rPr lang="en-US" sz="2800" dirty="0" err="1" smtClean="0"/>
              <a:t>GRBs</a:t>
            </a:r>
            <a:r>
              <a:rPr lang="en-US" sz="2800" dirty="0" smtClean="0"/>
              <a:t> is different from both GRB populations.</a:t>
            </a:r>
            <a:endParaRPr lang="en-US" sz="2800" dirty="0"/>
          </a:p>
        </p:txBody>
      </p:sp>
      <p:cxnSp>
        <p:nvCxnSpPr>
          <p:cNvPr id="8" name="Curved Connector 7"/>
          <p:cNvCxnSpPr/>
          <p:nvPr/>
        </p:nvCxnSpPr>
        <p:spPr>
          <a:xfrm flipV="1">
            <a:off x="1835696" y="5445224"/>
            <a:ext cx="1223392" cy="216024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910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latin typeface="Brush Script MT Italic"/>
                <a:cs typeface="Brush Script MT Italic"/>
              </a:rPr>
              <a:t>ll</a:t>
            </a:r>
            <a:r>
              <a:rPr lang="en-US" sz="40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GRBs</a:t>
            </a:r>
            <a:r>
              <a:rPr lang="en-US" sz="40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are NOT produced by jets breaking out from Stellar envelopes</a:t>
            </a:r>
            <a:r>
              <a:rPr lang="en-US" sz="4000" dirty="0" smtClean="0"/>
              <a:t>.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u="sng" dirty="0" err="1" smtClean="0">
                <a:latin typeface="Brush Script MT Italic"/>
                <a:cs typeface="Brush Script MT Italic"/>
              </a:rPr>
              <a:t>ll</a:t>
            </a:r>
            <a:r>
              <a:rPr lang="en-US" sz="4000" b="1" u="sng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GRBs</a:t>
            </a:r>
            <a:r>
              <a:rPr lang="en-US" sz="4000" u="sng" dirty="0" smtClean="0"/>
              <a:t> </a:t>
            </a:r>
            <a:r>
              <a:rPr lang="en-US" sz="4000" b="1" u="sng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are not “regular” long GRBs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286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 2 bursts with duration ~T</a:t>
            </a:r>
            <a:r>
              <a:rPr lang="en-US" sz="3600" baseline="-25000" dirty="0" smtClean="0"/>
              <a:t>90</a:t>
            </a:r>
            <a:r>
              <a:rPr lang="en-US" sz="3600" dirty="0" smtClean="0"/>
              <a:t>/T</a:t>
            </a:r>
            <a:r>
              <a:rPr lang="en-US" sz="3600" baseline="-25000" dirty="0" smtClean="0"/>
              <a:t>B</a:t>
            </a:r>
            <a:r>
              <a:rPr lang="en-US" sz="3600" dirty="0" smtClean="0"/>
              <a:t>&lt;0.1  we expect 20 bursts with duration  0.1&lt;T</a:t>
            </a:r>
            <a:r>
              <a:rPr lang="en-US" sz="3600" baseline="-25000" dirty="0" smtClean="0"/>
              <a:t>90</a:t>
            </a:r>
            <a:r>
              <a:rPr lang="en-US" sz="3600" dirty="0" smtClean="0"/>
              <a:t>/T</a:t>
            </a:r>
            <a:r>
              <a:rPr lang="en-US" sz="3600" baseline="-25000" dirty="0" smtClean="0"/>
              <a:t>B</a:t>
            </a:r>
            <a:r>
              <a:rPr lang="en-US" sz="3600" dirty="0" smtClean="0"/>
              <a:t>&lt;. We see one.</a:t>
            </a:r>
          </a:p>
          <a:p>
            <a:r>
              <a:rPr lang="en-US" sz="3600" dirty="0" smtClean="0"/>
              <a:t>Put differently if T</a:t>
            </a:r>
            <a:r>
              <a:rPr lang="en-US" sz="3600" baseline="-25000" dirty="0" smtClean="0"/>
              <a:t>E</a:t>
            </a:r>
            <a:r>
              <a:rPr lang="en-US" sz="3600" dirty="0" smtClean="0"/>
              <a:t>&lt;T</a:t>
            </a:r>
            <a:r>
              <a:rPr lang="en-US" sz="3600" baseline="-25000" dirty="0" smtClean="0"/>
              <a:t>B </a:t>
            </a:r>
            <a:r>
              <a:rPr lang="en-US" sz="3600" dirty="0" smtClean="0"/>
              <a:t>we expect T</a:t>
            </a:r>
            <a:r>
              <a:rPr lang="en-US" sz="3600" baseline="-25000" dirty="0" smtClean="0"/>
              <a:t>90</a:t>
            </a:r>
            <a:r>
              <a:rPr lang="en-US" sz="3600" dirty="0" smtClean="0"/>
              <a:t> to cluster around  T</a:t>
            </a:r>
            <a:r>
              <a:rPr lang="en-US" sz="3600" baseline="-25000" dirty="0" smtClean="0"/>
              <a:t>B</a:t>
            </a:r>
            <a:r>
              <a:rPr lang="en-US" sz="3600" dirty="0" smtClean="0"/>
              <a:t>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What are</a:t>
            </a:r>
            <a:r>
              <a:rPr lang="en-US" sz="5400" dirty="0" smtClean="0"/>
              <a:t> </a:t>
            </a:r>
            <a:r>
              <a:rPr lang="en-US" sz="5400" dirty="0" err="1" smtClean="0">
                <a:latin typeface="Brush Script MT Italic"/>
                <a:cs typeface="Brush Script MT Italic"/>
              </a:rPr>
              <a:t>ll</a:t>
            </a:r>
            <a:r>
              <a:rPr lang="en-US" sz="54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GRBs</a:t>
            </a:r>
            <a:r>
              <a:rPr lang="en-US" sz="5400" dirty="0" smtClean="0"/>
              <a:t>? </a:t>
            </a:r>
            <a:endParaRPr lang="he-IL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09160"/>
          </a:xfrm>
        </p:spPr>
        <p:txBody>
          <a:bodyPr>
            <a:normAutofit/>
          </a:bodyPr>
          <a:lstStyle/>
          <a:p>
            <a:r>
              <a:rPr lang="en-US" dirty="0" smtClean="0"/>
              <a:t>A weak jet which fail to break (“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  <a:r>
              <a:rPr lang="en-US" b="1" dirty="0" smtClean="0"/>
              <a:t>failed GRB</a:t>
            </a:r>
            <a:r>
              <a:rPr lang="en-US" dirty="0" smtClean="0"/>
              <a:t>”) leads to a shock </a:t>
            </a:r>
            <a:r>
              <a:rPr lang="en-US" dirty="0" err="1" smtClean="0"/>
              <a:t>brekout</a:t>
            </a:r>
            <a:r>
              <a:rPr lang="en-US" dirty="0" smtClean="0"/>
              <a:t> on the stellar envelope.</a:t>
            </a:r>
          </a:p>
          <a:p>
            <a:r>
              <a:rPr lang="en-US" dirty="0" smtClean="0"/>
              <a:t>For a detailed model see </a:t>
            </a:r>
            <a:r>
              <a:rPr lang="en-US" dirty="0" err="1" smtClean="0"/>
              <a:t>Nakar</a:t>
            </a:r>
            <a:r>
              <a:rPr lang="en-US" dirty="0" smtClean="0"/>
              <a:t>, 2011.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309926"/>
            <a:ext cx="1816804" cy="597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3388" y="5301208"/>
            <a:ext cx="1816804" cy="597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3203385" y="5481986"/>
            <a:ext cx="2575284" cy="22573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>
            <a:stCxn id="13" idx="4"/>
          </p:cNvCxnSpPr>
          <p:nvPr/>
        </p:nvCxnSpPr>
        <p:spPr>
          <a:xfrm rot="16200000" flipH="1">
            <a:off x="2857500" y="3619500"/>
            <a:ext cx="2438400" cy="838200"/>
          </a:xfrm>
          <a:prstGeom prst="curvedConnector3">
            <a:avLst>
              <a:gd name="adj1" fmla="val 50000"/>
            </a:avLst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362200" y="2286000"/>
            <a:ext cx="2590800" cy="5334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032000"/>
            <a:ext cx="4965700" cy="383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Distribution of T</a:t>
            </a:r>
            <a:r>
              <a:rPr lang="en-US" sz="4800" b="1" baseline="-25000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90</a:t>
            </a:r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for Swift Bursts </a:t>
            </a:r>
            <a:r>
              <a:rPr lang="en-US" sz="48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vs</a:t>
            </a:r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Energy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sp>
        <p:nvSpPr>
          <p:cNvPr id="7" name="Oval 6"/>
          <p:cNvSpPr/>
          <p:nvPr/>
        </p:nvSpPr>
        <p:spPr>
          <a:xfrm rot="1341980">
            <a:off x="5185448" y="3310623"/>
            <a:ext cx="2660905" cy="1338865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60000"/>
                  <a:alpha val="40000"/>
                </a:schemeClr>
              </a:gs>
              <a:gs pos="33000">
                <a:schemeClr val="accent1">
                  <a:tint val="86500"/>
                  <a:alpha val="40000"/>
                </a:schemeClr>
              </a:gs>
              <a:gs pos="46750">
                <a:schemeClr val="accent1">
                  <a:tint val="71000"/>
                  <a:satMod val="112000"/>
                  <a:alpha val="40000"/>
                </a:schemeClr>
              </a:gs>
              <a:gs pos="53000">
                <a:schemeClr val="accent1">
                  <a:tint val="71000"/>
                  <a:satMod val="112000"/>
                  <a:alpha val="40000"/>
                </a:schemeClr>
              </a:gs>
              <a:gs pos="68000">
                <a:schemeClr val="accent1">
                  <a:tint val="86000"/>
                  <a:alpha val="40000"/>
                </a:schemeClr>
              </a:gs>
              <a:gs pos="100000">
                <a:schemeClr val="accent1">
                  <a:shade val="60000"/>
                  <a:alpha val="40000"/>
                </a:schemeClr>
              </a:gs>
            </a:gsLst>
            <a:lin ang="835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2819400"/>
            <a:ext cx="228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Are most single peaked GRBs </a:t>
            </a:r>
            <a:r>
              <a:rPr lang="en-US" sz="2800" i="1" dirty="0" err="1" smtClean="0">
                <a:solidFill>
                  <a:schemeClr val="bg1"/>
                </a:solidFill>
              </a:rPr>
              <a:t>ll</a:t>
            </a:r>
            <a:r>
              <a:rPr lang="en-US" sz="2800" dirty="0" err="1" smtClean="0">
                <a:solidFill>
                  <a:schemeClr val="bg1"/>
                </a:solidFill>
              </a:rPr>
              <a:t>GRBs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2209800" y="3429000"/>
            <a:ext cx="2438400" cy="762000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TeV</a:t>
            </a:r>
            <a:r>
              <a:rPr lang="en-US" sz="40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neutrinos in failed GRBs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4186808" cy="475252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TeV</a:t>
            </a:r>
            <a:r>
              <a:rPr lang="en-US" dirty="0" smtClean="0"/>
              <a:t> neutrinos require acceleration of particles to high energy.</a:t>
            </a:r>
          </a:p>
          <a:p>
            <a:r>
              <a:rPr lang="en-US" dirty="0" smtClean="0"/>
              <a:t>All shocks in the buried jet are radiation mediated: </a:t>
            </a:r>
            <a:r>
              <a:rPr lang="en-US" b="1" dirty="0" smtClean="0">
                <a:solidFill>
                  <a:srgbClr val="FF0000"/>
                </a:solidFill>
              </a:rPr>
              <a:t>can’t accelerate particles.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Not likely to occur.</a:t>
            </a:r>
          </a:p>
          <a:p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484784"/>
            <a:ext cx="3809964" cy="453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200864" y="5492848"/>
            <a:ext cx="1547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Photosphere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45664" y="3836666"/>
            <a:ext cx="2295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Collisionless</a:t>
            </a:r>
            <a:r>
              <a:rPr lang="en-US" sz="2000" b="1" dirty="0" smtClean="0"/>
              <a:t> shocks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The </a:t>
            </a:r>
            <a:r>
              <a:rPr lang="en-US" sz="40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Collapsar</a:t>
            </a:r>
            <a:r>
              <a:rPr lang="en-US" sz="40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Model</a:t>
            </a:r>
            <a:br>
              <a:rPr lang="en-US" sz="40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2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sz="32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Woosley</a:t>
            </a:r>
            <a:r>
              <a:rPr lang="en-US" sz="32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1993, </a:t>
            </a:r>
            <a:r>
              <a:rPr lang="en-US" sz="32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MacFadyen</a:t>
            </a:r>
            <a:r>
              <a:rPr lang="en-US" sz="32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&amp; </a:t>
            </a:r>
            <a:r>
              <a:rPr lang="en-US" sz="32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Woosley</a:t>
            </a:r>
            <a:r>
              <a:rPr lang="en-US" sz="32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1998)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7" name="j942.rho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1905000"/>
            <a:ext cx="3581400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905000"/>
            <a:ext cx="2819400" cy="3525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en-US" sz="54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Summary: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6934200" cy="554461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Breakout time  is about 35sec ⇒ Stellar radii of a few solar radii</a:t>
            </a:r>
          </a:p>
          <a:p>
            <a:r>
              <a:rPr lang="en-US" dirty="0" smtClean="0"/>
              <a:t>Engine duration distribution falls sharply (might be partially an observational bias).</a:t>
            </a:r>
          </a:p>
          <a:p>
            <a:r>
              <a:rPr lang="en-US" dirty="0" smtClean="0"/>
              <a:t>Minimal break energy and minimal engine time are required for a jet to cross the stellar envelope.  </a:t>
            </a:r>
          </a:p>
          <a:p>
            <a:r>
              <a:rPr lang="en-US" dirty="0" smtClean="0"/>
              <a:t>Common low energy GRBs with   T</a:t>
            </a:r>
            <a:r>
              <a:rPr lang="en-US" baseline="-25000" dirty="0" smtClean="0"/>
              <a:t>90</a:t>
            </a:r>
            <a:r>
              <a:rPr lang="en-US" dirty="0" smtClean="0"/>
              <a:t>~ 10 sec cannot be produced by </a:t>
            </a:r>
            <a:r>
              <a:rPr lang="en-US" dirty="0" err="1" smtClean="0"/>
              <a:t>Collapsars</a:t>
            </a:r>
            <a:r>
              <a:rPr lang="en-US" dirty="0" smtClean="0"/>
              <a:t>. They are “failed GRBs”.</a:t>
            </a:r>
          </a:p>
          <a:p>
            <a:r>
              <a:rPr lang="en-US" dirty="0" smtClean="0"/>
              <a:t>This suggests a revision of the SN-GRB association that is based now only </a:t>
            </a:r>
            <a:r>
              <a:rPr lang="en-US" b="1" dirty="0" smtClean="0"/>
              <a:t>one</a:t>
            </a:r>
            <a:r>
              <a:rPr lang="en-US" dirty="0" smtClean="0"/>
              <a:t> clear event: </a:t>
            </a:r>
            <a:r>
              <a:rPr lang="en-US" b="1" dirty="0" smtClean="0"/>
              <a:t>GRB030329</a:t>
            </a:r>
            <a:r>
              <a:rPr lang="en-US" dirty="0" smtClean="0"/>
              <a:t> - </a:t>
            </a:r>
            <a:r>
              <a:rPr lang="en-US" b="1" dirty="0" smtClean="0"/>
              <a:t>SN 2003dh</a:t>
            </a:r>
            <a:r>
              <a:rPr lang="en-US" dirty="0" smtClean="0"/>
              <a:t>.</a:t>
            </a:r>
          </a:p>
          <a:p>
            <a:r>
              <a:rPr lang="en-US" dirty="0" smtClean="0"/>
              <a:t> But …                                             </a:t>
            </a:r>
            <a:r>
              <a:rPr lang="en-US" sz="3600" dirty="0" smtClean="0"/>
              <a:t> ? 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638800"/>
            <a:ext cx="1142814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276600"/>
            <a:ext cx="161544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471" y="5485807"/>
            <a:ext cx="973729" cy="1143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305300"/>
            <a:ext cx="1473200" cy="11049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1524000"/>
            <a:ext cx="137668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137917"/>
            <a:ext cx="1872771" cy="1233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2667000"/>
            <a:ext cx="2321719" cy="174128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743200"/>
            <a:ext cx="1794867" cy="16519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667000"/>
            <a:ext cx="2562820" cy="175021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44773" y="4321969"/>
            <a:ext cx="7358063" cy="1875234"/>
          </a:xfrm>
          <a:ln/>
        </p:spPr>
        <p:txBody>
          <a:bodyPr lIns="64291" tIns="32146" rIns="64291" bIns="32146"/>
          <a:lstStyle/>
          <a:p>
            <a:r>
              <a:rPr lang="en-US" sz="3000" dirty="0"/>
              <a:t>Tsvi Piran</a:t>
            </a:r>
            <a:r>
              <a:rPr lang="en-US" sz="3000" baseline="32000" dirty="0"/>
              <a:t>1</a:t>
            </a:r>
            <a:r>
              <a:rPr lang="en-US" sz="3000" dirty="0"/>
              <a:t> and Ehud Nakar</a:t>
            </a:r>
            <a:r>
              <a:rPr lang="en-US" sz="3000" baseline="32000" dirty="0"/>
              <a:t>2</a:t>
            </a:r>
          </a:p>
          <a:p>
            <a:r>
              <a:rPr lang="en-US" sz="3000" baseline="32000" dirty="0"/>
              <a:t>1 </a:t>
            </a:r>
            <a:r>
              <a:rPr lang="en-US" sz="2700" dirty="0"/>
              <a:t>The Hebrew University</a:t>
            </a:r>
            <a:endParaRPr lang="en-US" sz="3000" baseline="32000" dirty="0"/>
          </a:p>
          <a:p>
            <a:r>
              <a:rPr lang="en-US" sz="3000" baseline="32000" dirty="0"/>
              <a:t>2 </a:t>
            </a:r>
            <a:r>
              <a:rPr lang="en-US" sz="2700" dirty="0"/>
              <a:t>Tel Aviv University</a:t>
            </a:r>
            <a:endParaRPr lang="en-US" sz="3000" baseline="32000" dirty="0"/>
          </a:p>
          <a:p>
            <a:endParaRPr lang="en-US" sz="3000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1044773" y="464344"/>
            <a:ext cx="7358063" cy="3366492"/>
          </a:xfrm>
          <a:ln/>
        </p:spPr>
        <p:txBody>
          <a:bodyPr lIns="64291" tIns="32146" rIns="64291" bIns="32146"/>
          <a:lstStyle/>
          <a:p>
            <a:r>
              <a:rPr lang="en-US" dirty="0"/>
              <a:t>Radio Flares -  Electromagnetic signals that follow the  Gravitational Waves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r>
              <a:rPr lang="en-US"/>
              <a:t>Basic ingredients of the Model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3610" y="1991320"/>
            <a:ext cx="4616648" cy="4036219"/>
          </a:xfrm>
          <a:ln/>
        </p:spPr>
        <p:txBody>
          <a:bodyPr lIns="64291" tIns="32146" rIns="64291" bIns="32146"/>
          <a:lstStyle/>
          <a:p>
            <a:pPr marL="627288">
              <a:buBlip>
                <a:blip r:embed="rId2"/>
              </a:buBlip>
            </a:pPr>
            <a:r>
              <a:rPr lang="en-US" sz="3000" dirty="0" smtClean="0"/>
              <a:t>Numerous numerical simulations show that NS merger eject Sub </a:t>
            </a:r>
            <a:r>
              <a:rPr lang="en-US" sz="3000" dirty="0"/>
              <a:t>- or Mildly relativistic outflow with E</a:t>
            </a:r>
            <a:r>
              <a:rPr lang="en-US" sz="3000" baseline="-6000" dirty="0"/>
              <a:t>~</a:t>
            </a:r>
            <a:r>
              <a:rPr lang="en-US" sz="3000" dirty="0"/>
              <a:t>10</a:t>
            </a:r>
            <a:r>
              <a:rPr lang="en-US" sz="3000" baseline="32000" dirty="0"/>
              <a:t>49</a:t>
            </a:r>
            <a:r>
              <a:rPr lang="en-US" sz="3000" dirty="0"/>
              <a:t> erg</a:t>
            </a:r>
          </a:p>
          <a:p>
            <a:pPr marL="627288">
              <a:buBlip>
                <a:blip r:embed="rId2"/>
              </a:buBlip>
            </a:pPr>
            <a:r>
              <a:rPr lang="en-US" sz="3000" dirty="0">
                <a:ea typeface="Lucida Grande" charset="0"/>
                <a:cs typeface="Lucida Grande" charset="0"/>
              </a:rPr>
              <a:t>Lorentz factor (Γ-1)≈1 </a:t>
            </a:r>
            <a:endParaRPr lang="en-US" sz="3000" dirty="0"/>
          </a:p>
          <a:p>
            <a:pPr marL="627288">
              <a:buBlip>
                <a:blip r:embed="rId2"/>
              </a:buBlip>
            </a:pPr>
            <a:r>
              <a:rPr lang="en-US" sz="3000" dirty="0"/>
              <a:t>Interaction of the outflow with the ISM</a:t>
            </a:r>
          </a:p>
        </p:txBody>
      </p:sp>
      <p:pic>
        <p:nvPicPr>
          <p:cNvPr id="33795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1727" y="2446734"/>
            <a:ext cx="3598664" cy="319682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r>
              <a:rPr lang="en-US"/>
              <a:t>Dynamics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242" y="2177728"/>
            <a:ext cx="6634758" cy="76795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264" y="3277195"/>
            <a:ext cx="4378896" cy="83046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1961" y="4553025"/>
            <a:ext cx="3366492" cy="72442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5464969" y="4482703"/>
            <a:ext cx="8930" cy="180379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5473898" y="6277571"/>
            <a:ext cx="1884164" cy="781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>
            <a:off x="5464969" y="5500687"/>
            <a:ext cx="866180" cy="78581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>
            <a:off x="6331148" y="4991695"/>
            <a:ext cx="1062633" cy="5000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Rectangle 9"/>
          <p:cNvSpPr>
            <a:spLocks/>
          </p:cNvSpPr>
          <p:nvPr/>
        </p:nvSpPr>
        <p:spPr bwMode="auto">
          <a:xfrm>
            <a:off x="6693917" y="6349008"/>
            <a:ext cx="550481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Chalkboard" charset="0"/>
                <a:cs typeface="Chalkboard" charset="0"/>
              </a:rPr>
              <a:t>log </a:t>
            </a:r>
            <a:r>
              <a:rPr lang="en-US" sz="2400" dirty="0" err="1">
                <a:ea typeface="Chalkboard" charset="0"/>
                <a:cs typeface="Chalkboard" charset="0"/>
              </a:rPr>
              <a:t>t</a:t>
            </a:r>
            <a:endParaRPr lang="en-US" sz="2400" dirty="0">
              <a:ea typeface="Chalkboard" charset="0"/>
              <a:cs typeface="Chalkboard" charset="0"/>
            </a:endParaRPr>
          </a:p>
        </p:txBody>
      </p:sp>
      <p:sp>
        <p:nvSpPr>
          <p:cNvPr id="34826" name="Rectangle 10"/>
          <p:cNvSpPr>
            <a:spLocks/>
          </p:cNvSpPr>
          <p:nvPr/>
        </p:nvSpPr>
        <p:spPr bwMode="auto">
          <a:xfrm>
            <a:off x="5510734" y="4277320"/>
            <a:ext cx="614501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Chalkboard" charset="0"/>
                <a:cs typeface="Chalkboard" charset="0"/>
              </a:rPr>
              <a:t>log R</a:t>
            </a:r>
          </a:p>
        </p:txBody>
      </p:sp>
      <p:sp>
        <p:nvSpPr>
          <p:cNvPr id="34827" name="Rectangle 11"/>
          <p:cNvSpPr>
            <a:spLocks/>
          </p:cNvSpPr>
          <p:nvPr/>
        </p:nvSpPr>
        <p:spPr bwMode="auto">
          <a:xfrm>
            <a:off x="6632526" y="4277320"/>
            <a:ext cx="1590580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ea typeface="Chalkboard" charset="0"/>
                <a:cs typeface="Chalkboard" charset="0"/>
              </a:rPr>
              <a:t>Sedov</a:t>
            </a:r>
            <a:r>
              <a:rPr lang="en-US" sz="2400" dirty="0">
                <a:ea typeface="Chalkboard" charset="0"/>
                <a:cs typeface="Chalkboard" charset="0"/>
              </a:rPr>
              <a:t>-Taylor</a:t>
            </a:r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 rot="10800000" flipH="1">
            <a:off x="6804422" y="4688086"/>
            <a:ext cx="508992" cy="47327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r>
              <a:rPr lang="en-US"/>
              <a:t>Orphan Afterglow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700000">
            <a:off x="789162" y="2436689"/>
            <a:ext cx="1617389" cy="158055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6984" y="2321719"/>
            <a:ext cx="4366617" cy="32057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42875"/>
            <a:ext cx="7358063" cy="1750219"/>
          </a:xfrm>
          <a:ln/>
        </p:spPr>
        <p:txBody>
          <a:bodyPr lIns="64291" tIns="32146" rIns="64291" bIns="32146"/>
          <a:lstStyle/>
          <a:p>
            <a:r>
              <a:rPr lang="en-US" dirty="0"/>
              <a:t>Radio Supernova </a:t>
            </a:r>
            <a:br>
              <a:rPr lang="en-US" dirty="0"/>
            </a:br>
            <a:r>
              <a:rPr lang="en-US" dirty="0"/>
              <a:t>e.g. 1998bw </a:t>
            </a:r>
            <a:r>
              <a:rPr lang="en-US" sz="3100" dirty="0"/>
              <a:t>(Chevalier 98)</a:t>
            </a:r>
          </a:p>
        </p:txBody>
      </p:sp>
      <p:pic>
        <p:nvPicPr>
          <p:cNvPr id="36866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933" y="2402086"/>
            <a:ext cx="5179219" cy="345578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/>
          </p:cNvSpPr>
          <p:nvPr/>
        </p:nvSpPr>
        <p:spPr bwMode="auto">
          <a:xfrm>
            <a:off x="5730627" y="2303859"/>
            <a:ext cx="3312914" cy="463450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e</a:t>
            </a:r>
            <a:r>
              <a:rPr lang="en-US" baseline="-8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e</a:t>
            </a:r>
            <a:r>
              <a:rPr lang="en-US" dirty="0">
                <a:solidFill>
                  <a:schemeClr val="tx1"/>
                </a:solidFill>
                <a:ea typeface="Lucida Grande" charset="0"/>
                <a:cs typeface="Lucida Grande" charset="0"/>
              </a:rPr>
              <a:t>=</a:t>
            </a:r>
            <a:r>
              <a:rPr lang="en-US" dirty="0" err="1">
                <a:solidFill>
                  <a:schemeClr val="tx1"/>
                </a:solidFill>
                <a:ea typeface="Lucida Grande" charset="0"/>
                <a:cs typeface="Lucida Grande" charset="0"/>
              </a:rPr>
              <a:t>ε</a:t>
            </a:r>
            <a:r>
              <a:rPr lang="en-US" baseline="-8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e</a:t>
            </a:r>
            <a:r>
              <a:rPr lang="en-US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e</a:t>
            </a:r>
            <a:endParaRPr lang="en-US" dirty="0">
              <a:solidFill>
                <a:schemeClr val="tx1"/>
              </a:solidFill>
              <a:ea typeface="Chalkboard" charset="0"/>
              <a:cs typeface="Chalkboard" charset="0"/>
            </a:endParaRPr>
          </a:p>
          <a:p>
            <a:pPr algn="l"/>
            <a:r>
              <a:rPr lang="en-US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e</a:t>
            </a:r>
            <a:r>
              <a:rPr lang="en-US" baseline="-8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B</a:t>
            </a:r>
            <a:r>
              <a:rPr lang="en-US" dirty="0">
                <a:solidFill>
                  <a:schemeClr val="tx1"/>
                </a:solidFill>
                <a:ea typeface="Chalkboard" charset="0"/>
                <a:cs typeface="Chalkboard" charset="0"/>
              </a:rPr>
              <a:t>=B</a:t>
            </a:r>
            <a:r>
              <a:rPr lang="en-US" baseline="30000" dirty="0">
                <a:solidFill>
                  <a:schemeClr val="tx1"/>
                </a:solidFill>
                <a:ea typeface="Chalkboard" charset="0"/>
                <a:cs typeface="Chalkboard" charset="0"/>
              </a:rPr>
              <a:t>2</a:t>
            </a:r>
            <a:r>
              <a:rPr lang="en-US" baseline="-8000" dirty="0">
                <a:solidFill>
                  <a:schemeClr val="tx1"/>
                </a:solidFill>
                <a:ea typeface="Chalkboard" charset="0"/>
                <a:cs typeface="Chalkboard" charset="0"/>
              </a:rPr>
              <a:t>/8π</a:t>
            </a:r>
            <a:r>
              <a:rPr lang="en-US" dirty="0">
                <a:solidFill>
                  <a:schemeClr val="tx1"/>
                </a:solidFill>
                <a:ea typeface="Lucida Grande" charset="0"/>
                <a:cs typeface="Lucida Grande" charset="0"/>
              </a:rPr>
              <a:t>=</a:t>
            </a:r>
            <a:r>
              <a:rPr lang="en-US" dirty="0" err="1">
                <a:solidFill>
                  <a:schemeClr val="tx1"/>
                </a:solidFill>
                <a:ea typeface="Lucida Grande" charset="0"/>
                <a:cs typeface="Lucida Grande" charset="0"/>
              </a:rPr>
              <a:t>ε</a:t>
            </a:r>
            <a:r>
              <a:rPr lang="en-US" baseline="-8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B</a:t>
            </a:r>
            <a:r>
              <a:rPr lang="en-US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e</a:t>
            </a:r>
            <a:endParaRPr lang="en-US" dirty="0">
              <a:solidFill>
                <a:schemeClr val="tx1"/>
              </a:solidFill>
              <a:ea typeface="Chalkboard" charset="0"/>
              <a:cs typeface="Chalkboard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ea typeface="Chalkboard" charset="0"/>
                <a:cs typeface="Chalkboard" charset="0"/>
              </a:rPr>
              <a:t>N(</a:t>
            </a:r>
            <a:r>
              <a:rPr lang="en-US" dirty="0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γ</a:t>
            </a:r>
            <a:r>
              <a:rPr lang="en-US" dirty="0">
                <a:solidFill>
                  <a:schemeClr val="tx1"/>
                </a:solidFill>
                <a:ea typeface="Chalkboard" charset="0"/>
                <a:cs typeface="Chalkboard" charset="0"/>
              </a:rPr>
              <a:t>)</a:t>
            </a:r>
            <a:r>
              <a:rPr lang="en-US" dirty="0">
                <a:solidFill>
                  <a:schemeClr val="tx1"/>
                </a:solidFill>
                <a:latin typeface="儷宋 Pro" charset="-120"/>
                <a:ea typeface="Symbol" charset="2"/>
                <a:cs typeface="Symbol" charset="2"/>
                <a:sym typeface="儷宋 Pro" charset="-120"/>
              </a:rPr>
              <a:t>∝</a:t>
            </a:r>
            <a:r>
              <a:rPr lang="en-US" dirty="0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γ</a:t>
            </a:r>
            <a:r>
              <a:rPr lang="en-US" dirty="0" err="1">
                <a:solidFill>
                  <a:schemeClr val="tx1"/>
                </a:solidFill>
                <a:latin typeface="儷宋 Pro" charset="-120"/>
                <a:ea typeface="儷宋 Pro" charset="-120"/>
                <a:cs typeface="儷宋 Pro" charset="-120"/>
                <a:sym typeface="儷宋 Pro" charset="-120"/>
              </a:rPr>
              <a:t>-</a:t>
            </a:r>
            <a:r>
              <a:rPr lang="en-US" baseline="30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p</a:t>
            </a:r>
            <a:r>
              <a:rPr lang="en-US" baseline="30000" dirty="0">
                <a:solidFill>
                  <a:schemeClr val="tx1"/>
                </a:solidFill>
                <a:ea typeface="Chalkboard" charset="0"/>
                <a:cs typeface="Chalkboard" charset="0"/>
              </a:rPr>
              <a:t>    </a:t>
            </a:r>
            <a:r>
              <a:rPr lang="en-US" sz="2100" dirty="0">
                <a:ea typeface="Chalkboard" charset="0"/>
                <a:cs typeface="Chalkboard" charset="0"/>
              </a:rPr>
              <a:t>for </a:t>
            </a:r>
            <a:r>
              <a:rPr lang="en-US" sz="2100" dirty="0" err="1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γ</a:t>
            </a:r>
            <a:r>
              <a:rPr lang="en-US" sz="2100" dirty="0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&gt; </a:t>
            </a:r>
            <a:r>
              <a:rPr lang="en-US" sz="2100" dirty="0" err="1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γ</a:t>
            </a:r>
            <a:r>
              <a:rPr lang="en-US" sz="2100" baseline="-9000" dirty="0" err="1">
                <a:ea typeface="Chalkboard" charset="0"/>
                <a:cs typeface="Chalkboard" charset="0"/>
              </a:rPr>
              <a:t>m</a:t>
            </a:r>
            <a:endParaRPr lang="en-US" baseline="30000" dirty="0">
              <a:solidFill>
                <a:schemeClr val="tx1"/>
              </a:solidFill>
              <a:ea typeface="Lucida Grande" charset="0"/>
              <a:cs typeface="Lucida Grande" charset="0"/>
            </a:endParaRPr>
          </a:p>
          <a:p>
            <a:pPr algn="l"/>
            <a:r>
              <a:rPr lang="en-US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p</a:t>
            </a:r>
            <a:r>
              <a:rPr lang="en-US" dirty="0">
                <a:solidFill>
                  <a:schemeClr val="tx1"/>
                </a:solidFill>
                <a:ea typeface="Chalkboard" charset="0"/>
                <a:cs typeface="Chalkboard" charset="0"/>
              </a:rPr>
              <a:t>=2.5 - 3</a:t>
            </a:r>
          </a:p>
          <a:p>
            <a:pPr algn="l"/>
            <a:r>
              <a:rPr lang="en-US" dirty="0" err="1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γ</a:t>
            </a:r>
            <a:r>
              <a:rPr lang="en-US" baseline="-8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m</a:t>
            </a:r>
            <a:r>
              <a:rPr lang="en-US" dirty="0">
                <a:solidFill>
                  <a:schemeClr val="tx1"/>
                </a:solidFill>
                <a:ea typeface="Chalkboard" charset="0"/>
                <a:cs typeface="Chalkboard" charset="0"/>
              </a:rPr>
              <a:t>= (m</a:t>
            </a:r>
            <a:r>
              <a:rPr lang="en-US" baseline="-8000" dirty="0">
                <a:solidFill>
                  <a:schemeClr val="tx1"/>
                </a:solidFill>
                <a:ea typeface="Chalkboard" charset="0"/>
                <a:cs typeface="Chalkboard" charset="0"/>
              </a:rPr>
              <a:t>p</a:t>
            </a:r>
            <a:r>
              <a:rPr lang="en-US" dirty="0">
                <a:solidFill>
                  <a:schemeClr val="tx1"/>
                </a:solidFill>
                <a:ea typeface="Chalkboard" charset="0"/>
                <a:cs typeface="Chalkboard" charset="0"/>
              </a:rPr>
              <a:t>/</a:t>
            </a:r>
            <a:r>
              <a:rPr lang="en-US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m</a:t>
            </a:r>
            <a:r>
              <a:rPr lang="en-US" baseline="-8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e</a:t>
            </a:r>
            <a:r>
              <a:rPr lang="en-US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)e</a:t>
            </a:r>
            <a:r>
              <a:rPr lang="en-US" baseline="-8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e</a:t>
            </a:r>
            <a:r>
              <a:rPr lang="en-US" dirty="0">
                <a:solidFill>
                  <a:schemeClr val="tx1"/>
                </a:solidFill>
                <a:ea typeface="Lucida Grande" charset="0"/>
                <a:cs typeface="Lucida Grande" charset="0"/>
              </a:rPr>
              <a:t> (Γ-1)</a:t>
            </a:r>
          </a:p>
          <a:p>
            <a:pPr algn="l"/>
            <a:r>
              <a:rPr lang="en-US" dirty="0" err="1">
                <a:solidFill>
                  <a:schemeClr val="tx1"/>
                </a:solidFill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ν</a:t>
            </a:r>
            <a:r>
              <a:rPr lang="en-US" dirty="0">
                <a:solidFill>
                  <a:schemeClr val="tx1"/>
                </a:solidFill>
                <a:ea typeface="Chalkboard" charset="0"/>
                <a:cs typeface="Chalkboard" charset="0"/>
              </a:rPr>
              <a:t>=(3/4π)eB</a:t>
            </a:r>
            <a:r>
              <a:rPr lang="en-US" dirty="0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γ</a:t>
            </a:r>
            <a:r>
              <a:rPr lang="en-US" baseline="30000" dirty="0">
                <a:solidFill>
                  <a:schemeClr val="tx1"/>
                </a:solidFill>
                <a:ea typeface="Chalkboard" charset="0"/>
                <a:cs typeface="Chalkboard" charset="0"/>
              </a:rPr>
              <a:t>2</a:t>
            </a:r>
          </a:p>
          <a:p>
            <a:pPr algn="l"/>
            <a:r>
              <a:rPr lang="en-US" dirty="0">
                <a:solidFill>
                  <a:schemeClr val="tx1"/>
                </a:solidFill>
                <a:ea typeface="Chalkboard" charset="0"/>
                <a:cs typeface="Chalkboard" charset="0"/>
              </a:rPr>
              <a:t>F</a:t>
            </a:r>
            <a:r>
              <a:rPr lang="en-US" baseline="-6000" dirty="0">
                <a:solidFill>
                  <a:schemeClr val="tx1"/>
                </a:solidFill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ν</a:t>
            </a:r>
            <a:r>
              <a:rPr lang="en-US" dirty="0">
                <a:solidFill>
                  <a:schemeClr val="tx1"/>
                </a:solidFill>
                <a:ea typeface="Lucida Grande" charset="0"/>
                <a:cs typeface="Lucida Grande" charset="0"/>
              </a:rPr>
              <a:t>=(</a:t>
            </a:r>
            <a:r>
              <a:rPr lang="en-US" dirty="0" err="1">
                <a:solidFill>
                  <a:schemeClr val="tx1"/>
                </a:solidFill>
                <a:ea typeface="Lucida Grande" charset="0"/>
                <a:cs typeface="Lucida Grande" charset="0"/>
              </a:rPr>
              <a:t>σ</a:t>
            </a:r>
            <a:r>
              <a:rPr lang="en-US" baseline="-6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T</a:t>
            </a:r>
            <a:r>
              <a:rPr lang="en-US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c/e)N</a:t>
            </a:r>
            <a:r>
              <a:rPr lang="en-US" baseline="-6000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e</a:t>
            </a:r>
            <a:r>
              <a:rPr lang="en-US" dirty="0" err="1">
                <a:solidFill>
                  <a:schemeClr val="tx1"/>
                </a:solidFill>
                <a:ea typeface="Chalkboard" charset="0"/>
                <a:cs typeface="Chalkboard" charset="0"/>
              </a:rPr>
              <a:t>B</a:t>
            </a:r>
            <a:endParaRPr lang="en-US" baseline="30000" dirty="0">
              <a:solidFill>
                <a:schemeClr val="tx1"/>
              </a:solidFill>
              <a:ea typeface="Lucida Grande" charset="0"/>
              <a:cs typeface="Lucida Grande" charset="0"/>
            </a:endParaRPr>
          </a:p>
          <a:p>
            <a:pPr algn="l"/>
            <a:endParaRPr lang="en-US" dirty="0">
              <a:solidFill>
                <a:schemeClr val="tx1"/>
              </a:solidFill>
              <a:ea typeface="Lucida Grande" charset="0"/>
              <a:cs typeface="Lucida Grande" charset="0"/>
            </a:endParaRPr>
          </a:p>
          <a:p>
            <a:pPr algn="l"/>
            <a:endParaRPr lang="en-US" dirty="0">
              <a:solidFill>
                <a:schemeClr val="tx1"/>
              </a:solidFill>
              <a:ea typeface="Lucida Grande" charset="0"/>
              <a:cs typeface="Lucida Grande" charset="0"/>
            </a:endParaRPr>
          </a:p>
        </p:txBody>
      </p:sp>
      <p:sp>
        <p:nvSpPr>
          <p:cNvPr id="36868" name="Rectangle 4"/>
          <p:cNvSpPr>
            <a:spLocks/>
          </p:cNvSpPr>
          <p:nvPr/>
        </p:nvSpPr>
        <p:spPr bwMode="auto">
          <a:xfrm>
            <a:off x="741165" y="5487293"/>
            <a:ext cx="4193287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300" dirty="0" err="1">
                <a:solidFill>
                  <a:srgbClr val="66FFFF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Tycho's</a:t>
            </a:r>
            <a:r>
              <a:rPr lang="en-US" sz="1300" dirty="0">
                <a:solidFill>
                  <a:srgbClr val="66FFFF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1300" b="1" dirty="0">
                <a:solidFill>
                  <a:srgbClr val="66FFFF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supernova</a:t>
            </a:r>
            <a:r>
              <a:rPr lang="en-US" sz="1300" dirty="0">
                <a:solidFill>
                  <a:srgbClr val="66FFFF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remnant seen at </a:t>
            </a:r>
            <a:r>
              <a:rPr lang="en-US" sz="1300" b="1" dirty="0">
                <a:solidFill>
                  <a:srgbClr val="66FFFF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radio</a:t>
            </a:r>
            <a:r>
              <a:rPr lang="en-US" sz="1300" dirty="0">
                <a:solidFill>
                  <a:srgbClr val="66FFFF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wavelengths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64291" tIns="32146" rIns="64291" bIns="32146"/>
          <a:lstStyle/>
          <a:p>
            <a:pPr marL="627288">
              <a:buBlip>
                <a:blip r:embed="rId2"/>
              </a:buBlip>
            </a:pPr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664" y="35719"/>
            <a:ext cx="8795742" cy="677763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8916" name="Rectangle 4"/>
          <p:cNvSpPr>
            <a:spLocks/>
          </p:cNvSpPr>
          <p:nvPr/>
        </p:nvSpPr>
        <p:spPr bwMode="auto">
          <a:xfrm>
            <a:off x="6995294" y="6277570"/>
            <a:ext cx="1064394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91919"/>
                </a:solidFill>
                <a:ea typeface="Chalkboard" charset="0"/>
                <a:cs typeface="Chalkboard" charset="0"/>
              </a:rPr>
              <a:t>Tom Weiler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10000"/>
            <a:ext cx="6448613" cy="9048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601" y="4800600"/>
            <a:ext cx="7614599" cy="8518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667000"/>
            <a:ext cx="8248334" cy="102512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937617" y="142875"/>
            <a:ext cx="7358063" cy="1785938"/>
          </a:xfrm>
          <a:ln/>
        </p:spPr>
        <p:txBody>
          <a:bodyPr lIns="64291" tIns="32146" rIns="64291" bIns="32146"/>
          <a:lstStyle/>
          <a:p>
            <a:r>
              <a:rPr lang="en-US"/>
              <a:t>The light curve</a:t>
            </a:r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>
            <a:off x="732234" y="2500313"/>
            <a:ext cx="8930" cy="15716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 rot="10800000" flipH="1">
            <a:off x="750094" y="4054078"/>
            <a:ext cx="1410891" cy="781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0" name="Rectangle 4"/>
          <p:cNvSpPr>
            <a:spLocks/>
          </p:cNvSpPr>
          <p:nvPr/>
        </p:nvSpPr>
        <p:spPr bwMode="auto">
          <a:xfrm>
            <a:off x="1471166" y="4089797"/>
            <a:ext cx="371897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300" dirty="0" err="1">
                <a:ea typeface="Chalkboard" charset="0"/>
                <a:cs typeface="Chalkboard" charset="0"/>
              </a:rPr>
              <a:t>t</a:t>
            </a:r>
            <a:r>
              <a:rPr lang="en-US" sz="2200" baseline="-6000" dirty="0" err="1">
                <a:ea typeface="Chalkboard" charset="0"/>
                <a:cs typeface="Chalkboard" charset="0"/>
              </a:rPr>
              <a:t>dec</a:t>
            </a:r>
            <a:endParaRPr lang="en-US" sz="2200" baseline="-6000" dirty="0">
              <a:ea typeface="Chalkboard" charset="0"/>
              <a:cs typeface="Chalkboard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1580555" y="2955727"/>
            <a:ext cx="26789" cy="1080492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Rectangle 6"/>
          <p:cNvSpPr>
            <a:spLocks/>
          </p:cNvSpPr>
          <p:nvPr/>
        </p:nvSpPr>
        <p:spPr bwMode="auto">
          <a:xfrm>
            <a:off x="4295180" y="4750594"/>
            <a:ext cx="384721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Chalkboard" charset="0"/>
                <a:cs typeface="Chalkboard" charset="0"/>
              </a:rPr>
              <a:t>Text</a:t>
            </a:r>
          </a:p>
        </p:txBody>
      </p:sp>
      <p:sp>
        <p:nvSpPr>
          <p:cNvPr id="45063" name="Rectangle 7"/>
          <p:cNvSpPr>
            <a:spLocks/>
          </p:cNvSpPr>
          <p:nvPr/>
        </p:nvSpPr>
        <p:spPr bwMode="auto">
          <a:xfrm>
            <a:off x="3578573" y="2388691"/>
            <a:ext cx="128240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ν</a:t>
            </a:r>
            <a:endParaRPr lang="en-US" dirty="0">
              <a:latin typeface="Lucida Sans Unicode" charset="0"/>
              <a:ea typeface="Lucida Sans Unicode" charset="0"/>
              <a:cs typeface="Lucida Sans Unicode" charset="0"/>
              <a:sym typeface="Lucida Sans Unicode" charset="0"/>
            </a:endParaRPr>
          </a:p>
        </p:txBody>
      </p:sp>
      <p:pic>
        <p:nvPicPr>
          <p:cNvPr id="45064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8445" y="3125391"/>
            <a:ext cx="651867" cy="39290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3893344" y="2536031"/>
            <a:ext cx="8930" cy="15716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 rot="10800000" flipH="1">
            <a:off x="3911203" y="4089797"/>
            <a:ext cx="1410891" cy="781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3911203" y="3018234"/>
            <a:ext cx="839391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8" name="Rectangle 12"/>
          <p:cNvSpPr>
            <a:spLocks/>
          </p:cNvSpPr>
          <p:nvPr/>
        </p:nvSpPr>
        <p:spPr bwMode="auto">
          <a:xfrm>
            <a:off x="4634508" y="4125515"/>
            <a:ext cx="371897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300" dirty="0" err="1">
                <a:ea typeface="Chalkboard" charset="0"/>
                <a:cs typeface="Chalkboard" charset="0"/>
              </a:rPr>
              <a:t>t</a:t>
            </a:r>
            <a:r>
              <a:rPr lang="en-US" sz="2200" baseline="-6000" dirty="0" err="1">
                <a:ea typeface="Chalkboard" charset="0"/>
                <a:cs typeface="Chalkboard" charset="0"/>
              </a:rPr>
              <a:t>dec</a:t>
            </a:r>
            <a:endParaRPr lang="en-US" sz="2200" baseline="-6000" dirty="0">
              <a:ea typeface="Chalkboard" charset="0"/>
              <a:cs typeface="Chalkboard" charset="0"/>
            </a:endParaRP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4741664" y="3018234"/>
            <a:ext cx="562570" cy="74116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>
            <a:off x="4741664" y="2991445"/>
            <a:ext cx="26789" cy="1080492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1" name="Rectangle 15"/>
          <p:cNvSpPr>
            <a:spLocks/>
          </p:cNvSpPr>
          <p:nvPr/>
        </p:nvSpPr>
        <p:spPr bwMode="auto">
          <a:xfrm>
            <a:off x="4848821" y="2669977"/>
            <a:ext cx="270356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ν</a:t>
            </a:r>
            <a:r>
              <a:rPr lang="en-US" baseline="-6000" dirty="0" err="1"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m</a:t>
            </a:r>
            <a:endParaRPr lang="en-US" baseline="-6000" dirty="0">
              <a:latin typeface="Lucida Sans Unicode" charset="0"/>
              <a:ea typeface="Lucida Sans Unicode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45072" name="Rectangle 16"/>
          <p:cNvSpPr>
            <a:spLocks/>
          </p:cNvSpPr>
          <p:nvPr/>
        </p:nvSpPr>
        <p:spPr bwMode="auto">
          <a:xfrm>
            <a:off x="5348883" y="3241477"/>
            <a:ext cx="21800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191919"/>
                </a:solidFill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ν</a:t>
            </a:r>
            <a:r>
              <a:rPr lang="en-US" baseline="-6000" dirty="0" err="1">
                <a:solidFill>
                  <a:srgbClr val="191919"/>
                </a:solidFill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a</a:t>
            </a:r>
            <a:endParaRPr lang="en-US" baseline="-6000" dirty="0">
              <a:solidFill>
                <a:srgbClr val="191919"/>
              </a:solidFill>
              <a:latin typeface="Lucida Sans Unicode" charset="0"/>
              <a:ea typeface="Lucida Sans Unicode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>
            <a:off x="4723804" y="3232547"/>
            <a:ext cx="928688" cy="598289"/>
          </a:xfrm>
          <a:prstGeom prst="line">
            <a:avLst/>
          </a:prstGeom>
          <a:noFill/>
          <a:ln w="25400" cap="flat">
            <a:solidFill>
              <a:srgbClr val="191919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 flipH="1">
            <a:off x="3920133" y="3250406"/>
            <a:ext cx="821531" cy="410766"/>
          </a:xfrm>
          <a:prstGeom prst="line">
            <a:avLst/>
          </a:prstGeom>
          <a:noFill/>
          <a:ln w="25400" cap="flat">
            <a:solidFill>
              <a:srgbClr val="191919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5" name="Rectangle 19"/>
          <p:cNvSpPr>
            <a:spLocks/>
          </p:cNvSpPr>
          <p:nvPr/>
        </p:nvSpPr>
        <p:spPr bwMode="auto">
          <a:xfrm>
            <a:off x="10501313" y="4786312"/>
            <a:ext cx="384721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Chalkboard" charset="0"/>
                <a:cs typeface="Chalkboard" charset="0"/>
              </a:rPr>
              <a:t>Text</a:t>
            </a:r>
          </a:p>
        </p:txBody>
      </p:sp>
      <p:sp>
        <p:nvSpPr>
          <p:cNvPr id="45076" name="Rectangle 20"/>
          <p:cNvSpPr>
            <a:spLocks/>
          </p:cNvSpPr>
          <p:nvPr/>
        </p:nvSpPr>
        <p:spPr bwMode="auto">
          <a:xfrm>
            <a:off x="5451574" y="2669977"/>
            <a:ext cx="309279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ν</a:t>
            </a:r>
            <a:r>
              <a:rPr lang="en-US" baseline="-6000" dirty="0" err="1"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eq</a:t>
            </a:r>
            <a:endParaRPr lang="en-US" baseline="-6000" dirty="0">
              <a:latin typeface="Lucida Sans Unicode" charset="0"/>
              <a:ea typeface="Lucida Sans Unicode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rot="10800000" flipH="1">
            <a:off x="5161360" y="3000375"/>
            <a:ext cx="303609" cy="40183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8" name="Oval 22"/>
          <p:cNvSpPr>
            <a:spLocks/>
          </p:cNvSpPr>
          <p:nvPr/>
        </p:nvSpPr>
        <p:spPr bwMode="auto">
          <a:xfrm>
            <a:off x="5036344" y="3429000"/>
            <a:ext cx="116086" cy="107156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79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9704" y="5652492"/>
            <a:ext cx="2841873" cy="51792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5080" name="Picture 2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3161109"/>
            <a:ext cx="1509117" cy="7143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5081" name="Rectangle 25"/>
          <p:cNvSpPr>
            <a:spLocks/>
          </p:cNvSpPr>
          <p:nvPr/>
        </p:nvSpPr>
        <p:spPr bwMode="auto">
          <a:xfrm>
            <a:off x="3329658" y="2911078"/>
            <a:ext cx="39651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8000FF"/>
                </a:solidFill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ν</a:t>
            </a:r>
            <a:r>
              <a:rPr lang="en-US" baseline="-6000" dirty="0" err="1">
                <a:solidFill>
                  <a:srgbClr val="8000FF"/>
                </a:solidFill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obs</a:t>
            </a:r>
            <a:endParaRPr lang="en-US" baseline="-6000" dirty="0">
              <a:solidFill>
                <a:srgbClr val="8000FF"/>
              </a:solidFill>
              <a:latin typeface="Lucida Sans Unicode" charset="0"/>
              <a:ea typeface="Lucida Sans Unicode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45082" name="Rectangle 26"/>
          <p:cNvSpPr>
            <a:spLocks/>
          </p:cNvSpPr>
          <p:nvPr/>
        </p:nvSpPr>
        <p:spPr bwMode="auto">
          <a:xfrm>
            <a:off x="5317629" y="4089797"/>
            <a:ext cx="98798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300" dirty="0" err="1">
                <a:ea typeface="Chalkboard" charset="0"/>
                <a:cs typeface="Chalkboard" charset="0"/>
              </a:rPr>
              <a:t>t</a:t>
            </a:r>
            <a:endParaRPr lang="en-US" sz="2300" dirty="0">
              <a:ea typeface="Chalkboard" charset="0"/>
              <a:cs typeface="Chalkboard" charset="0"/>
            </a:endParaRPr>
          </a:p>
        </p:txBody>
      </p:sp>
      <p:sp>
        <p:nvSpPr>
          <p:cNvPr id="45083" name="Rectangle 27"/>
          <p:cNvSpPr>
            <a:spLocks/>
          </p:cNvSpPr>
          <p:nvPr/>
        </p:nvSpPr>
        <p:spPr bwMode="auto">
          <a:xfrm>
            <a:off x="2116336" y="4054078"/>
            <a:ext cx="98798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300" dirty="0" err="1">
                <a:ea typeface="Chalkboard" charset="0"/>
                <a:cs typeface="Chalkboard" charset="0"/>
              </a:rPr>
              <a:t>t</a:t>
            </a:r>
            <a:endParaRPr lang="en-US" sz="2300" dirty="0">
              <a:ea typeface="Chalkboard" charset="0"/>
              <a:cs typeface="Chalkboard" charset="0"/>
            </a:endParaRPr>
          </a:p>
        </p:txBody>
      </p:sp>
      <p:sp>
        <p:nvSpPr>
          <p:cNvPr id="45084" name="Rectangle 28"/>
          <p:cNvSpPr>
            <a:spLocks/>
          </p:cNvSpPr>
          <p:nvPr/>
        </p:nvSpPr>
        <p:spPr bwMode="auto">
          <a:xfrm>
            <a:off x="350490" y="2268140"/>
            <a:ext cx="243656" cy="3539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ea typeface="Chalkboard" charset="0"/>
                <a:cs typeface="Chalkboard" charset="0"/>
              </a:rPr>
              <a:t>F</a:t>
            </a:r>
            <a:r>
              <a:rPr lang="en-US" sz="2300" baseline="-6000" dirty="0">
                <a:latin typeface="Lucida Sans Unicode" charset="0"/>
                <a:ea typeface="Lucida Sans Unicode" charset="0"/>
                <a:cs typeface="Lucida Sans Unicode" charset="0"/>
                <a:sym typeface="Lucida Sans Unicode" charset="0"/>
              </a:rPr>
              <a:t>ν</a:t>
            </a:r>
          </a:p>
        </p:txBody>
      </p:sp>
      <p:sp>
        <p:nvSpPr>
          <p:cNvPr id="45085" name="Oval 29"/>
          <p:cNvSpPr>
            <a:spLocks/>
          </p:cNvSpPr>
          <p:nvPr/>
        </p:nvSpPr>
        <p:spPr bwMode="auto">
          <a:xfrm>
            <a:off x="4830961" y="3143250"/>
            <a:ext cx="116086" cy="107156"/>
          </a:xfrm>
          <a:prstGeom prst="ellipse">
            <a:avLst/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>
            <a:off x="4884539" y="3232547"/>
            <a:ext cx="17859" cy="812602"/>
          </a:xfrm>
          <a:prstGeom prst="line">
            <a:avLst/>
          </a:prstGeom>
          <a:noFill/>
          <a:ln w="25400" cap="flat">
            <a:solidFill>
              <a:srgbClr val="8000FF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7" name="Line 31"/>
          <p:cNvSpPr>
            <a:spLocks noChangeShapeType="1"/>
          </p:cNvSpPr>
          <p:nvPr/>
        </p:nvSpPr>
        <p:spPr bwMode="auto">
          <a:xfrm>
            <a:off x="1866305" y="3170039"/>
            <a:ext cx="26789" cy="901898"/>
          </a:xfrm>
          <a:prstGeom prst="line">
            <a:avLst/>
          </a:prstGeom>
          <a:noFill/>
          <a:ln w="25400" cap="flat">
            <a:solidFill>
              <a:srgbClr val="8000FF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88" name="Picture 3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69852" y="3143250"/>
            <a:ext cx="223242" cy="2143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5089" name="Picture 3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963" y="4670227"/>
            <a:ext cx="1938858" cy="179486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874266" cy="20621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461" y="3871020"/>
            <a:ext cx="2491383" cy="230832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The </a:t>
            </a:r>
            <a:r>
              <a:rPr lang="en-US" sz="36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Collapsar</a:t>
            </a:r>
            <a:r>
              <a:rPr lang="en-US" sz="36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Model</a:t>
            </a:r>
            <a:br>
              <a:rPr lang="en-US" sz="36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8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sz="28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Woosley</a:t>
            </a:r>
            <a:r>
              <a:rPr lang="en-US" sz="28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1993, </a:t>
            </a:r>
            <a:r>
              <a:rPr lang="en-US" sz="28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MacFadyen</a:t>
            </a:r>
            <a:r>
              <a:rPr lang="en-US" sz="28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&amp; </a:t>
            </a:r>
            <a:r>
              <a:rPr lang="en-US" sz="28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Woosley</a:t>
            </a:r>
            <a:r>
              <a:rPr lang="en-US" sz="28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1998) </a:t>
            </a:r>
            <a:endParaRPr lang="en-US" sz="3111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895600"/>
            <a:ext cx="3886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832100"/>
            <a:ext cx="4762500" cy="3568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5867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Zhang, </a:t>
            </a:r>
            <a:r>
              <a:rPr lang="en-US" dirty="0" err="1" smtClean="0"/>
              <a:t>Woosley</a:t>
            </a:r>
            <a:r>
              <a:rPr lang="en-US" dirty="0" smtClean="0"/>
              <a:t> &amp; </a:t>
            </a:r>
            <a:r>
              <a:rPr lang="en-US" dirty="0" err="1" smtClean="0"/>
              <a:t>MacFadyen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64291" tIns="32146" rIns="64291" bIns="32146"/>
          <a:lstStyle/>
          <a:p>
            <a:pPr marL="627288">
              <a:buBlip>
                <a:blip r:embed="rId3"/>
              </a:buBlip>
            </a:pPr>
            <a:endParaRPr lang="en-US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" y="80367"/>
            <a:ext cx="9027914" cy="669726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/>
          </p:cNvSpPr>
          <p:nvPr/>
        </p:nvSpPr>
        <p:spPr bwMode="auto">
          <a:xfrm>
            <a:off x="7121426" y="6277570"/>
            <a:ext cx="870919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91919"/>
                </a:solidFill>
                <a:ea typeface="Chalkboard" charset="0"/>
                <a:cs typeface="Chalkboard" charset="0"/>
              </a:rPr>
              <a:t>Dale Frail</a:t>
            </a:r>
          </a:p>
        </p:txBody>
      </p:sp>
      <p:pic>
        <p:nvPicPr>
          <p:cNvPr id="48133" name="Picture 5" descr="/Users/TP/Desktop/LLGRB/Flares.ppt_media/VLA Time Lapse-1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225975" y="2687836"/>
            <a:ext cx="4107656" cy="30807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508" y="348258"/>
            <a:ext cx="9465469" cy="67954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9154" name="Rectangle 2"/>
          <p:cNvSpPr>
            <a:spLocks/>
          </p:cNvSpPr>
          <p:nvPr/>
        </p:nvSpPr>
        <p:spPr bwMode="auto">
          <a:xfrm>
            <a:off x="7502054" y="6081117"/>
            <a:ext cx="1777008" cy="47327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191919"/>
                </a:solidFill>
                <a:ea typeface="Chalkboard" charset="0"/>
                <a:cs typeface="Chalkboard" charset="0"/>
              </a:rPr>
              <a:t>Dale Frail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r>
              <a:rPr lang="en-US"/>
              <a:t>Detection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09800"/>
            <a:ext cx="8788236" cy="80722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215" y="4267201"/>
            <a:ext cx="6140185" cy="75128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041" y="5232797"/>
            <a:ext cx="6566959" cy="78700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895600"/>
            <a:ext cx="4924928" cy="914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0182" name="Rectangle 6"/>
          <p:cNvSpPr>
            <a:spLocks/>
          </p:cNvSpPr>
          <p:nvPr/>
        </p:nvSpPr>
        <p:spPr bwMode="auto">
          <a:xfrm>
            <a:off x="1538139" y="1705570"/>
            <a:ext cx="725071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Chalkboard" charset="0"/>
                <a:cs typeface="Chalkboard" charset="0"/>
              </a:rPr>
              <a:t>1.4 GHz</a:t>
            </a:r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1447726" y="3812977"/>
            <a:ext cx="83552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Chalkboard" charset="0"/>
                <a:cs typeface="Chalkboard" charset="0"/>
              </a:rPr>
              <a:t>150 MHz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8610600" cy="89460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" name="VLA Time Laps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47800" y="20574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10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4" y="142875"/>
            <a:ext cx="6991945" cy="1785938"/>
          </a:xfrm>
          <a:ln/>
        </p:spPr>
        <p:txBody>
          <a:bodyPr lIns="64291" tIns="32146" rIns="64291" bIns="32146"/>
          <a:lstStyle/>
          <a:p>
            <a:r>
              <a:rPr lang="en-US"/>
              <a:t>The Bower Transient</a:t>
            </a:r>
            <a:br>
              <a:rPr lang="en-US"/>
            </a:br>
            <a:r>
              <a:rPr lang="en-US"/>
              <a:t>19870422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42875" y="1610916"/>
            <a:ext cx="3062883" cy="5018484"/>
          </a:xfrm>
          <a:ln/>
        </p:spPr>
        <p:txBody>
          <a:bodyPr lIns="64291" tIns="32146" rIns="64291" bIns="32146"/>
          <a:lstStyle/>
          <a:p>
            <a:pPr marL="627288">
              <a:buBlip>
                <a:blip r:embed="rId2"/>
              </a:buBlip>
            </a:pPr>
            <a:r>
              <a:rPr lang="en-US" sz="2800" dirty="0"/>
              <a:t>5GHz  0.5mJy (&lt;0.036 </a:t>
            </a:r>
            <a:r>
              <a:rPr lang="en-US" sz="2800" dirty="0" err="1"/>
              <a:t>mJy</a:t>
            </a:r>
            <a:r>
              <a:rPr lang="en-US" sz="2800" dirty="0"/>
              <a:t>) </a:t>
            </a:r>
            <a:r>
              <a:rPr lang="en-US" sz="2800" dirty="0" err="1"/>
              <a:t>t</a:t>
            </a:r>
            <a:r>
              <a:rPr lang="en-US" sz="2800" baseline="-6000" dirty="0" err="1"/>
              <a:t>next</a:t>
            </a:r>
            <a:r>
              <a:rPr lang="en-US" sz="2800" baseline="-6000" dirty="0"/>
              <a:t> </a:t>
            </a:r>
            <a:r>
              <a:rPr lang="en-US" sz="2800" dirty="0"/>
              <a:t>=96 days 1.5’’ from the </a:t>
            </a:r>
            <a:r>
              <a:rPr lang="en-US" sz="2800" dirty="0" err="1"/>
              <a:t>centroid</a:t>
            </a:r>
            <a:r>
              <a:rPr lang="en-US" sz="2800" dirty="0"/>
              <a:t> of MAPS-P023-0189163 a blue Sc galaxy at </a:t>
            </a:r>
            <a:r>
              <a:rPr lang="en-US" sz="2800" dirty="0" err="1"/>
              <a:t>z</a:t>
            </a:r>
            <a:r>
              <a:rPr lang="en-US" sz="2800" dirty="0"/>
              <a:t>=0.249 (1050Mpc) with current star formation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4840" y="2378646"/>
            <a:ext cx="2741414" cy="241659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7539" y="4059660"/>
            <a:ext cx="2509242" cy="249473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7539" y="1221135"/>
            <a:ext cx="2509242" cy="249361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r>
              <a:rPr lang="en-US"/>
              <a:t>Conclusions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0735" y="2544961"/>
            <a:ext cx="8760023" cy="4036219"/>
          </a:xfrm>
          <a:ln/>
        </p:spPr>
        <p:txBody>
          <a:bodyPr lIns="64291" tIns="32146" rIns="64291" bIns="32146"/>
          <a:lstStyle/>
          <a:p>
            <a:pPr marL="627288">
              <a:buBlip>
                <a:blip r:embed="rId2"/>
              </a:buBlip>
            </a:pPr>
            <a:r>
              <a:rPr lang="en-US" sz="2300" dirty="0"/>
              <a:t>A long lived (month) strong (sub-</a:t>
            </a:r>
            <a:r>
              <a:rPr lang="en-US" sz="2300" dirty="0" err="1"/>
              <a:t>mJy</a:t>
            </a:r>
            <a:r>
              <a:rPr lang="en-US" sz="2300" dirty="0"/>
              <a:t>) radio remnant of a compact binary merger is a robust prediction.</a:t>
            </a:r>
          </a:p>
          <a:p>
            <a:pPr marL="627288">
              <a:buBlip>
                <a:blip r:embed="rId2"/>
              </a:buBlip>
            </a:pPr>
            <a:r>
              <a:rPr lang="en-US" sz="2300" dirty="0"/>
              <a:t>With typical parameters 1.4GHz is the optimal observation band</a:t>
            </a:r>
          </a:p>
          <a:p>
            <a:pPr marL="627288">
              <a:buBlip>
                <a:blip r:embed="rId2"/>
              </a:buBlip>
            </a:pPr>
            <a:r>
              <a:rPr lang="en-US" sz="2300" dirty="0"/>
              <a:t>The signal depends on the energy of the outflow, its Lorentz factor and the surrounding circum-merger density.</a:t>
            </a:r>
          </a:p>
          <a:p>
            <a:pPr marL="627288">
              <a:buBlip>
                <a:blip r:embed="rId2"/>
              </a:buBlip>
            </a:pPr>
            <a:r>
              <a:rPr lang="en-US" sz="2300" dirty="0"/>
              <a:t>The outflow parameters can be easily determined from neutron star simulations</a:t>
            </a:r>
            <a:r>
              <a:rPr lang="en-US" sz="2300" dirty="0" smtClean="0"/>
              <a:t>.</a:t>
            </a:r>
          </a:p>
          <a:p>
            <a:pPr marL="627288">
              <a:buBlip>
                <a:blip r:embed="rId2"/>
              </a:buBlip>
            </a:pPr>
            <a:r>
              <a:rPr lang="en-US" sz="2300" b="1" dirty="0" smtClean="0"/>
              <a:t>We have probably observed such an event.</a:t>
            </a:r>
          </a:p>
          <a:p>
            <a:pPr marL="627288">
              <a:buBlip>
                <a:blip r:embed="rId2"/>
              </a:buBlip>
            </a:pPr>
            <a:r>
              <a:rPr lang="en-US" sz="2300" b="1" dirty="0" smtClean="0"/>
              <a:t>It is relatively easy to test this hypothesis by radio searches.</a:t>
            </a:r>
            <a:endParaRPr lang="en-US" sz="2300" b="1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9850" y="276820"/>
            <a:ext cx="2729135" cy="199132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301" y="272356"/>
            <a:ext cx="2160984" cy="199578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63" y="1553765"/>
            <a:ext cx="3420070" cy="3571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Numerical modeling</a:t>
            </a:r>
          </a:p>
        </p:txBody>
      </p:sp>
      <p:pic>
        <p:nvPicPr>
          <p:cNvPr id="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489" y="1484784"/>
            <a:ext cx="4004202" cy="229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04048" y="1484784"/>
            <a:ext cx="3825875" cy="2310313"/>
            <a:chOff x="4557171" y="166255"/>
            <a:chExt cx="4040563" cy="2570927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t="10263" r="20821" b="17493"/>
            <a:stretch>
              <a:fillRect/>
            </a:stretch>
          </p:blipFill>
          <p:spPr bwMode="auto">
            <a:xfrm>
              <a:off x="4557171" y="166255"/>
              <a:ext cx="4040563" cy="2565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4631377" y="2291938"/>
              <a:ext cx="1886291" cy="445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Zhang et al., </a:t>
              </a:r>
              <a:r>
                <a:rPr lang="en-US" sz="2000" dirty="0" smtClean="0"/>
                <a:t>04</a:t>
              </a:r>
              <a:endParaRPr lang="en-US" sz="2000" dirty="0"/>
            </a:p>
          </p:txBody>
        </p:sp>
      </p:grp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522" y="3948074"/>
            <a:ext cx="379095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5150408" y="6125234"/>
            <a:ext cx="2055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Morsony</a:t>
            </a:r>
            <a:r>
              <a:rPr lang="en-US" sz="2000" dirty="0"/>
              <a:t> et al., </a:t>
            </a:r>
            <a:r>
              <a:rPr lang="en-US" sz="2000" dirty="0" smtClean="0"/>
              <a:t>07</a:t>
            </a:r>
            <a:endParaRPr lang="en-US" sz="20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09850" y="3155677"/>
            <a:ext cx="2461367" cy="406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539552" y="5931479"/>
            <a:ext cx="196945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Mizuta &amp; </a:t>
            </a:r>
            <a:r>
              <a:rPr lang="en-US" sz="2000" dirty="0" err="1">
                <a:solidFill>
                  <a:schemeClr val="bg1"/>
                </a:solidFill>
              </a:rPr>
              <a:t>Aloy</a:t>
            </a:r>
            <a:r>
              <a:rPr lang="en-US" sz="2000" dirty="0">
                <a:solidFill>
                  <a:schemeClr val="bg1"/>
                </a:solidFill>
              </a:rPr>
              <a:t> 09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553686" y="3356992"/>
            <a:ext cx="1786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Zhang et al., </a:t>
            </a:r>
            <a:r>
              <a:rPr lang="en-US" sz="2000" dirty="0" smtClean="0">
                <a:solidFill>
                  <a:schemeClr val="bg1"/>
                </a:solidFill>
              </a:rPr>
              <a:t>04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706562"/>
          </a:xfrm>
        </p:spPr>
        <p:txBody>
          <a:bodyPr>
            <a:noAutofit/>
          </a:bodyPr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Jet Simulations</a:t>
            </a:r>
            <a:r>
              <a:rPr lang="en-US" sz="48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en-US" sz="48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Obergalinger</a:t>
            </a:r>
            <a:r>
              <a:rPr lang="en-US" sz="36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+ 11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6" name="Jet-standard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1524000"/>
            <a:ext cx="4417017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2133600"/>
            <a:ext cx="2514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dirty="0" smtClean="0"/>
              <a:t>pening angle of 15</a:t>
            </a:r>
            <a:r>
              <a:rPr lang="en-US" baseline="30000" dirty="0" err="1" smtClean="0"/>
              <a:t>o</a:t>
            </a:r>
            <a:r>
              <a:rPr dirty="0" smtClean="0"/>
              <a:t> degrees at 2000 km</a:t>
            </a:r>
            <a:br>
              <a:rPr dirty="0" smtClean="0"/>
            </a:br>
            <a:r>
              <a:rPr dirty="0" smtClean="0"/>
              <a:t>into a star of 15 solar masses and solar metallicity</a:t>
            </a:r>
            <a:r>
              <a:rPr lang="en-US" dirty="0" smtClean="0"/>
              <a:t>. C</a:t>
            </a:r>
            <a:r>
              <a:rPr dirty="0" smtClean="0"/>
              <a:t>onstant energy</a:t>
            </a:r>
            <a:r>
              <a:rPr lang="en-US" dirty="0" smtClean="0"/>
              <a:t> </a:t>
            </a:r>
            <a:r>
              <a:rPr dirty="0" smtClean="0"/>
              <a:t>injection rate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lang="en-US" dirty="0" smtClean="0"/>
              <a:t>  </a:t>
            </a:r>
            <a:r>
              <a:rPr dirty="0" smtClean="0"/>
              <a:t>5 * 10</a:t>
            </a:r>
            <a:r>
              <a:rPr baseline="30000" dirty="0" smtClean="0"/>
              <a:t>50</a:t>
            </a:r>
            <a:r>
              <a:rPr dirty="0" smtClean="0"/>
              <a:t>erg /s</a:t>
            </a:r>
            <a:r>
              <a:rPr lang="en-US" dirty="0" smtClean="0"/>
              <a:t>,</a:t>
            </a:r>
            <a:r>
              <a:rPr dirty="0" smtClean="0"/>
              <a:t> through the entire run of the model.Lorentz factor at injection 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7" name="Picture 6" descr="Jet-standard--rho-vy-axi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752600"/>
            <a:ext cx="6858000" cy="441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706562"/>
          </a:xfrm>
        </p:spPr>
        <p:txBody>
          <a:bodyPr>
            <a:noAutofit/>
          </a:bodyPr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Jet Simulations</a:t>
            </a:r>
            <a:r>
              <a:rPr lang="en-US" sz="48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en-US" sz="48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dirty="0" err="1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Obergalinger</a:t>
            </a:r>
            <a:r>
              <a:rPr lang="en-US" sz="3600" b="1" dirty="0" smtClean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, TP</a:t>
            </a:r>
            <a:endParaRPr lang="en-US" sz="4800" b="1" dirty="0">
              <a:ln w="6350">
                <a:noFill/>
              </a:ln>
              <a:solidFill>
                <a:srgbClr val="0D0D0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</p:spPr>
        <p:txBody>
          <a:bodyPr>
            <a:noAutofit/>
          </a:bodyPr>
          <a:lstStyle/>
          <a:p>
            <a:r>
              <a:rPr lang="en-US" sz="48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Disruption of the Stellar envelope by the jet  - </a:t>
            </a:r>
            <a:r>
              <a:rPr lang="en-US" sz="32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Genet, </a:t>
            </a:r>
            <a:r>
              <a:rPr lang="en-US" sz="3200" b="1" dirty="0" err="1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Livne</a:t>
            </a:r>
            <a:r>
              <a:rPr lang="en-US" sz="3200" b="1" dirty="0">
                <a:ln w="6350">
                  <a:noFill/>
                </a:ln>
                <a:solidFill>
                  <a:srgbClr val="0D0D0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&amp; TP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T Piran Jets 2011 Krakow </a:t>
            </a:r>
            <a:endParaRPr kumimoji="0" lang="en-US"/>
          </a:p>
        </p:txBody>
      </p:sp>
      <p:pic>
        <p:nvPicPr>
          <p:cNvPr id="6" name="cggp3_100_05_vel5e8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09800" y="2286000"/>
            <a:ext cx="6324599" cy="3849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2004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in the inner shocks might be suitable for explosive  </a:t>
            </a:r>
            <a:r>
              <a:rPr lang="en-US" dirty="0" err="1" smtClean="0"/>
              <a:t>Nucleosynthsis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|13.4|4.9|8.6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|13.4|4.9|8.6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8.3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6|8.2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1.8|4.3|1.2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5.3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5.3|11.9|38.5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2.4|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9581</TotalTime>
  <Words>1574</Words>
  <Application>Microsoft Office PowerPoint</Application>
  <PresentationFormat>On-screen Show (4:3)</PresentationFormat>
  <Paragraphs>279</Paragraphs>
  <Slides>55</Slides>
  <Notes>3</Notes>
  <HiddenSlides>1</HiddenSlides>
  <MMClips>5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Office Theme</vt:lpstr>
      <vt:lpstr>Equation</vt:lpstr>
      <vt:lpstr>משוואה</vt:lpstr>
      <vt:lpstr>Jets in GRBs</vt:lpstr>
      <vt:lpstr>The (long) GRB-Supernova connection</vt:lpstr>
      <vt:lpstr>SNe of GRBs</vt:lpstr>
      <vt:lpstr>The Collapsar Model (Woosley 1993, MacFadyen &amp; Woosley 1998) </vt:lpstr>
      <vt:lpstr>The Collapsar Model (Woosley 1993, MacFadyen &amp; Woosley 1998) </vt:lpstr>
      <vt:lpstr>Numerical modeling</vt:lpstr>
      <vt:lpstr>Jet Simulations  Obergalinger+ 11</vt:lpstr>
      <vt:lpstr>Jet Simulations  Obergalinger, TP</vt:lpstr>
      <vt:lpstr>Disruption of the Stellar envelope by the jet  - Genet, Livne &amp; TP</vt:lpstr>
      <vt:lpstr>Slide 10</vt:lpstr>
      <vt:lpstr>T90 = Tengine - TB</vt:lpstr>
      <vt:lpstr>GRB Duration Distribution</vt:lpstr>
      <vt:lpstr>Observations </vt:lpstr>
      <vt:lpstr>Implications</vt:lpstr>
      <vt:lpstr>Numerical modeling</vt:lpstr>
      <vt:lpstr>Numerical modeling</vt:lpstr>
      <vt:lpstr>Slide 17</vt:lpstr>
      <vt:lpstr>Slide 18</vt:lpstr>
      <vt:lpstr>Slide 19</vt:lpstr>
      <vt:lpstr>Slide 20</vt:lpstr>
      <vt:lpstr>Slide 21</vt:lpstr>
      <vt:lpstr>Slide 22</vt:lpstr>
      <vt:lpstr>Comparison with simulations</vt:lpstr>
      <vt:lpstr>Collimation Regimes</vt:lpstr>
      <vt:lpstr>Collimation Condition</vt:lpstr>
      <vt:lpstr>Slide 26</vt:lpstr>
      <vt:lpstr>Collapsar Jets:  break out time and energy</vt:lpstr>
      <vt:lpstr>T90 = Tengine - TB</vt:lpstr>
      <vt:lpstr>Distribution of T90 for Swift Bursts vs Energy</vt:lpstr>
      <vt:lpstr>Distribution of T90 for Swift Bursts vs Energy</vt:lpstr>
      <vt:lpstr>Distribution of T90 for Swift Bursts vs Energy</vt:lpstr>
      <vt:lpstr>Low Luminosity GRBs - llGRBs</vt:lpstr>
      <vt:lpstr>The local GRB rate and luminosity function (Wanderman &amp; TP) </vt:lpstr>
      <vt:lpstr>llGRBs associated with SNe</vt:lpstr>
      <vt:lpstr>Distribution of T90/ Tengine</vt:lpstr>
      <vt:lpstr>llGRBs are NOT produced by jets breaking out from Stellar envelopes.  llGRBs are not “regular” long GRBs</vt:lpstr>
      <vt:lpstr>What are llGRBs? </vt:lpstr>
      <vt:lpstr>Distribution of T90 for Swift Bursts vs Energy</vt:lpstr>
      <vt:lpstr>TeV neutrinos in failed GRBs</vt:lpstr>
      <vt:lpstr>Summary:</vt:lpstr>
      <vt:lpstr>Radio Flares -  Electromagnetic signals that follow the  Gravitational Waves  </vt:lpstr>
      <vt:lpstr>Basic ingredients of the Model</vt:lpstr>
      <vt:lpstr>Dynamics</vt:lpstr>
      <vt:lpstr>Orphan Afterglow</vt:lpstr>
      <vt:lpstr>Radio Supernova  e.g. 1998bw (Chevalier 98)</vt:lpstr>
      <vt:lpstr>Slide 46</vt:lpstr>
      <vt:lpstr>Slide 47</vt:lpstr>
      <vt:lpstr>The light curve</vt:lpstr>
      <vt:lpstr>Slide 49</vt:lpstr>
      <vt:lpstr>Slide 50</vt:lpstr>
      <vt:lpstr>Slide 51</vt:lpstr>
      <vt:lpstr>Detection</vt:lpstr>
      <vt:lpstr>Slide 53</vt:lpstr>
      <vt:lpstr>The Bower Transient 19870422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Jet-Cocoon interaction</dc:title>
  <dc:creator>omerb</dc:creator>
  <cp:lastModifiedBy>tsvi piran</cp:lastModifiedBy>
  <cp:revision>424</cp:revision>
  <cp:lastPrinted>2011-05-25T15:59:35Z</cp:lastPrinted>
  <dcterms:created xsi:type="dcterms:W3CDTF">2011-05-25T14:33:06Z</dcterms:created>
  <dcterms:modified xsi:type="dcterms:W3CDTF">2011-05-25T16:03:08Z</dcterms:modified>
</cp:coreProperties>
</file>